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77044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22120" y="182376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22120" y="182376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620000" y="1823760"/>
            <a:ext cx="8099640" cy="43844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620000" y="288000"/>
            <a:ext cx="8099640" cy="57873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823760"/>
            <a:ext cx="8099640" cy="43844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77044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77044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22120" y="182376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22120" y="182376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288000"/>
            <a:ext cx="8099640" cy="57873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43840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770440" y="411372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4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770440" y="1823760"/>
            <a:ext cx="39524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099640" cy="20908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5400" cy="7559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120"/>
          </a:xfrm>
          <a:prstGeom prst="rect">
            <a:avLst/>
          </a:prstGeom>
        </p:spPr>
        <p:txBody>
          <a:bodyPr wrap="none" lIns="0" rIns="0" tIns="0" bIns="0" anchor="ctr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5400" cy="75596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620000" y="288000"/>
            <a:ext cx="8099640" cy="1248120"/>
          </a:xfrm>
          <a:prstGeom prst="rect">
            <a:avLst/>
          </a:prstGeom>
        </p:spPr>
        <p:txBody>
          <a:bodyPr wrap="none" lIns="0" rIns="0" tIns="0" bIns="0" anchor="ctr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099640" cy="43840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1620000" y="2340000"/>
            <a:ext cx="8099640" cy="3867840"/>
          </a:xfrm>
          <a:prstGeom prst="rect">
            <a:avLst/>
          </a:prstGeom>
          <a:noFill/>
          <a:ln>
            <a:noFill/>
          </a:ln>
        </p:spPr>
        <p:txBody>
          <a:bodyPr wrap="none" lIns="0" rIns="0" tIns="0" bIns="0" anchor="ctr"/>
          <a:p>
            <a:pPr algn="ctr">
              <a:lnSpc>
                <a:spcPct val="100000"/>
              </a:lnSpc>
            </a:pPr>
            <a:r>
              <a:rPr b="1" lang="ru-RU" sz="3600">
                <a:latin typeface="Times New Roman"/>
              </a:rPr>
              <a:t>«Наглядные и развивающие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3600">
                <a:latin typeface="Times New Roman"/>
              </a:rPr>
              <a:t>пособия в ДОУ.»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>
                <a:latin typeface="Times New Roman"/>
              </a:rPr>
              <a:t>Выполнил воспитатель 1мл.группы</a:t>
            </a:r>
            <a:endParaRPr/>
          </a:p>
          <a:p>
            <a:pPr algn="r">
              <a:lnSpc>
                <a:spcPct val="100000"/>
              </a:lnSpc>
            </a:pPr>
            <a:r>
              <a:rPr lang="ru-RU">
                <a:latin typeface="Times New Roman"/>
              </a:rPr>
              <a:t>Шкуратова Е.И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  <p:txBody>
          <a:bodyPr wrap="none" lIns="0" rIns="0" tIns="0" bIns="0"/>
          <a:p>
            <a:pPr>
              <a:lnSpc>
                <a:spcPct val="100000"/>
              </a:lnSpc>
            </a:pPr>
            <a:r>
              <a:rPr lang="ru-RU" sz="3200">
                <a:solidFill>
                  <a:srgbClr val="333333"/>
                </a:solidFill>
                <a:latin typeface="Times New Roman"/>
                <a:ea typeface="Arial"/>
              </a:rPr>
              <a:t>«Игры на липучках» —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333333"/>
                </a:solidFill>
                <a:latin typeface="Times New Roman"/>
                <a:ea typeface="Arial"/>
              </a:rPr>
              <a:t>дидактическое пособие для познавательного развития детей дошкольного возраста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i="1" lang="ru-RU" sz="2000">
                <a:solidFill>
                  <a:srgbClr val="333333"/>
                </a:solidFill>
                <a:latin typeface="Times New Roman"/>
                <a:ea typeface="Times New Roman"/>
              </a:rPr>
              <a:t>«Игра — это огромное светлое окно, через которое в духовный мир ребенка вливается</a:t>
            </a:r>
            <a:endParaRPr/>
          </a:p>
          <a:p>
            <a:pPr algn="r">
              <a:lnSpc>
                <a:spcPct val="100000"/>
              </a:lnSpc>
            </a:pPr>
            <a:r>
              <a:rPr i="1" lang="ru-RU" sz="2000">
                <a:solidFill>
                  <a:srgbClr val="333333"/>
                </a:solidFill>
                <a:latin typeface="Times New Roman"/>
                <a:ea typeface="Times New Roman"/>
              </a:rPr>
              <a:t>живительный поток представлений, понятий, знаний, мышлений, эмоций, чувства радости и комфорта.</a:t>
            </a:r>
            <a:endParaRPr/>
          </a:p>
          <a:p>
            <a:pPr algn="r">
              <a:lnSpc>
                <a:spcPct val="100000"/>
              </a:lnSpc>
            </a:pPr>
            <a:r>
              <a:rPr i="1" lang="ru-RU" sz="2000">
                <a:solidFill>
                  <a:srgbClr val="333333"/>
                </a:solidFill>
                <a:latin typeface="Times New Roman"/>
                <a:ea typeface="Times New Roman"/>
              </a:rPr>
              <a:t>Игра – это искра, зажигающая огонек пытливости и любознательности».</a:t>
            </a:r>
            <a:endParaRPr/>
          </a:p>
          <a:p>
            <a:pPr algn="r">
              <a:lnSpc>
                <a:spcPct val="100000"/>
              </a:lnSpc>
            </a:pPr>
            <a:r>
              <a:rPr i="1" lang="ru-RU" sz="2000">
                <a:solidFill>
                  <a:srgbClr val="333333"/>
                </a:solidFill>
                <a:latin typeface="Times New Roman"/>
                <a:ea typeface="Times New Roman"/>
              </a:rPr>
              <a:t>В.А. Сухомлинский.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  <p:txBody>
          <a:bodyPr wrap="none" lIns="0" rIns="0" tIns="0" bIns="0"/>
          <a:p>
            <a:pPr algn="just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Times New Roman"/>
                <a:ea typeface="Times New Roman"/>
              </a:rPr>
              <a:t>Цель данных пособий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b="1" lang="ru-RU" sz="140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способствовать созданию педагогических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условий для развития любознательности и познавательной  активности у детей.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620000" y="288000"/>
            <a:ext cx="8099640" cy="124776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CustomShape 2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TextShape 3"/>
          <p:cNvSpPr txBox="1"/>
          <p:nvPr/>
        </p:nvSpPr>
        <p:spPr>
          <a:xfrm>
            <a:off x="1080000" y="1080000"/>
            <a:ext cx="8136000" cy="409752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>
                <a:latin typeface="Times New Roman"/>
              </a:rPr>
              <a:t>              </a:t>
            </a:r>
            <a:r>
              <a:rPr lang="ru-RU">
                <a:latin typeface="Times New Roman"/>
              </a:rPr>
              <a:t>Задачи: </a:t>
            </a:r>
            <a:endParaRPr/>
          </a:p>
          <a:p>
            <a:pPr algn="ctr"/>
            <a:r>
              <a:rPr lang="ru-RU">
                <a:latin typeface="Times New Roman"/>
              </a:rPr>
              <a:t>Способствовать формированию целостной картины мира, расширять кругозор;</a:t>
            </a:r>
            <a:endParaRPr/>
          </a:p>
          <a:p>
            <a:pPr algn="ctr"/>
            <a:r>
              <a:rPr lang="ru-RU">
                <a:latin typeface="Times New Roman"/>
              </a:rPr>
              <a:t>Развивать сенсорные способности познание математических свойств;</a:t>
            </a:r>
            <a:endParaRPr/>
          </a:p>
          <a:p>
            <a:pPr algn="ctr"/>
            <a:r>
              <a:rPr lang="ru-RU">
                <a:latin typeface="Times New Roman"/>
              </a:rPr>
              <a:t>Способствовать расширению и обогащению словаря;</a:t>
            </a:r>
            <a:endParaRPr/>
          </a:p>
          <a:p>
            <a:pPr algn="ctr"/>
            <a:r>
              <a:rPr lang="ru-RU">
                <a:latin typeface="Times New Roman"/>
              </a:rPr>
              <a:t>Развивать зрительное, слуховое, тактильно- двигательное</a:t>
            </a:r>
            <a:endParaRPr/>
          </a:p>
          <a:p>
            <a:pPr algn="ctr"/>
            <a:r>
              <a:rPr lang="ru-RU">
                <a:latin typeface="Times New Roman"/>
              </a:rPr>
              <a:t>восприятие, воображение, и пространственное мышление.</a:t>
            </a:r>
            <a:endParaRPr/>
          </a:p>
          <a:p>
            <a:pPr algn="ctr"/>
            <a:r>
              <a:rPr lang="ru-RU">
                <a:latin typeface="Times New Roman"/>
              </a:rPr>
              <a:t>Развивать координацию рук, глаз, </a:t>
            </a:r>
            <a:endParaRPr/>
          </a:p>
          <a:p>
            <a:pPr algn="ctr"/>
            <a:r>
              <a:rPr lang="ru-RU">
                <a:latin typeface="Times New Roman"/>
              </a:rPr>
              <a:t>продолжать развивать мелкую моторику рук;  </a:t>
            </a:r>
            <a:endParaRPr/>
          </a:p>
          <a:p>
            <a:pPr algn="ctr"/>
            <a:r>
              <a:rPr lang="ru-RU"/>
              <a:t> </a:t>
            </a:r>
            <a:endParaRPr/>
          </a:p>
          <a:p>
            <a:pPr algn="ctr"/>
            <a:r>
              <a:rPr lang="ru-RU"/>
              <a:t> 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620360" y="1800000"/>
            <a:ext cx="8099640" cy="4384080"/>
          </a:xfrm>
          <a:prstGeom prst="rect">
            <a:avLst/>
          </a:prstGeom>
          <a:noFill/>
          <a:ln>
            <a:noFill/>
          </a:ln>
        </p:spPr>
        <p:txBody>
          <a:bodyPr wrap="none" lIns="0" rIns="0" tIns="0" bIns="0"/>
          <a:p>
            <a:pPr algn="just"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  <a:ea typeface="Times New Roman"/>
              </a:rPr>
              <a:t>Преимущества развивающих игр на липучках: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Первое и самое главное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детям эти игры нравятся. Они могут часами с увлечением прилеплять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и снова отцеплять яркие познавательные картинки.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Процесс приклеивания завораживает, а интерес — в разы повышает результативность!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Игры вовлекают и ребёнка, и второго, пробуждает их взаимодействовать, и совместно творить.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Незаметно происходит развитие моторики, речи, математические представления и ознакомление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с окружающим миром, развитие познавательных процессов и эмоциональной сферы.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Простота и доступность игр — это ламинированные картинки не размокают от влаги,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не мнутся и не пачкаются, довольно прочные и приятные на ощупь.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620000" y="288000"/>
            <a:ext cx="8099640" cy="124776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CustomShape 2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620000" y="288000"/>
            <a:ext cx="8099640" cy="124776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CustomShape 2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620000" y="288000"/>
            <a:ext cx="8099640" cy="124776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CustomShape 2"/>
          <p:cNvSpPr/>
          <p:nvPr/>
        </p:nvSpPr>
        <p:spPr>
          <a:xfrm>
            <a:off x="1620000" y="1823760"/>
            <a:ext cx="8099640" cy="438408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