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61" r:id="rId6"/>
    <p:sldId id="259" r:id="rId7"/>
    <p:sldId id="267" r:id="rId8"/>
    <p:sldId id="264" r:id="rId9"/>
    <p:sldId id="265" r:id="rId10"/>
    <p:sldId id="266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3A33F-5DF9-4866-AA0C-6F757D9BE7D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888FF-E8C0-46A2-A302-8AA0DF88B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3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58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4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6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74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13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7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0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7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54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8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24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3F4E-072E-4B16-96E4-E492A8B0009A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5FD9-E21B-4BC6-9248-CBBBBFE75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8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ve-english.ru/grammar/participle" TargetMode="External"/><Relationship Id="rId2" Type="http://schemas.openxmlformats.org/officeDocument/2006/relationships/hyperlink" Target="https://www.native-english.ru/grammar/verb-to-b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9237" y="1429669"/>
            <a:ext cx="8679915" cy="1748729"/>
          </a:xfrm>
        </p:spPr>
        <p:txBody>
          <a:bodyPr/>
          <a:lstStyle/>
          <a:p>
            <a:r>
              <a:rPr lang="en-US" dirty="0" smtClean="0"/>
              <a:t>English in use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9237" y="3027535"/>
            <a:ext cx="8673427" cy="1322587"/>
          </a:xfrm>
        </p:spPr>
        <p:txBody>
          <a:bodyPr/>
          <a:lstStyle/>
          <a:p>
            <a:r>
              <a:rPr lang="en-US" dirty="0" smtClean="0"/>
              <a:t>Module 4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52749" y="4114970"/>
            <a:ext cx="8673427" cy="1322587"/>
          </a:xfrm>
          <a:prstGeom prst="rect">
            <a:avLst/>
          </a:prstGeom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dirty="0" smtClean="0"/>
              <a:t>Подготовила 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Учитель английского языка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Константинова Диана Владимировна 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МАОУ г. </a:t>
            </a:r>
            <a:r>
              <a:rPr lang="ru-RU" sz="1400" dirty="0" err="1" smtClean="0"/>
              <a:t>Нягань</a:t>
            </a:r>
            <a:r>
              <a:rPr lang="ru-RU" sz="1400" dirty="0" smtClean="0"/>
              <a:t> СОШ №2 </a:t>
            </a:r>
          </a:p>
          <a:p>
            <a:r>
              <a:rPr lang="ru-RU" sz="1400" dirty="0" smtClean="0"/>
              <a:t>2023г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5284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45770" y="1720497"/>
            <a:ext cx="10394707" cy="954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Past Continuous — это прошедшее длительное время, которое указывает на событие или процесс, длившийся в определенный период времени в прошлом.</a:t>
            </a:r>
            <a:endParaRPr lang="ru-RU" dirty="0"/>
          </a:p>
        </p:txBody>
      </p:sp>
      <p:sp>
        <p:nvSpPr>
          <p:cNvPr id="3" name="Для того, чтобы поставить глагол в форму Past Continuous, нужен вспомогательный глагол to be в прошедшем времени и причастие настоящего времени (Participle I окончание -ing) смыслового глагола.…"/>
          <p:cNvSpPr txBox="1">
            <a:spLocks/>
          </p:cNvSpPr>
          <p:nvPr/>
        </p:nvSpPr>
        <p:spPr>
          <a:xfrm>
            <a:off x="237899" y="2674621"/>
            <a:ext cx="11612725" cy="34518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Для того, чтобы поставить глагол в форму </a:t>
            </a:r>
            <a:r>
              <a:rPr lang="ru-RU" dirty="0" err="1" smtClean="0"/>
              <a:t>Past</a:t>
            </a:r>
            <a:r>
              <a:rPr lang="ru-RU" dirty="0" smtClean="0"/>
              <a:t> </a:t>
            </a:r>
            <a:r>
              <a:rPr lang="ru-RU" dirty="0" err="1" smtClean="0"/>
              <a:t>Continuous</a:t>
            </a:r>
            <a:r>
              <a:rPr lang="ru-RU" dirty="0" smtClean="0"/>
              <a:t>, нужен вспомогательный </a:t>
            </a:r>
            <a:r>
              <a:rPr lang="ru-RU" dirty="0" smtClean="0">
                <a:solidFill>
                  <a:srgbClr val="066C99"/>
                </a:solidFill>
                <a:hlinkClick r:id="rId2"/>
              </a:rPr>
              <a:t>глагол </a:t>
            </a:r>
            <a:r>
              <a:rPr lang="ru-RU" dirty="0" err="1" smtClean="0">
                <a:solidFill>
                  <a:srgbClr val="066C99"/>
                </a:solidFill>
                <a:hlinkClick r:id="rId2"/>
              </a:rPr>
              <a:t>to</a:t>
            </a:r>
            <a:r>
              <a:rPr lang="ru-RU" dirty="0" smtClean="0">
                <a:solidFill>
                  <a:srgbClr val="066C99"/>
                </a:solidFill>
                <a:hlinkClick r:id="rId2"/>
              </a:rPr>
              <a:t> </a:t>
            </a:r>
            <a:r>
              <a:rPr lang="ru-RU" dirty="0" err="1" smtClean="0">
                <a:solidFill>
                  <a:srgbClr val="066C99"/>
                </a:solidFill>
                <a:hlinkClick r:id="rId2"/>
              </a:rPr>
              <a:t>be</a:t>
            </a:r>
            <a:r>
              <a:rPr lang="ru-RU" dirty="0" smtClean="0"/>
              <a:t> в прошедшем времени и </a:t>
            </a:r>
            <a:r>
              <a:rPr lang="ru-RU" dirty="0" smtClean="0">
                <a:solidFill>
                  <a:srgbClr val="066C99"/>
                </a:solidFill>
                <a:hlinkClick r:id="rId3"/>
              </a:rPr>
              <a:t>причастие настоящего времени</a:t>
            </a:r>
            <a:r>
              <a:rPr lang="ru-RU" dirty="0" smtClean="0"/>
              <a:t> (</a:t>
            </a:r>
            <a:r>
              <a:rPr lang="ru-RU" dirty="0" err="1" smtClean="0"/>
              <a:t>Participle</a:t>
            </a:r>
            <a:r>
              <a:rPr lang="ru-RU" dirty="0" smtClean="0"/>
              <a:t> I окончание -</a:t>
            </a:r>
            <a:r>
              <a:rPr lang="ru-RU" dirty="0" err="1" smtClean="0"/>
              <a:t>ing</a:t>
            </a:r>
            <a:r>
              <a:rPr lang="ru-RU" dirty="0" smtClean="0"/>
              <a:t>) смыслового глагола.</a:t>
            </a:r>
          </a:p>
          <a:p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be</a:t>
            </a:r>
            <a:r>
              <a:rPr lang="ru-RU" dirty="0" smtClean="0"/>
              <a:t> в прошедшем времени имеет две формы:</a:t>
            </a:r>
          </a:p>
          <a:p>
            <a:r>
              <a:rPr lang="ru-RU" dirty="0" err="1" smtClean="0">
                <a:solidFill>
                  <a:srgbClr val="333333"/>
                </a:solidFill>
              </a:rPr>
              <a:t>was</a:t>
            </a:r>
            <a:r>
              <a:rPr lang="ru-RU" dirty="0" smtClean="0">
                <a:solidFill>
                  <a:srgbClr val="333333"/>
                </a:solidFill>
              </a:rPr>
              <a:t> – 1 и 3 лицо ед. ч. </a:t>
            </a:r>
            <a:r>
              <a:rPr lang="ru-RU" dirty="0" smtClean="0"/>
              <a:t>(I </a:t>
            </a:r>
            <a:r>
              <a:rPr lang="ru-RU" dirty="0" err="1" smtClean="0"/>
              <a:t>was</a:t>
            </a:r>
            <a:r>
              <a:rPr lang="ru-RU" dirty="0" smtClean="0"/>
              <a:t> </a:t>
            </a:r>
            <a:r>
              <a:rPr lang="ru-RU" dirty="0" err="1" smtClean="0"/>
              <a:t>smoking</a:t>
            </a:r>
            <a:r>
              <a:rPr lang="ru-RU" dirty="0" smtClean="0"/>
              <a:t>. </a:t>
            </a: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 smtClean="0"/>
              <a:t>was</a:t>
            </a:r>
            <a:r>
              <a:rPr lang="ru-RU" dirty="0" smtClean="0"/>
              <a:t> </a:t>
            </a:r>
            <a:r>
              <a:rPr lang="ru-RU" dirty="0" err="1" smtClean="0"/>
              <a:t>eating</a:t>
            </a:r>
            <a:r>
              <a:rPr lang="ru-RU" dirty="0" smtClean="0"/>
              <a:t>.)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err="1" smtClean="0"/>
              <a:t>were</a:t>
            </a:r>
            <a:r>
              <a:rPr lang="ru-RU" dirty="0" smtClean="0"/>
              <a:t> – 2 лицо ед. ч. и все формы мн. ч. </a:t>
            </a:r>
            <a:r>
              <a:rPr lang="ru-RU" dirty="0" smtClean="0">
                <a:solidFill>
                  <a:srgbClr val="7E4B19"/>
                </a:solidFill>
              </a:rPr>
              <a:t>(</a:t>
            </a:r>
            <a:r>
              <a:rPr lang="ru-RU" dirty="0" err="1" smtClean="0">
                <a:solidFill>
                  <a:srgbClr val="7E4B19"/>
                </a:solidFill>
              </a:rPr>
              <a:t>They</a:t>
            </a:r>
            <a:r>
              <a:rPr lang="ru-RU" dirty="0" smtClean="0">
                <a:solidFill>
                  <a:srgbClr val="7E4B19"/>
                </a:solidFill>
              </a:rPr>
              <a:t> </a:t>
            </a:r>
            <a:r>
              <a:rPr lang="ru-RU" dirty="0" err="1" smtClean="0">
                <a:solidFill>
                  <a:srgbClr val="7E4B19"/>
                </a:solidFill>
              </a:rPr>
              <a:t>were</a:t>
            </a:r>
            <a:r>
              <a:rPr lang="ru-RU" dirty="0" smtClean="0">
                <a:solidFill>
                  <a:srgbClr val="7E4B19"/>
                </a:solidFill>
              </a:rPr>
              <a:t> </a:t>
            </a:r>
            <a:r>
              <a:rPr lang="ru-RU" dirty="0" err="1" smtClean="0">
                <a:solidFill>
                  <a:srgbClr val="7E4B19"/>
                </a:solidFill>
              </a:rPr>
              <a:t>laughing</a:t>
            </a:r>
            <a:r>
              <a:rPr lang="ru-RU" dirty="0" smtClean="0">
                <a:solidFill>
                  <a:srgbClr val="7E4B19"/>
                </a:soli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17086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Continuous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6990" y="359765"/>
            <a:ext cx="7480091" cy="635582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1. </a:t>
            </a:r>
            <a:r>
              <a:rPr lang="en-US" sz="3200" dirty="0" smtClean="0"/>
              <a:t>They </a:t>
            </a:r>
            <a:r>
              <a:rPr lang="en-US" sz="3200" dirty="0"/>
              <a:t>(to write) the test at this time yesterday.</a:t>
            </a:r>
          </a:p>
          <a:p>
            <a:r>
              <a:rPr lang="en-US" sz="3200" dirty="0"/>
              <a:t>2. He (to work) in the garden from two till five o'clock.</a:t>
            </a:r>
          </a:p>
          <a:p>
            <a:r>
              <a:rPr lang="en-US" sz="3200" dirty="0"/>
              <a:t>3. We (to watch) television the whole evening.</a:t>
            </a:r>
          </a:p>
          <a:p>
            <a:r>
              <a:rPr lang="en-US" sz="3200" dirty="0"/>
              <a:t>4. You (to play) football at six o'clock?</a:t>
            </a:r>
          </a:p>
          <a:p>
            <a:r>
              <a:rPr lang="en-US" sz="3200" dirty="0"/>
              <a:t>5. You (to drink) tea at seven o'clock?</a:t>
            </a:r>
          </a:p>
          <a:p>
            <a:r>
              <a:rPr lang="en-US" sz="3200" dirty="0"/>
              <a:t>6. He (to draw) from three till four o'clock?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05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309" y="272867"/>
            <a:ext cx="6883601" cy="624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источники: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Учебник «</a:t>
            </a:r>
            <a:r>
              <a:rPr lang="en-US" dirty="0" smtClean="0"/>
              <a:t>Spotlight</a:t>
            </a:r>
            <a:r>
              <a:rPr lang="ru-RU" dirty="0" smtClean="0"/>
              <a:t>» Ю.Е. Ваулина </a:t>
            </a:r>
            <a:r>
              <a:rPr lang="ru-RU" dirty="0" err="1" smtClean="0"/>
              <a:t>Д.Дули</a:t>
            </a:r>
            <a:r>
              <a:rPr lang="ru-RU" dirty="0" smtClean="0"/>
              <a:t> 7 класс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Стр. </a:t>
            </a:r>
            <a:r>
              <a:rPr lang="en-US" dirty="0" smtClean="0"/>
              <a:t>GR 4-5</a:t>
            </a:r>
            <a:endParaRPr lang="ru-RU" dirty="0" smtClean="0"/>
          </a:p>
          <a:p>
            <a:r>
              <a:rPr lang="ru-RU" dirty="0" smtClean="0"/>
              <a:t>Стр. 36 №2</a:t>
            </a:r>
          </a:p>
          <a:p>
            <a:r>
              <a:rPr lang="ru-RU" dirty="0" smtClean="0"/>
              <a:t>Стр. 37 №5</a:t>
            </a:r>
          </a:p>
          <a:p>
            <a:r>
              <a:rPr lang="ru-RU" dirty="0" smtClean="0"/>
              <a:t>Стр. 39 №4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Рабочая тетрадь  </a:t>
            </a:r>
            <a:r>
              <a:rPr lang="ru-RU" dirty="0"/>
              <a:t>«</a:t>
            </a:r>
            <a:r>
              <a:rPr lang="en-US" dirty="0"/>
              <a:t>Spotlight</a:t>
            </a:r>
            <a:r>
              <a:rPr lang="ru-RU" dirty="0"/>
              <a:t>» Ю.Е. Ваулина </a:t>
            </a:r>
            <a:r>
              <a:rPr lang="ru-RU" dirty="0" err="1"/>
              <a:t>Д.Дули</a:t>
            </a:r>
            <a:r>
              <a:rPr lang="ru-RU" dirty="0"/>
              <a:t> 7 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Стр. 23 №2</a:t>
            </a:r>
          </a:p>
          <a:p>
            <a:r>
              <a:rPr lang="ru-RU" dirty="0" smtClean="0"/>
              <a:t>Стр. 24 №4</a:t>
            </a:r>
          </a:p>
          <a:p>
            <a:r>
              <a:rPr lang="ru-RU" dirty="0" smtClean="0"/>
              <a:t>Стр. 24 №3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81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3791" y="0"/>
            <a:ext cx="4670129" cy="6858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Interesting articles </a:t>
            </a:r>
          </a:p>
          <a:p>
            <a:r>
              <a:rPr lang="en-US" sz="2800" dirty="0" smtClean="0"/>
              <a:t>Chat show</a:t>
            </a:r>
          </a:p>
          <a:p>
            <a:r>
              <a:rPr lang="en-US" sz="2800" dirty="0" smtClean="0"/>
              <a:t>Local news</a:t>
            </a:r>
          </a:p>
          <a:p>
            <a:r>
              <a:rPr lang="en-US" sz="2800" dirty="0" smtClean="0"/>
              <a:t>Cartoon strips </a:t>
            </a:r>
          </a:p>
          <a:p>
            <a:r>
              <a:rPr lang="en-US" sz="2800" dirty="0" smtClean="0"/>
              <a:t>Weather reports</a:t>
            </a:r>
          </a:p>
          <a:p>
            <a:r>
              <a:rPr lang="en-US" sz="2800" dirty="0" smtClean="0"/>
              <a:t>Text message</a:t>
            </a:r>
          </a:p>
          <a:p>
            <a:r>
              <a:rPr lang="en-US" sz="2800" dirty="0" smtClean="0"/>
              <a:t>TV guide </a:t>
            </a:r>
          </a:p>
          <a:p>
            <a:r>
              <a:rPr lang="en-US" sz="2800" dirty="0" smtClean="0"/>
              <a:t>Celebrity gossip</a:t>
            </a:r>
          </a:p>
          <a:p>
            <a:r>
              <a:rPr lang="en-US" sz="2800" dirty="0" smtClean="0"/>
              <a:t>Daily horoscope </a:t>
            </a:r>
          </a:p>
          <a:p>
            <a:r>
              <a:rPr lang="en-US" sz="2800" dirty="0" smtClean="0"/>
              <a:t>Beauty advice</a:t>
            </a:r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984067" y="0"/>
            <a:ext cx="4670129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Интересные статьи</a:t>
            </a:r>
            <a:endParaRPr lang="en-US" sz="2800" dirty="0" smtClean="0"/>
          </a:p>
          <a:p>
            <a:r>
              <a:rPr lang="ru-RU" sz="2800" dirty="0" smtClean="0"/>
              <a:t>Ток-шоу</a:t>
            </a:r>
            <a:endParaRPr lang="en-US" sz="2800" dirty="0" smtClean="0"/>
          </a:p>
          <a:p>
            <a:r>
              <a:rPr lang="ru-RU" sz="2800" dirty="0" smtClean="0"/>
              <a:t>Местные новости</a:t>
            </a:r>
            <a:endParaRPr lang="en-US" sz="2800" dirty="0" smtClean="0"/>
          </a:p>
          <a:p>
            <a:r>
              <a:rPr lang="ru-RU" sz="2800" dirty="0" smtClean="0"/>
              <a:t>Комиксы</a:t>
            </a:r>
            <a:endParaRPr lang="en-US" sz="2800" dirty="0" smtClean="0"/>
          </a:p>
          <a:p>
            <a:r>
              <a:rPr lang="ru-RU" sz="2800" dirty="0" smtClean="0"/>
              <a:t>Прогноз погоды</a:t>
            </a:r>
            <a:endParaRPr lang="en-US" sz="2800" dirty="0" smtClean="0"/>
          </a:p>
          <a:p>
            <a:r>
              <a:rPr lang="ru-RU" sz="2800" dirty="0" smtClean="0"/>
              <a:t>Сообщение</a:t>
            </a:r>
            <a:endParaRPr lang="en-US" sz="2800" dirty="0" smtClean="0"/>
          </a:p>
          <a:p>
            <a:r>
              <a:rPr lang="ru-RU" sz="2800" dirty="0" smtClean="0"/>
              <a:t>Программа телепередач</a:t>
            </a:r>
            <a:endParaRPr lang="en-US" sz="2800" dirty="0" smtClean="0"/>
          </a:p>
          <a:p>
            <a:r>
              <a:rPr lang="ru-RU" sz="2800" dirty="0" smtClean="0"/>
              <a:t>Слухи о звездах</a:t>
            </a:r>
            <a:endParaRPr lang="en-US" sz="2800" dirty="0" smtClean="0"/>
          </a:p>
          <a:p>
            <a:r>
              <a:rPr lang="ru-RU" sz="2800" dirty="0" smtClean="0"/>
              <a:t>Ежедневный гороскоп</a:t>
            </a:r>
            <a:endParaRPr lang="en-US" sz="2800" dirty="0" smtClean="0"/>
          </a:p>
          <a:p>
            <a:r>
              <a:rPr lang="ru-RU" sz="2800" dirty="0" smtClean="0"/>
              <a:t>Советы о красоте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836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170" y="406529"/>
            <a:ext cx="6026045" cy="61486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46754" y="1708878"/>
            <a:ext cx="1297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interview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66675" y="1169233"/>
            <a:ext cx="1319135" cy="10493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84754" y="2543702"/>
            <a:ext cx="1258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celebrity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494765" y="1221698"/>
            <a:ext cx="1319135" cy="10493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4289" y="2897074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local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72411" y="761648"/>
            <a:ext cx="1164678" cy="1902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44288" y="373189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articles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561564" y="668857"/>
            <a:ext cx="1164678" cy="1902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62565" y="4918620"/>
            <a:ext cx="771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daily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996418" y="669744"/>
            <a:ext cx="1164678" cy="1902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15669" y="5730587"/>
            <a:ext cx="962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fashon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896730" y="668857"/>
            <a:ext cx="1164678" cy="1902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42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</a:t>
            </a:r>
            <a:br>
              <a:rPr lang="en-US" dirty="0" smtClean="0"/>
            </a:br>
            <a:r>
              <a:rPr lang="en-US" dirty="0" smtClean="0"/>
              <a:t>on , with , of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8762" y="728235"/>
            <a:ext cx="2781369" cy="524862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Go on </a:t>
            </a:r>
          </a:p>
          <a:p>
            <a:r>
              <a:rPr lang="en-US" sz="4800" dirty="0" smtClean="0"/>
              <a:t>Go with</a:t>
            </a:r>
          </a:p>
          <a:p>
            <a:r>
              <a:rPr lang="en-US" sz="4800" dirty="0" smtClean="0"/>
              <a:t>Go off</a:t>
            </a:r>
            <a:endParaRPr lang="ru-RU" sz="4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060367" y="1927448"/>
            <a:ext cx="4771869" cy="1070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 smtClean="0"/>
              <a:t>Продолжать </a:t>
            </a:r>
            <a:endParaRPr lang="ru-RU" sz="4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240249" y="2821607"/>
            <a:ext cx="4771869" cy="1070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 smtClean="0"/>
              <a:t>Подходить </a:t>
            </a:r>
            <a:endParaRPr lang="ru-RU" sz="4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060367" y="3892192"/>
            <a:ext cx="4771869" cy="1070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 smtClean="0"/>
              <a:t>Испортиться или делать громче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5026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389" y="888245"/>
            <a:ext cx="7066785" cy="4688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85613" y="1708878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with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8078" y="2729566"/>
            <a:ext cx="485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off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6845" y="3642609"/>
            <a:ext cx="485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off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6747" y="4409420"/>
            <a:ext cx="47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on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5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Simple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85079" y="150541"/>
            <a:ext cx="10396882" cy="11519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Past simple </a:t>
            </a:r>
            <a:endParaRPr lang="ru-RU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26900" y="883856"/>
            <a:ext cx="10913239" cy="97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Действие, которое вы (или кто-то другой) регулярно совершали в прошлом.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40222" y="1497622"/>
            <a:ext cx="3810866" cy="66548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F7E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rgbClr val="4472C4">
                    <a:lumMod val="50000"/>
                  </a:srgbClr>
                </a:solidFill>
                <a:latin typeface="Bauhaus 93" panose="04030905020B02020C02" pitchFamily="82" charset="0"/>
              </a:rPr>
              <a:t>Past Simple</a:t>
            </a:r>
            <a:endParaRPr lang="ru-RU" sz="33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0386" y="2383715"/>
            <a:ext cx="3997866" cy="141156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F7E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002060"/>
                </a:solidFill>
                <a:latin typeface="Bauhaus 93" panose="04030905020B02020C02" pitchFamily="82" charset="0"/>
              </a:rPr>
              <a:t> </a:t>
            </a:r>
            <a:endParaRPr lang="ru-RU" sz="30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530" y="1246183"/>
            <a:ext cx="2763693" cy="2763693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6285635" y="2383715"/>
            <a:ext cx="4028189" cy="141156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F7E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002060"/>
                </a:solidFill>
                <a:latin typeface="Bauhaus 93" panose="04030905020B02020C02" pitchFamily="82" charset="0"/>
              </a:rPr>
              <a:t> </a:t>
            </a:r>
            <a:endParaRPr lang="ru-RU" sz="3000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27254" y="1277015"/>
            <a:ext cx="2740746" cy="2763693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 rot="1137091">
            <a:off x="1869271" y="2112283"/>
            <a:ext cx="1703505" cy="542864"/>
          </a:xfrm>
          <a:prstGeom prst="roundRect">
            <a:avLst/>
          </a:prstGeom>
          <a:solidFill>
            <a:srgbClr val="FF5050"/>
          </a:solidFill>
          <a:ln w="76200">
            <a:solidFill>
              <a:srgbClr val="F7E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prstClr val="white"/>
                </a:solidFill>
                <a:latin typeface="Adobe Garamond Pro Bold" panose="02020702060506020403" pitchFamily="18" charset="0"/>
              </a:rPr>
              <a:t>regular</a:t>
            </a:r>
            <a:endParaRPr lang="ru-RU" sz="3300" dirty="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 rot="20639728">
            <a:off x="8568495" y="2054683"/>
            <a:ext cx="1703505" cy="5428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F7E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accent1">
                    <a:lumMod val="50000"/>
                  </a:schemeClr>
                </a:solidFill>
                <a:latin typeface="Adobe Garamond Pro Bold" panose="02020702060506020403" pitchFamily="18" charset="0"/>
              </a:rPr>
              <a:t>irregular</a:t>
            </a:r>
            <a:endParaRPr lang="ru-RU" sz="33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6800" y="2865852"/>
            <a:ext cx="1769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happen</a:t>
            </a:r>
            <a:r>
              <a:rPr lang="en-US" sz="2400" dirty="0">
                <a:solidFill>
                  <a:srgbClr val="FF5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ed</a:t>
            </a:r>
          </a:p>
          <a:p>
            <a:r>
              <a:rPr lang="en-US" sz="2400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answer</a:t>
            </a:r>
            <a:r>
              <a:rPr lang="en-US" sz="2400" dirty="0">
                <a:solidFill>
                  <a:srgbClr val="FF5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ed</a:t>
            </a:r>
            <a:endParaRPr lang="ru-RU" sz="2400" dirty="0">
              <a:solidFill>
                <a:srgbClr val="FF5050"/>
              </a:solidFill>
              <a:cs typeface="MV Boli" panose="0200050003020009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9711" y="2347238"/>
            <a:ext cx="1606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Bauhaus 93" panose="04030905020B02020C02" pitchFamily="82" charset="0"/>
              </a:rPr>
              <a:t>V+</a:t>
            </a:r>
            <a:r>
              <a:rPr lang="en-US" sz="3600" dirty="0">
                <a:solidFill>
                  <a:srgbClr val="FF5050"/>
                </a:solidFill>
                <a:latin typeface="Bauhaus 93" panose="04030905020B02020C02" pitchFamily="82" charset="0"/>
              </a:rPr>
              <a:t>ed</a:t>
            </a:r>
            <a:endParaRPr lang="ru-RU" sz="3600" dirty="0">
              <a:solidFill>
                <a:srgbClr val="FF505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82834" y="2891221"/>
            <a:ext cx="440366" cy="40395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760459" y="3288724"/>
            <a:ext cx="452243" cy="385041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93395" y="2382716"/>
            <a:ext cx="70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Bauhaus 93" panose="04030905020B02020C02" pitchFamily="82" charset="0"/>
              </a:rPr>
              <a:t>V</a:t>
            </a:r>
            <a:r>
              <a:rPr lang="en-US" sz="2100" dirty="0">
                <a:solidFill>
                  <a:srgbClr val="FF5050"/>
                </a:solidFill>
                <a:latin typeface="Bauhaus 93" panose="04030905020B02020C02" pitchFamily="82" charset="0"/>
              </a:rPr>
              <a:t>2</a:t>
            </a:r>
            <a:endParaRPr lang="ru-RU" sz="2100" dirty="0">
              <a:solidFill>
                <a:srgbClr val="FF5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3921" y="2865852"/>
            <a:ext cx="2249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ring - </a:t>
            </a:r>
            <a:r>
              <a:rPr lang="en-US" sz="2400" dirty="0">
                <a:solidFill>
                  <a:srgbClr val="FF5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rang</a:t>
            </a:r>
          </a:p>
          <a:p>
            <a:r>
              <a:rPr lang="en-US" sz="2400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write - </a:t>
            </a:r>
            <a:r>
              <a:rPr lang="en-US" sz="2400" dirty="0">
                <a:solidFill>
                  <a:srgbClr val="FF5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wrote</a:t>
            </a:r>
            <a:endParaRPr lang="ru-RU" sz="2400" dirty="0">
              <a:solidFill>
                <a:srgbClr val="FF5050"/>
              </a:solidFill>
              <a:cs typeface="MV Boli" panose="02000500030200090000" pitchFamily="2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45155" y="4651498"/>
            <a:ext cx="9001000" cy="1865148"/>
          </a:xfrm>
          <a:prstGeom prst="roundRect">
            <a:avLst/>
          </a:prstGeom>
          <a:gradFill flip="none" rotWithShape="1">
            <a:gsLst>
              <a:gs pos="28000">
                <a:schemeClr val="accent1">
                  <a:lumMod val="75000"/>
                </a:schemeClr>
              </a:gs>
              <a:gs pos="67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 w="76200">
            <a:solidFill>
              <a:srgbClr val="F7E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002060"/>
                </a:solidFill>
                <a:latin typeface="Bauhaus 93" panose="04030905020B02020C02" pitchFamily="82" charset="0"/>
              </a:rPr>
              <a:t> </a:t>
            </a:r>
            <a:endParaRPr lang="ru-RU" sz="3000" dirty="0">
              <a:solidFill>
                <a:srgbClr val="00206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113275" y="4095891"/>
            <a:ext cx="1" cy="1554166"/>
          </a:xfrm>
          <a:prstGeom prst="line">
            <a:avLst/>
          </a:prstGeom>
          <a:ln w="76200">
            <a:solidFill>
              <a:srgbClr val="F7E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Хорда 18"/>
          <p:cNvSpPr/>
          <p:nvPr/>
        </p:nvSpPr>
        <p:spPr>
          <a:xfrm rot="9001385">
            <a:off x="5015275" y="3578588"/>
            <a:ext cx="2195996" cy="2195695"/>
          </a:xfrm>
          <a:prstGeom prst="chord">
            <a:avLst>
              <a:gd name="adj1" fmla="val 3734315"/>
              <a:gd name="adj2" fmla="val 10620033"/>
            </a:avLst>
          </a:prstGeom>
          <a:solidFill>
            <a:schemeClr val="bg2"/>
          </a:solidFill>
          <a:ln w="76200">
            <a:solidFill>
              <a:srgbClr val="F7E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86884" y="3529331"/>
            <a:ext cx="3125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5050"/>
                </a:solidFill>
                <a:latin typeface="Bauhaus 93" panose="04030905020B02020C02" pitchFamily="82" charset="0"/>
              </a:rPr>
              <a:t>did</a:t>
            </a:r>
            <a:endParaRPr lang="ru-RU" sz="3600" dirty="0">
              <a:solidFill>
                <a:srgbClr val="FF505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826353" y="3903510"/>
            <a:ext cx="770894" cy="71560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32759" y="3981160"/>
            <a:ext cx="7637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FF5050"/>
                </a:solidFill>
                <a:latin typeface="Bauhaus 93" panose="04030905020B02020C02" pitchFamily="82" charset="0"/>
              </a:rPr>
              <a:t>?</a:t>
            </a:r>
            <a:endParaRPr lang="ru-RU" sz="3300" dirty="0">
              <a:solidFill>
                <a:srgbClr val="FF505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542929" y="3913425"/>
            <a:ext cx="770894" cy="71560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40236" y="3602427"/>
            <a:ext cx="436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FF5050"/>
                </a:solidFill>
                <a:latin typeface="Baskerville Old Face" panose="02020602080505020303" pitchFamily="18" charset="0"/>
              </a:rPr>
              <a:t>-</a:t>
            </a:r>
            <a:endParaRPr lang="ru-RU" sz="7200" b="1" dirty="0">
              <a:solidFill>
                <a:srgbClr val="FF5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2116" y="4687491"/>
            <a:ext cx="91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auhaus 93" panose="04030905020B02020C02" pitchFamily="82" charset="0"/>
              </a:rPr>
              <a:t>Did</a:t>
            </a:r>
            <a:r>
              <a:rPr lang="en-US" sz="3600" dirty="0">
                <a:solidFill>
                  <a:schemeClr val="tx2"/>
                </a:solidFill>
                <a:latin typeface="Bauhaus 93" panose="04030905020B02020C02" pitchFamily="82" charset="0"/>
              </a:rPr>
              <a:t> 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6619" y="4667401"/>
            <a:ext cx="16972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I</a:t>
            </a:r>
            <a:r>
              <a:rPr lang="en-US" sz="2100" dirty="0">
                <a:solidFill>
                  <a:srgbClr val="FF5050"/>
                </a:solidFill>
                <a:latin typeface="Adobe Caslon Pro Bold" panose="0205070206050A020403" pitchFamily="18" charset="0"/>
              </a:rPr>
              <a:t> </a:t>
            </a:r>
          </a:p>
          <a:p>
            <a:pPr algn="ctr"/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he/she/it</a:t>
            </a:r>
          </a:p>
          <a:p>
            <a:pPr algn="ctr"/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we/you/they</a:t>
            </a:r>
            <a:endParaRPr lang="ru-RU" sz="2100" dirty="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92250" y="4703768"/>
            <a:ext cx="1403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finish</a:t>
            </a:r>
            <a:endParaRPr lang="en-US" sz="2100" dirty="0">
              <a:solidFill>
                <a:srgbClr val="FF5050"/>
              </a:solidFill>
              <a:latin typeface="Adobe Caslon Pro Bold" panose="0205070206050A020403" pitchFamily="18" charset="0"/>
            </a:endParaRPr>
          </a:p>
          <a:p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speak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47683" y="4790288"/>
            <a:ext cx="7637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prstClr val="white"/>
                </a:solidFill>
                <a:latin typeface="Bauhaus 93" panose="04030905020B02020C02" pitchFamily="82" charset="0"/>
              </a:rPr>
              <a:t>?</a:t>
            </a:r>
            <a:endParaRPr lang="ru-RU" sz="3300" dirty="0">
              <a:solidFill>
                <a:prstClr val="white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9662962" y="5012145"/>
            <a:ext cx="543434" cy="33483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75" b="1" dirty="0">
                <a:solidFill>
                  <a:srgbClr val="FF5050"/>
                </a:solidFill>
                <a:latin typeface="Adobe Caslon Pro Bold" panose="0205070206050A020403" pitchFamily="18" charset="0"/>
              </a:rPr>
              <a:t>ed</a:t>
            </a:r>
            <a:endParaRPr lang="ru-RU" sz="1875" b="1" dirty="0">
              <a:solidFill>
                <a:srgbClr val="FF5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07745" y="4796593"/>
            <a:ext cx="196746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I</a:t>
            </a:r>
            <a:r>
              <a:rPr lang="en-US" sz="2100" dirty="0">
                <a:solidFill>
                  <a:srgbClr val="FF5050"/>
                </a:solidFill>
                <a:latin typeface="Adobe Caslon Pro Bold" panose="0205070206050A020403" pitchFamily="18" charset="0"/>
              </a:rPr>
              <a:t> </a:t>
            </a:r>
          </a:p>
          <a:p>
            <a:pPr algn="ctr"/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He/she/it</a:t>
            </a:r>
          </a:p>
          <a:p>
            <a:pPr algn="ctr"/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We/you/they</a:t>
            </a:r>
            <a:endParaRPr lang="ru-RU" sz="2100" dirty="0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92146" y="4767206"/>
            <a:ext cx="1665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auhaus 93" panose="04030905020B02020C02" pitchFamily="82" charset="0"/>
              </a:rPr>
              <a:t>didn’t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841354" y="4976595"/>
            <a:ext cx="1403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finish</a:t>
            </a:r>
            <a:endParaRPr lang="en-US" sz="2100" dirty="0">
              <a:solidFill>
                <a:srgbClr val="FF5050"/>
              </a:solidFill>
              <a:latin typeface="Adobe Caslon Pro Bold" panose="0205070206050A020403" pitchFamily="18" charset="0"/>
            </a:endParaRPr>
          </a:p>
          <a:p>
            <a:r>
              <a:rPr lang="en-US" sz="2100" dirty="0">
                <a:solidFill>
                  <a:prstClr val="white"/>
                </a:solidFill>
                <a:latin typeface="Adobe Caslon Pro Bold" panose="0205070206050A020403" pitchFamily="18" charset="0"/>
              </a:rPr>
              <a:t>speak</a:t>
            </a:r>
          </a:p>
        </p:txBody>
      </p:sp>
      <p:sp>
        <p:nvSpPr>
          <p:cNvPr id="33" name="Овал 32"/>
          <p:cNvSpPr/>
          <p:nvPr/>
        </p:nvSpPr>
        <p:spPr>
          <a:xfrm>
            <a:off x="5267462" y="4898764"/>
            <a:ext cx="543434" cy="33483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75" b="1" dirty="0">
                <a:solidFill>
                  <a:srgbClr val="FF5050"/>
                </a:solidFill>
                <a:latin typeface="Adobe Caslon Pro Bold" panose="0205070206050A020403" pitchFamily="18" charset="0"/>
              </a:rPr>
              <a:t>ed</a:t>
            </a:r>
            <a:endParaRPr lang="ru-RU" sz="1875" b="1" dirty="0">
              <a:solidFill>
                <a:srgbClr val="FF505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5416293" y="4840306"/>
            <a:ext cx="268491" cy="411356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405596" y="4869737"/>
            <a:ext cx="303144" cy="371327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9795992" y="5000355"/>
            <a:ext cx="279188" cy="380153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764880" y="5003582"/>
            <a:ext cx="326969" cy="364564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113465" y="4941876"/>
            <a:ext cx="7637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prstClr val="white"/>
                </a:solidFill>
                <a:latin typeface="Bauhaus 93" panose="04030905020B02020C02" pitchFamily="82" charset="0"/>
              </a:rPr>
              <a:t>.</a:t>
            </a:r>
            <a:endParaRPr lang="ru-RU" sz="3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0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 animBg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Simple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6990" y="359765"/>
            <a:ext cx="7480091" cy="6355828"/>
          </a:xfrm>
        </p:spPr>
        <p:txBody>
          <a:bodyPr>
            <a:normAutofit/>
          </a:bodyPr>
          <a:lstStyle/>
          <a:p>
            <a:pPr fontAlgn="base"/>
            <a:r>
              <a:rPr lang="en-US" sz="3200" dirty="0"/>
              <a:t>I (to work) in a bank many years ago</a:t>
            </a:r>
          </a:p>
          <a:p>
            <a:pPr fontAlgn="base"/>
            <a:r>
              <a:rPr lang="en-US" sz="3200" dirty="0"/>
              <a:t>He (to live) in Moscow five years ago</a:t>
            </a:r>
          </a:p>
          <a:p>
            <a:pPr fontAlgn="base"/>
            <a:r>
              <a:rPr lang="en-US" sz="3200" dirty="0"/>
              <a:t>I (to like) flowers before it happened</a:t>
            </a:r>
          </a:p>
          <a:p>
            <a:pPr fontAlgn="base"/>
            <a:r>
              <a:rPr lang="en-US" sz="3200" dirty="0"/>
              <a:t>Tom (to play) the piano yesterday evening</a:t>
            </a:r>
          </a:p>
          <a:p>
            <a:pPr fontAlgn="base"/>
            <a:r>
              <a:rPr lang="en-US" sz="3200" dirty="0"/>
              <a:t>I (to love) you many years ago</a:t>
            </a:r>
          </a:p>
          <a:p>
            <a:pPr fontAlgn="base"/>
            <a:r>
              <a:rPr lang="en-US" sz="3200" dirty="0"/>
              <a:t>Kristina and Mike (to study) English together last winter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30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Continuous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33</TotalTime>
  <Words>421</Words>
  <Application>Microsoft Office PowerPoint</Application>
  <PresentationFormat>Широкоэкранный</PresentationFormat>
  <Paragraphs>109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Adobe Caslon Pro Bold</vt:lpstr>
      <vt:lpstr>Adobe Garamond Pro Bold</vt:lpstr>
      <vt:lpstr>Arial</vt:lpstr>
      <vt:lpstr>Baskerville Old Face</vt:lpstr>
      <vt:lpstr>Bauhaus 93</vt:lpstr>
      <vt:lpstr>Calibri</vt:lpstr>
      <vt:lpstr>Calibri Light</vt:lpstr>
      <vt:lpstr>MV Boli</vt:lpstr>
      <vt:lpstr>Rockwell</vt:lpstr>
      <vt:lpstr>Wingdings</vt:lpstr>
      <vt:lpstr>Atlas</vt:lpstr>
      <vt:lpstr>English in use </vt:lpstr>
      <vt:lpstr>Words </vt:lpstr>
      <vt:lpstr>Презентация PowerPoint</vt:lpstr>
      <vt:lpstr>GO on , with , of </vt:lpstr>
      <vt:lpstr>Презентация PowerPoint</vt:lpstr>
      <vt:lpstr>Past Simple </vt:lpstr>
      <vt:lpstr>Презентация PowerPoint</vt:lpstr>
      <vt:lpstr>Past Simple</vt:lpstr>
      <vt:lpstr>Past Continuous  </vt:lpstr>
      <vt:lpstr>Презентация PowerPoint</vt:lpstr>
      <vt:lpstr>Past Continuous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in use </dc:title>
  <dc:creator>Кабинет_32</dc:creator>
  <cp:lastModifiedBy>Кабинет_30</cp:lastModifiedBy>
  <cp:revision>5</cp:revision>
  <dcterms:created xsi:type="dcterms:W3CDTF">2021-11-29T08:15:33Z</dcterms:created>
  <dcterms:modified xsi:type="dcterms:W3CDTF">2023-12-04T13:36:58Z</dcterms:modified>
</cp:coreProperties>
</file>