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6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84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3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294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200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06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59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84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0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4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18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66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01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4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53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79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8A603-CE7E-488A-9679-B4B9744D104F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1F6AB-E923-4179-9478-0197AAD54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7117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6972-D7F1-413B-B300-4B96E9438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472" y="2277636"/>
            <a:ext cx="9905998" cy="1478570"/>
          </a:xfrm>
        </p:spPr>
        <p:txBody>
          <a:bodyPr>
            <a:noAutofit/>
          </a:bodyPr>
          <a:lstStyle/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ГИДРАВЛИЧЕСКИЕ СОПРОТИВЛЕНИЯ В ТРУБОПРОВОДАХ</a:t>
            </a:r>
          </a:p>
        </p:txBody>
      </p:sp>
    </p:spTree>
    <p:extLst>
      <p:ext uri="{BB962C8B-B14F-4D97-AF65-F5344CB8AC3E}">
        <p14:creationId xmlns:p14="http://schemas.microsoft.com/office/powerpoint/2010/main" val="296916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D629A2-4637-4A57-A638-EB96576E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689715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Гидравлические сопротивления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силы трения, возникающие в реальной жидкости при её движении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преодоление гидравлических сопротивлений поток жидкости расходует часть удельной энергии, которую называют </a:t>
            </a:r>
            <a:r>
              <a:rPr lang="ru-RU" i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гидравлическими потерями напора</a:t>
            </a:r>
            <a:br>
              <a:rPr lang="ru-RU" i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i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Потери напора делятся на:</a:t>
            </a:r>
            <a:br>
              <a:rPr lang="ru-RU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потери на трение по длине;</a:t>
            </a:r>
            <a:b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местные потери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4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A3BB32D-8226-46DF-B710-F652B011916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97583" y="2541586"/>
                <a:ext cx="10944520" cy="1478570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Потери напора по длине обусловлены силами внутреннего трения и представляют собой потери энергии. </a:t>
                </a:r>
                <a:b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Рассчитываются по формуле Дарси-</a:t>
                </a:r>
                <a:r>
                  <a:rPr lang="ru-RU" cap="small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Вейсбаха</a:t>
                </a:r>
                <a: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ru-RU" i="1" cap="small" dirty="0">
                    <a:solidFill>
                      <a:schemeClr val="bg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l-GR" i="1" cap="small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  <m:r>
                      <a:rPr lang="ru-RU" b="0" i="1" cap="small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ru-RU" b="0" i="1" cap="small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cap="small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cap="small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  <m:r>
                      <a:rPr lang="en-US" b="0" i="1" cap="small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cap="small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 </m:t>
                    </m:r>
                    <m:f>
                      <m:fPr>
                        <m:ctrlPr>
                          <a:rPr lang="en-US" b="0" i="1" cap="small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cap="small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cap="small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𝜐</m:t>
                            </m:r>
                          </m:e>
                          <m:sup>
                            <m:r>
                              <a:rPr lang="en-US" b="0" i="1" cap="small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cap="small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 cap="small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US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[</a:t>
                </a:r>
                <a: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en-US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b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где </a:t>
                </a:r>
                <a14:m>
                  <m:oMath xmlns:m="http://schemas.openxmlformats.org/officeDocument/2006/math">
                    <m:r>
                      <a:rPr lang="el-GR" i="1" cap="small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коэффициент гидравлического трения</a:t>
                </a:r>
                <a:b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cap="small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cap="small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 </a:t>
                </a:r>
                <a14:m>
                  <m:oMath xmlns:m="http://schemas.openxmlformats.org/officeDocument/2006/math">
                    <m:r>
                      <a:rPr lang="el-GR" i="1" cap="small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cap="small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зависит от режима движения потока и шероховатости стенок трубопровода</a:t>
                </a:r>
                <a:br>
                  <a:rPr lang="ru-RU" cap="small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cap="small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A3BB32D-8226-46DF-B710-F652B01191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97583" y="2541586"/>
                <a:ext cx="10944520" cy="1478570"/>
              </a:xfrm>
              <a:blipFill>
                <a:blip r:embed="rId2"/>
                <a:stretch>
                  <a:fillRect l="-947" t="-150826" b="-1206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12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8CA0B45-DAEE-4B19-B784-4CA3658C2746}"/>
                  </a:ext>
                </a:extLst>
              </p:cNvPr>
              <p:cNvSpPr txBox="1"/>
              <p:nvPr/>
            </p:nvSpPr>
            <p:spPr>
              <a:xfrm>
                <a:off x="697584" y="405353"/>
                <a:ext cx="11001080" cy="5864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Для ламинарного режима коэффициент </a:t>
                </a:r>
                <a14:m>
                  <m:oMath xmlns:m="http://schemas.openxmlformats.org/officeDocument/2006/math">
                    <m:r>
                      <a:rPr lang="el-GR" sz="3600" i="1" cap="small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зависит от числа Рейнольдса и определяется по формуле:</a:t>
                </a:r>
              </a:p>
              <a:p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l-GR" sz="3600" i="1" cap="small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𝑅𝑒</m:t>
                        </m:r>
                      </m:den>
                    </m:f>
                  </m:oMath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Для турбулентного режима определить </a:t>
                </a:r>
                <a14:m>
                  <m:oMath xmlns:m="http://schemas.openxmlformats.org/officeDocument/2006/math">
                    <m:r>
                      <a:rPr lang="el-GR" sz="3600" i="1" cap="small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довольно сложно. Экспериментально было установлено, что при турбулентном режиме существует три области, в которых коэффициент </a:t>
                </a:r>
                <a14:m>
                  <m:oMath xmlns:m="http://schemas.openxmlformats.org/officeDocument/2006/math">
                    <m:r>
                      <a:rPr lang="el-GR" sz="3600" i="1" cap="small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разному зависит от числа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8CA0B45-DAEE-4B19-B784-4CA3658C2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84" y="405353"/>
                <a:ext cx="11001080" cy="5864682"/>
              </a:xfrm>
              <a:prstGeom prst="rect">
                <a:avLst/>
              </a:prstGeom>
              <a:blipFill>
                <a:blip r:embed="rId2"/>
                <a:stretch>
                  <a:fillRect l="-1662" t="-1661" r="-1662" b="-2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33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84EC62-7668-4008-8901-EFAD9D36056E}"/>
              </a:ext>
            </a:extLst>
          </p:cNvPr>
          <p:cNvSpPr txBox="1"/>
          <p:nvPr/>
        </p:nvSpPr>
        <p:spPr>
          <a:xfrm>
            <a:off x="593889" y="367645"/>
            <a:ext cx="1110477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AutoNum type="arabicParenR"/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гидравлически гладких труб</a:t>
            </a:r>
          </a:p>
          <a:p>
            <a:pPr marL="971550" lvl="1" indent="-514350">
              <a:buAutoNum type="arabicParenR"/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Переходная область (область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доквадратического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сопротивления)</a:t>
            </a:r>
          </a:p>
          <a:p>
            <a:pPr marL="971550" lvl="1" indent="-514350">
              <a:buAutoNum type="arabicParenR"/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гидравлически шероховатых труб (квадратического сопротивления)</a:t>
            </a:r>
          </a:p>
          <a:p>
            <a:pPr marL="514350" indent="-514350">
              <a:buAutoNum type="arabicParenR"/>
            </a:pPr>
            <a:endParaRPr lang="ru-RU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Физическая картина существования этих областей в одной и той же трубе объясняется тем, что у всякой трубы или русла на стенках имеются выступы шероховатости</a:t>
            </a:r>
          </a:p>
        </p:txBody>
      </p:sp>
    </p:spTree>
    <p:extLst>
      <p:ext uri="{BB962C8B-B14F-4D97-AF65-F5344CB8AC3E}">
        <p14:creationId xmlns:p14="http://schemas.microsoft.com/office/powerpoint/2010/main" val="84537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9DBA08-1AAD-4596-8016-E2C9991F982B}"/>
              </a:ext>
            </a:extLst>
          </p:cNvPr>
          <p:cNvSpPr txBox="1"/>
          <p:nvPr/>
        </p:nvSpPr>
        <p:spPr>
          <a:xfrm>
            <a:off x="691299" y="433633"/>
            <a:ext cx="107182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Шероховатость может быть: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arenR"/>
            </a:pPr>
            <a:r>
              <a:rPr lang="ru-RU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когда высота и форма выступов одинаковы</a:t>
            </a:r>
          </a:p>
          <a:p>
            <a:pPr marL="742950" indent="-742950">
              <a:buAutoNum type="arabicParenR"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arenR"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arenR"/>
            </a:pPr>
            <a:r>
              <a:rPr lang="ru-RU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Неравномерная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высота и форма выступов неодинаковы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D8143C-CC3E-45D9-B88D-666103FEB5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9" r="49252" b="6017"/>
          <a:stretch/>
        </p:blipFill>
        <p:spPr>
          <a:xfrm>
            <a:off x="6608186" y="2479249"/>
            <a:ext cx="4751113" cy="150828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C066F3-4BB8-4FCE-BC55-03D6F2436E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5956"/>
          <a:stretch/>
        </p:blipFill>
        <p:spPr>
          <a:xfrm>
            <a:off x="6495068" y="4861132"/>
            <a:ext cx="4534293" cy="18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3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18BE83-53EC-4835-B6A7-C57FA998AB53}"/>
              </a:ext>
            </a:extLst>
          </p:cNvPr>
          <p:cNvSpPr txBox="1"/>
          <p:nvPr/>
        </p:nvSpPr>
        <p:spPr>
          <a:xfrm>
            <a:off x="331509" y="28280"/>
            <a:ext cx="1152898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Согласно исследованиям Прандтля в турбулентном потоке скорости непосредственно у стенок равны нулю. Поэтому принято считать, что вблизи стенок русла имеется тонкий подслой жидкости, где скорости столь малы, что в его пределах движение жидкости близко к ламинарному.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Этот слой, толщина которого измеряется долями миллиметров, называется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вязким подслоем.</a:t>
            </a:r>
          </a:p>
          <a:p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∆ - шероховатость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el-G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толщина вязкого подслоя</a:t>
            </a:r>
          </a:p>
          <a:p>
            <a:r>
              <a:rPr lang="ru-RU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гладкая труба</a:t>
            </a:r>
          </a:p>
          <a:p>
            <a:endParaRPr lang="ru-RU" sz="36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шероховатая труба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95E282-C739-45EA-85B0-06BC158B2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57" y="2639505"/>
            <a:ext cx="54673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8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99A50C2-FE6A-491A-B721-FE514F0F59DB}"/>
                  </a:ext>
                </a:extLst>
              </p:cNvPr>
              <p:cNvSpPr txBox="1"/>
              <p:nvPr/>
            </p:nvSpPr>
            <p:spPr>
              <a:xfrm>
                <a:off x="452487" y="149544"/>
                <a:ext cx="11104775" cy="5936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&gt;∆</a:t>
                </a:r>
                <a:r>
                  <a:rPr lang="ru-RU" sz="28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 то выступы шероховатости прикрыты вязким подслоем, турбулентная часть потока не касается выступов и скользит по ламинарному слою, как по гладкой трубе ( гидравлически гладкие трубы)</a:t>
                </a:r>
              </a:p>
              <a:p>
                <a:pPr algn="just"/>
                <a:r>
                  <a:rPr lang="ru-RU" sz="28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Если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выступы шероховатости вклиниваются в турбулентную зону и в них ударяются частицы турбулентного потока, при этом </a:t>
                </a:r>
                <a:r>
                  <a:rPr lang="ru-RU" sz="28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𝜆 зависит от шероховатости трубы.</a:t>
                </a:r>
              </a:p>
              <a:p>
                <a:pPr algn="just"/>
                <a:r>
                  <a:rPr lang="ru-RU" sz="28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Поскольку выступы шероховатости не одинаковы, то пользуются понятием эквивалентной шероховатости ∆</a:t>
                </a:r>
                <a:r>
                  <a:rPr lang="ru-RU" sz="2800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экв</a:t>
                </a:r>
                <a:r>
                  <a:rPr lang="ru-RU" sz="28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sz="28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Эквивалентная шероховатость в зависимости от диаметра трубы по разному сказывается на величине гидравлических сопротивлений, поэтому в гидравлике используют понятия </a:t>
                </a:r>
                <a:r>
                  <a:rPr lang="ru-RU" sz="2800" i="1" dirty="0">
                    <a:solidFill>
                      <a:srgbClr val="FFFF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относительной шероховатости</a:t>
                </a:r>
                <a:r>
                  <a:rPr lang="ru-RU" sz="2800" i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ru-RU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экв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</a:t>
                </a:r>
                <a:r>
                  <a:rPr lang="ru-RU" sz="2800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относительной гладкости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sSub>
                          <m:sSubPr>
                            <m:ctrlPr>
                              <a:rPr lang="ru-RU" sz="2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ru-RU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экв</m:t>
                            </m:r>
                          </m:sub>
                        </m:sSub>
                      </m:den>
                    </m:f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99A50C2-FE6A-491A-B721-FE514F0F5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87" y="149544"/>
                <a:ext cx="11104775" cy="5936305"/>
              </a:xfrm>
              <a:prstGeom prst="rect">
                <a:avLst/>
              </a:prstGeom>
              <a:blipFill>
                <a:blip r:embed="rId2"/>
                <a:stretch>
                  <a:fillRect l="-1098" t="-1131" r="-10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57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34303EC-016D-4571-B154-F1E2A368E3B5}"/>
                  </a:ext>
                </a:extLst>
              </p:cNvPr>
              <p:cNvSpPr txBox="1"/>
              <p:nvPr/>
            </p:nvSpPr>
            <p:spPr>
              <a:xfrm>
                <a:off x="980388" y="358219"/>
                <a:ext cx="10294070" cy="6670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 λ при турбулентном режиме в зависимости от области сопротивления определяется как функция от </a:t>
                </a:r>
                <a:r>
                  <a:rPr lang="en-US" sz="24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ru-RU" sz="24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экв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𝑅𝑒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кр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𝑅𝑒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&lt;10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то это область «гидравлически гладких труб»:</a:t>
                </a:r>
              </a:p>
              <a:p>
                <a:pPr marL="457200" indent="-457200">
                  <a:buAutoNum type="arabicParenR"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0,11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68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𝑅𝑒</m:t>
                        </m:r>
                      </m:den>
                    </m:f>
                    <m:sSup>
                      <m:sSupPr>
                        <m:ctrlP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0,25</m:t>
                        </m:r>
                      </m:sup>
                    </m:sSup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𝑅𝑒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&lt;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то это область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доквадратичного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сопротивления:</a:t>
                </a: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0,11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∙( </m:t>
                    </m:r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68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𝑅𝑒</m:t>
                        </m:r>
                      </m:den>
                    </m:f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ru-RU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экв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den>
                        </m:f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0,25</m:t>
                        </m:r>
                      </m:sup>
                    </m:sSup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Если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𝑅𝑒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&gt;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то это область квадратичного закона сопротивления:</a:t>
                </a: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0,11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∙(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ru-RU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экв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den>
                        </m:f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0,25</m:t>
                        </m:r>
                      </m:sup>
                    </m:sSup>
                  </m:oMath>
                </a14:m>
                <a:endParaRPr lang="ru-RU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34303EC-016D-4571-B154-F1E2A368E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388" y="358219"/>
                <a:ext cx="10294070" cy="6670031"/>
              </a:xfrm>
              <a:prstGeom prst="rect">
                <a:avLst/>
              </a:prstGeom>
              <a:blipFill>
                <a:blip r:embed="rId2"/>
                <a:stretch>
                  <a:fillRect l="-948" t="-7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040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104</TotalTime>
  <Words>497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Times New Roman</vt:lpstr>
      <vt:lpstr>Tw Cen MT</vt:lpstr>
      <vt:lpstr>Контур</vt:lpstr>
      <vt:lpstr>ГИДРАВЛИЧЕСКИЕ СОПРОТИВЛЕНИЯ В ТРУБОПРОВОДАХ</vt:lpstr>
      <vt:lpstr> Гидравлические сопротивления – это силы трения, возникающие в реальной жидкости при её движении   На преодоление гидравлических сопротивлений поток жидкости расходует часть удельной энергии, которую называют гидравлическими потерями напора    Потери напора делятся на: 1) потери на трение по длине; 2) местные потери </vt:lpstr>
      <vt:lpstr> Потери напора по длине обусловлены силами внутреннего трения и представляют собой потери энергии.   Рассчитываются по формуле Дарси-Вейсбаха:  λ=  L/d  ∙  υ^2/2g  [м]   где λ – коэффициент гидравлического трения   Коэффициент λ зависит от режима движения потока и шероховатости стенок трубопровода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ГИДРАВЛИЧЕСКИЕ СОПРОТИВЛЕНИЯ В ТРУБОПРОВОДАХ</dc:title>
  <dc:creator>Albina</dc:creator>
  <cp:lastModifiedBy>Albina</cp:lastModifiedBy>
  <cp:revision>12</cp:revision>
  <dcterms:created xsi:type="dcterms:W3CDTF">2020-10-02T07:30:31Z</dcterms:created>
  <dcterms:modified xsi:type="dcterms:W3CDTF">2020-10-05T16:33:12Z</dcterms:modified>
</cp:coreProperties>
</file>