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2" r:id="rId3"/>
    <p:sldId id="283" r:id="rId4"/>
    <p:sldId id="284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0" r:id="rId13"/>
    <p:sldId id="265" r:id="rId14"/>
    <p:sldId id="269" r:id="rId15"/>
    <p:sldId id="268" r:id="rId16"/>
    <p:sldId id="267" r:id="rId17"/>
    <p:sldId id="266" r:id="rId18"/>
    <p:sldId id="273" r:id="rId19"/>
    <p:sldId id="272" r:id="rId20"/>
    <p:sldId id="275" r:id="rId21"/>
    <p:sldId id="274" r:id="rId22"/>
    <p:sldId id="271" r:id="rId23"/>
    <p:sldId id="281" r:id="rId24"/>
    <p:sldId id="279" r:id="rId25"/>
    <p:sldId id="27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Теория и методика развития речи у детей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5805264"/>
            <a:ext cx="4568552" cy="651302"/>
          </a:xfrm>
        </p:spPr>
        <p:txBody>
          <a:bodyPr/>
          <a:lstStyle/>
          <a:p>
            <a:r>
              <a:rPr lang="ru-RU" dirty="0" smtClean="0"/>
              <a:t>Выполнила : </a:t>
            </a:r>
            <a:r>
              <a:rPr lang="ru-RU" dirty="0" err="1" smtClean="0"/>
              <a:t>Свистунова</a:t>
            </a:r>
            <a:r>
              <a:rPr lang="ru-RU" dirty="0" smtClean="0"/>
              <a:t> Т.Н.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968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84784"/>
            <a:ext cx="8064896" cy="3785652"/>
          </a:xfrm>
          <a:prstGeom prst="rect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/>
              <a:t>разрабатывать </a:t>
            </a:r>
            <a:r>
              <a:rPr lang="ru-RU" sz="2800" dirty="0"/>
              <a:t>на научно-педагогической основе </a:t>
            </a:r>
            <a:r>
              <a:rPr lang="ru-RU" sz="3600" dirty="0"/>
              <a:t>наиболее эффективные средства, методы и приемы развития </a:t>
            </a:r>
            <a:r>
              <a:rPr lang="ru-RU" sz="3600" dirty="0" smtClean="0"/>
              <a:t>речи;</a:t>
            </a:r>
          </a:p>
          <a:p>
            <a:endParaRPr lang="ru-RU" sz="28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/>
              <a:t>вооружать </a:t>
            </a:r>
            <a:r>
              <a:rPr lang="ru-RU" sz="2800" dirty="0"/>
              <a:t>ими воспитателей детских садов, чтобы они могли с максимальным успехом развивать у детей необходимые речевые умения и </a:t>
            </a:r>
            <a:r>
              <a:rPr lang="ru-RU" sz="2800" dirty="0" smtClean="0"/>
              <a:t>способности.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27943" y="404664"/>
            <a:ext cx="52881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Основная задача методики </a:t>
            </a:r>
          </a:p>
        </p:txBody>
      </p:sp>
    </p:spTree>
    <p:extLst>
      <p:ext uri="{BB962C8B-B14F-4D97-AF65-F5344CB8AC3E}">
        <p14:creationId xmlns:p14="http://schemas.microsoft.com/office/powerpoint/2010/main" val="146597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894" y="4738903"/>
            <a:ext cx="5100202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ru-RU" sz="2400" dirty="0" smtClean="0"/>
              <a:t>3</a:t>
            </a:r>
            <a:r>
              <a:rPr lang="ru-RU" sz="2400" dirty="0"/>
              <a:t>) почему именно так учить (какими данными теории и практики обосновываются предлагаемые способы развития речи).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7667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Методика развития речи дает ответ на такие основные вопросы: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5098" y="1772816"/>
            <a:ext cx="4104456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1) чему учить (какие речевые умения воспитывать у детей);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24892" y="2852936"/>
            <a:ext cx="481282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ru-RU" sz="2400" dirty="0"/>
              <a:t>2) как учить (какие методы и приемы следует использовать при формировании детской речи, при каких условиях </a:t>
            </a:r>
          </a:p>
        </p:txBody>
      </p:sp>
    </p:spTree>
    <p:extLst>
      <p:ext uri="{BB962C8B-B14F-4D97-AF65-F5344CB8AC3E}">
        <p14:creationId xmlns:p14="http://schemas.microsoft.com/office/powerpoint/2010/main" val="1990499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340768"/>
            <a:ext cx="66247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dirty="0" smtClean="0"/>
              <a:t>Языкознание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dirty="0" smtClean="0"/>
              <a:t>психология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dirty="0" smtClean="0"/>
              <a:t>психолингвистика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dirty="0" smtClean="0"/>
              <a:t>дошкольная педагогика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dirty="0" smtClean="0"/>
              <a:t>анатомия </a:t>
            </a:r>
            <a:endParaRPr lang="ru-RU" sz="32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dirty="0" smtClean="0"/>
              <a:t>физиология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dirty="0" smtClean="0"/>
              <a:t>детская </a:t>
            </a:r>
            <a:r>
              <a:rPr lang="ru-RU" sz="3200" dirty="0"/>
              <a:t>литература </a:t>
            </a:r>
            <a:endParaRPr lang="ru-RU" sz="32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dirty="0" smtClean="0"/>
              <a:t>методика </a:t>
            </a:r>
            <a:r>
              <a:rPr lang="ru-RU" sz="3200" dirty="0"/>
              <a:t>обучения русскому языку в начальной школе.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38282" y="332656"/>
            <a:ext cx="4942892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ru-RU" sz="2800" dirty="0"/>
              <a:t>Связь МРР с другими науками </a:t>
            </a:r>
          </a:p>
        </p:txBody>
      </p:sp>
    </p:spTree>
    <p:extLst>
      <p:ext uri="{BB962C8B-B14F-4D97-AF65-F5344CB8AC3E}">
        <p14:creationId xmlns:p14="http://schemas.microsoft.com/office/powerpoint/2010/main" val="3402999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340768"/>
            <a:ext cx="7776864" cy="4893647"/>
          </a:xfrm>
          <a:prstGeom prst="rect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Развитие </a:t>
            </a:r>
            <a:r>
              <a:rPr lang="ru-RU" sz="2400" dirty="0"/>
              <a:t>словаря 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Формирование </a:t>
            </a:r>
            <a:r>
              <a:rPr lang="ru-RU" sz="2400" dirty="0"/>
              <a:t>грамматической стороны речи. 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Воспитание </a:t>
            </a:r>
            <a:r>
              <a:rPr lang="ru-RU" sz="2400" dirty="0"/>
              <a:t>звуковой культуры речи 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endParaRPr lang="ru-RU" sz="2400" dirty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Формирование </a:t>
            </a:r>
            <a:r>
              <a:rPr lang="ru-RU" sz="2400" dirty="0"/>
              <a:t>разговорной (диалогической) речи 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Обучение </a:t>
            </a:r>
            <a:r>
              <a:rPr lang="ru-RU" sz="2400" dirty="0"/>
              <a:t>рассказыванию (монологической речи 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Ознакомление </a:t>
            </a:r>
            <a:r>
              <a:rPr lang="ru-RU" sz="2400" dirty="0"/>
              <a:t>с художественной литературой 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Подготовка </a:t>
            </a:r>
            <a:r>
              <a:rPr lang="ru-RU" sz="2400" dirty="0"/>
              <a:t>детей к обучению грамоте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76672"/>
            <a:ext cx="7776864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i="1" dirty="0"/>
              <a:t>Семь основных компонентов языка и речи </a:t>
            </a:r>
          </a:p>
        </p:txBody>
      </p:sp>
    </p:spTree>
    <p:extLst>
      <p:ext uri="{BB962C8B-B14F-4D97-AF65-F5344CB8AC3E}">
        <p14:creationId xmlns:p14="http://schemas.microsoft.com/office/powerpoint/2010/main" val="1673733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7603" y="1732693"/>
            <a:ext cx="8064896" cy="35394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/>
              <a:t>Обучение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/>
              <a:t>Игра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/>
              <a:t>Труд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/>
              <a:t>Бытовая </a:t>
            </a:r>
            <a:r>
              <a:rPr lang="ru-RU" sz="3200" dirty="0"/>
              <a:t>или повседневная деятельность </a:t>
            </a:r>
            <a:endParaRPr lang="ru-RU" sz="3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/>
              <a:t>Восприятие </a:t>
            </a:r>
            <a:r>
              <a:rPr lang="ru-RU" sz="3200" dirty="0"/>
              <a:t>произведений искусства </a:t>
            </a:r>
            <a:endParaRPr lang="ru-RU" sz="3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/>
              <a:t>Любая </a:t>
            </a:r>
            <a:r>
              <a:rPr lang="ru-RU" sz="3200" dirty="0"/>
              <a:t>деятельность, если ею руководит и ее направляет взрослый.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04664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Средства осуществления программы развития речи в детском саду </a:t>
            </a:r>
          </a:p>
        </p:txBody>
      </p:sp>
    </p:spTree>
    <p:extLst>
      <p:ext uri="{BB962C8B-B14F-4D97-AF65-F5344CB8AC3E}">
        <p14:creationId xmlns:p14="http://schemas.microsoft.com/office/powerpoint/2010/main" val="3413381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7563" y="1700808"/>
            <a:ext cx="7848872" cy="40318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ru-RU" sz="3200" dirty="0" smtClean="0"/>
              <a:t>Занятие </a:t>
            </a:r>
            <a:r>
              <a:rPr lang="ru-RU" sz="3200" dirty="0"/>
              <a:t>по усвоению новых знаний; </a:t>
            </a:r>
            <a:endParaRPr lang="ru-RU" sz="3200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ru-RU" sz="3200" dirty="0" smtClean="0"/>
              <a:t>занятие </a:t>
            </a:r>
            <a:r>
              <a:rPr lang="ru-RU" sz="3200" dirty="0"/>
              <a:t>на повторение пройденного материала; </a:t>
            </a:r>
            <a:endParaRPr lang="ru-RU" sz="3200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ru-RU" sz="3200" dirty="0" smtClean="0"/>
              <a:t>занятие </a:t>
            </a:r>
            <a:r>
              <a:rPr lang="ru-RU" sz="3200" dirty="0"/>
              <a:t>на закрепление и развитие знаний, умений и навыков; </a:t>
            </a:r>
            <a:endParaRPr lang="ru-RU" sz="3200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ru-RU" sz="3200" dirty="0" smtClean="0"/>
              <a:t>обобщающее</a:t>
            </a:r>
            <a:r>
              <a:rPr lang="ru-RU" sz="3200" dirty="0"/>
              <a:t>, итоговое по теме занятие; </a:t>
            </a:r>
            <a:endParaRPr lang="ru-RU" sz="3200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ru-RU" sz="3200" dirty="0" smtClean="0"/>
              <a:t>комплексное </a:t>
            </a:r>
            <a:r>
              <a:rPr lang="ru-RU" sz="3200" dirty="0"/>
              <a:t>(несколько дидактических целей) или интегрированное занятие.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80036" y="332654"/>
            <a:ext cx="63839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u="sng" dirty="0">
                <a:solidFill>
                  <a:srgbClr val="C00000"/>
                </a:solidFill>
              </a:rPr>
              <a:t>Типы занятий по развитию речи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00288" y="1004945"/>
            <a:ext cx="5943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u="sng" dirty="0"/>
              <a:t>По дидактическим целям можно выделить: </a:t>
            </a:r>
          </a:p>
        </p:txBody>
      </p:sp>
    </p:spTree>
    <p:extLst>
      <p:ext uri="{BB962C8B-B14F-4D97-AF65-F5344CB8AC3E}">
        <p14:creationId xmlns:p14="http://schemas.microsoft.com/office/powerpoint/2010/main" val="2954991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нутый угол 20"/>
          <p:cNvSpPr/>
          <p:nvPr/>
        </p:nvSpPr>
        <p:spPr>
          <a:xfrm>
            <a:off x="497360" y="3717032"/>
            <a:ext cx="8077272" cy="2664296"/>
          </a:xfrm>
          <a:prstGeom prst="foldedCorner">
            <a:avLst>
              <a:gd name="adj" fmla="val 322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97360" y="425569"/>
            <a:ext cx="2448272" cy="2062103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Методы и приемы развития речи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05264" y="548679"/>
            <a:ext cx="4759224" cy="181588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dirty="0"/>
              <a:t>Наглядные методы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dirty="0"/>
              <a:t>Словесные методы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dirty="0"/>
              <a:t>Практические методы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dirty="0"/>
              <a:t>игровые методы 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2945632" y="764704"/>
            <a:ext cx="1259632" cy="6854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3"/>
          </p:cNvCxnSpPr>
          <p:nvPr/>
        </p:nvCxnSpPr>
        <p:spPr>
          <a:xfrm flipV="1">
            <a:off x="2945632" y="1107432"/>
            <a:ext cx="1259632" cy="3491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945632" y="1450161"/>
            <a:ext cx="1259632" cy="1066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3"/>
          </p:cNvCxnSpPr>
          <p:nvPr/>
        </p:nvCxnSpPr>
        <p:spPr>
          <a:xfrm>
            <a:off x="2945632" y="1456621"/>
            <a:ext cx="1259632" cy="6042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683568" y="3861048"/>
            <a:ext cx="78910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Каждый метод представляет собой совокупность приемов, служащих для решения дидактических задач (ознакомить с новым, закрепить умение или навык, творчески переработать усвоенное). </a:t>
            </a:r>
          </a:p>
        </p:txBody>
      </p:sp>
    </p:spTree>
    <p:extLst>
      <p:ext uri="{BB962C8B-B14F-4D97-AF65-F5344CB8AC3E}">
        <p14:creationId xmlns:p14="http://schemas.microsoft.com/office/powerpoint/2010/main" val="2976735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2185" y="548680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едеральные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осударственные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ребования 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речевому развитию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дошкольников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3" y="2205505"/>
            <a:ext cx="7459457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r>
              <a:rPr lang="ru-RU" sz="3200" dirty="0"/>
              <a:t>Направление «познавательно-речевое развитие»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3" y="3896242"/>
            <a:ext cx="7459458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r>
              <a:rPr lang="ru-RU" sz="3200" dirty="0"/>
              <a:t>Образовательная область «Коммуникация»</a:t>
            </a:r>
          </a:p>
        </p:txBody>
      </p:sp>
    </p:spTree>
    <p:extLst>
      <p:ext uri="{BB962C8B-B14F-4D97-AF65-F5344CB8AC3E}">
        <p14:creationId xmlns:p14="http://schemas.microsoft.com/office/powerpoint/2010/main" val="858436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2340" y="1268760"/>
            <a:ext cx="7992888" cy="52629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развитие </a:t>
            </a:r>
            <a:r>
              <a:rPr lang="ru-RU" sz="2800" dirty="0"/>
              <a:t>свободного общения со взрослыми и детьми</a:t>
            </a:r>
            <a:r>
              <a:rPr lang="ru-RU" sz="2800" dirty="0" smtClean="0"/>
              <a:t>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ru-R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 </a:t>
            </a:r>
            <a:r>
              <a:rPr lang="ru-RU" sz="2800" dirty="0"/>
              <a:t>развитие всех компонентов устной речи детей (лексической стороны, грамматического строя речи, произносительной стороны речи; </a:t>
            </a:r>
            <a:endParaRPr lang="ru-R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ru-R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связной </a:t>
            </a:r>
            <a:r>
              <a:rPr lang="ru-RU" sz="2800" dirty="0"/>
              <a:t>речи- диалогической и монологической форм) в различных формах и вида; </a:t>
            </a:r>
            <a:endParaRPr lang="ru-R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ru-R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детской </a:t>
            </a:r>
            <a:r>
              <a:rPr lang="ru-RU" sz="2800" dirty="0"/>
              <a:t>деятельности; практическое овладение воспитанниками нормами речи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6632"/>
            <a:ext cx="7992888" cy="954107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/>
              <a:t>Задачи речевого развития в соответствии с ФГТ </a:t>
            </a:r>
            <a:r>
              <a:rPr lang="ru-RU" sz="2800" dirty="0" smtClean="0"/>
              <a:t>(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Федеральные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Государственные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Требования)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12831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940" y="908720"/>
            <a:ext cx="87849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/>
              <a:t>Приучать </a:t>
            </a:r>
            <a:r>
              <a:rPr lang="ru-RU" sz="2000" b="1" dirty="0"/>
              <a:t>детей проявлять инициативу с целью получения новых знаний</a:t>
            </a:r>
            <a:r>
              <a:rPr lang="ru-RU" sz="2000" b="1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/>
              <a:t>Совершенствовать </a:t>
            </a:r>
            <a:r>
              <a:rPr lang="ru-RU" sz="2000" b="1" dirty="0"/>
              <a:t>речь как средство общения</a:t>
            </a:r>
            <a:r>
              <a:rPr lang="ru-RU" sz="2000" b="1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0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/>
              <a:t>Развивать </a:t>
            </a:r>
            <a:r>
              <a:rPr lang="ru-RU" sz="2000" b="1" dirty="0"/>
              <a:t>построение высказывания, помогать детям более точно характеризовать объект, ситуацию; </a:t>
            </a:r>
            <a:endParaRPr lang="ru-RU" sz="20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0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/>
              <a:t>У</a:t>
            </a:r>
            <a:r>
              <a:rPr lang="ru-RU" sz="2000" b="1" dirty="0" smtClean="0"/>
              <a:t>чить </a:t>
            </a:r>
            <a:r>
              <a:rPr lang="ru-RU" sz="2000" b="1" dirty="0"/>
              <a:t>высказывать предположения и </a:t>
            </a:r>
            <a:r>
              <a:rPr lang="ru-RU" sz="2000" b="1" dirty="0" smtClean="0"/>
              <a:t>делать </a:t>
            </a:r>
            <a:r>
              <a:rPr lang="ru-RU" sz="2000" b="1" dirty="0"/>
              <a:t>простейшие выводы, излагать свои мысли понятно для окружающих. </a:t>
            </a:r>
            <a:endParaRPr lang="ru-RU" sz="20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0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/>
              <a:t>Формировать </a:t>
            </a:r>
            <a:r>
              <a:rPr lang="ru-RU" sz="2000" b="1" dirty="0"/>
              <a:t>умение отстаивать свою точку зрения</a:t>
            </a:r>
            <a:r>
              <a:rPr lang="ru-RU" sz="2000" b="1" dirty="0" smtClean="0"/>
              <a:t>.</a:t>
            </a:r>
          </a:p>
          <a:p>
            <a:endParaRPr lang="ru-RU" sz="20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/>
              <a:t>Помогать </a:t>
            </a:r>
            <a:r>
              <a:rPr lang="ru-RU" sz="2000" b="1" dirty="0"/>
              <a:t>осваивать формы речевого этикета. </a:t>
            </a:r>
            <a:endParaRPr lang="ru-RU" sz="20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0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/>
              <a:t>Развивать </a:t>
            </a:r>
            <a:r>
              <a:rPr lang="ru-RU" sz="2000" b="1" dirty="0"/>
              <a:t>умение содержательно, эмоционально рассказывать сверстникам об интересных фактах и событиях. </a:t>
            </a:r>
            <a:endParaRPr lang="ru-RU" sz="20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0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/>
              <a:t>Приучать </a:t>
            </a:r>
            <a:r>
              <a:rPr lang="ru-RU" sz="2000" b="1" dirty="0"/>
              <a:t>детей к самостоятельности </a:t>
            </a:r>
            <a:r>
              <a:rPr lang="ru-RU" sz="2000" b="1" dirty="0" smtClean="0"/>
              <a:t>суждений</a:t>
            </a:r>
            <a:r>
              <a:rPr lang="ru-RU" sz="2000" b="1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43513"/>
            <a:ext cx="878497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Развитие свободного общения со взрослыми и детьми </a:t>
            </a:r>
          </a:p>
        </p:txBody>
      </p:sp>
    </p:spTree>
    <p:extLst>
      <p:ext uri="{BB962C8B-B14F-4D97-AF65-F5344CB8AC3E}">
        <p14:creationId xmlns:p14="http://schemas.microsoft.com/office/powerpoint/2010/main" val="225747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96752"/>
            <a:ext cx="7416824" cy="353943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38100" dist="127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/>
              <a:t>Речевая деятельность – это уникальное содержание и средство для самореализации ребенка в его жизнедеятельности, проявления его индивидуальных творческих способностей, субъектных качеств, интересов, инициатив, жизненной активности, самостоятельности и творчества, автономности и умения делать правильный выбор.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04873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548" y="1628800"/>
            <a:ext cx="8352928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Формирование словаря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Организовать </a:t>
            </a:r>
            <a:r>
              <a:rPr lang="ru-RU" sz="2800" dirty="0"/>
              <a:t>работу по обогащению бытового, природоведческого, обществоведческого словаря</a:t>
            </a:r>
            <a:r>
              <a:rPr lang="ru-RU" sz="28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 </a:t>
            </a:r>
            <a:r>
              <a:rPr lang="ru-RU" sz="2800" dirty="0"/>
              <a:t>Побуждать детей интересоваться смыслом слов. </a:t>
            </a:r>
            <a:endParaRPr lang="ru-R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Развивать </a:t>
            </a:r>
            <a:r>
              <a:rPr lang="ru-RU" sz="2800" dirty="0"/>
              <a:t>умение использовать разные части речи в точном соответствии с их значением и целью высказывания. </a:t>
            </a:r>
            <a:endParaRPr lang="ru-RU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Помогать </a:t>
            </a:r>
            <a:r>
              <a:rPr lang="ru-RU" sz="2800" dirty="0"/>
              <a:t>детям осваивать выразительные средства языка.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3548" y="421213"/>
            <a:ext cx="835292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/>
              <a:t>Развитие всех компонентов устной речи, практическое овладение нормами речи </a:t>
            </a:r>
          </a:p>
        </p:txBody>
      </p:sp>
    </p:spTree>
    <p:extLst>
      <p:ext uri="{BB962C8B-B14F-4D97-AF65-F5344CB8AC3E}">
        <p14:creationId xmlns:p14="http://schemas.microsoft.com/office/powerpoint/2010/main" val="2122438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548" y="980728"/>
            <a:ext cx="8136904" cy="56938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Совершенствовать </a:t>
            </a:r>
            <a:r>
              <a:rPr lang="ru-RU" sz="2800" dirty="0"/>
              <a:t>умение различать на слух и в произношении все звуки родного языка. </a:t>
            </a:r>
            <a:endParaRPr lang="ru-RU" sz="2800" dirty="0" smtClean="0"/>
          </a:p>
          <a:p>
            <a:endParaRPr lang="ru-RU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Отрабатывать </a:t>
            </a:r>
            <a:r>
              <a:rPr lang="ru-RU" sz="2800" dirty="0"/>
              <a:t>дикцию: развивать умение внятно и отчет </a:t>
            </a:r>
            <a:r>
              <a:rPr lang="ru-RU" sz="2800" dirty="0" err="1"/>
              <a:t>ливо</a:t>
            </a:r>
            <a:r>
              <a:rPr lang="ru-RU" sz="2800" dirty="0"/>
              <a:t> произносить слова и словосочетания с естественными интонациями. </a:t>
            </a:r>
            <a:endParaRPr lang="ru-RU" sz="2800" dirty="0" smtClean="0"/>
          </a:p>
          <a:p>
            <a:endParaRPr lang="ru-RU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Совершенствовать </a:t>
            </a:r>
            <a:r>
              <a:rPr lang="ru-RU" sz="2800" dirty="0"/>
              <a:t>фонематический слух: учить называть слова с определенным звуком, находить слова с этим звуком в предложении, </a:t>
            </a:r>
            <a:r>
              <a:rPr lang="ru-RU" sz="2800" dirty="0" err="1"/>
              <a:t>опреде</a:t>
            </a:r>
            <a:r>
              <a:rPr lang="ru-RU" sz="2800" dirty="0"/>
              <a:t> </a:t>
            </a:r>
            <a:r>
              <a:rPr lang="ru-RU" sz="2800" dirty="0" err="1"/>
              <a:t>лять</a:t>
            </a:r>
            <a:r>
              <a:rPr lang="ru-RU" sz="2800" dirty="0"/>
              <a:t> место звука в слове</a:t>
            </a:r>
            <a:r>
              <a:rPr lang="ru-RU" sz="28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Отрабатывать </a:t>
            </a:r>
            <a:r>
              <a:rPr lang="ru-RU" sz="2800" dirty="0"/>
              <a:t>интонационную выразительность речи.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211025"/>
            <a:ext cx="576064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/>
              <a:t>Звуковая культура речи </a:t>
            </a:r>
          </a:p>
        </p:txBody>
      </p:sp>
    </p:spTree>
    <p:extLst>
      <p:ext uri="{BB962C8B-B14F-4D97-AF65-F5344CB8AC3E}">
        <p14:creationId xmlns:p14="http://schemas.microsoft.com/office/powerpoint/2010/main" val="2226835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96752"/>
            <a:ext cx="8064896" cy="41549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Упражнять </a:t>
            </a:r>
            <a:r>
              <a:rPr lang="ru-RU" sz="2400" dirty="0"/>
              <a:t>детей в согласовании слов в предложении. </a:t>
            </a: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Совершенствовать </a:t>
            </a:r>
            <a:r>
              <a:rPr lang="ru-RU" sz="2400" dirty="0"/>
              <a:t>умение образовывать (по образцу) однокоренные слова, существительные с суффиксами, глаголы с приставками, прилагательные в сравнительной и превосходной степени. </a:t>
            </a: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Помогать </a:t>
            </a:r>
            <a:r>
              <a:rPr lang="ru-RU" sz="2400" dirty="0"/>
              <a:t>правильно строить сложноподчиненные предложения, использовать языковые средства для соединения их частей (чтобы, когда потому что, если, если бы и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32542" y="332656"/>
            <a:ext cx="457093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/>
              <a:t>Грамматический строй речи </a:t>
            </a:r>
          </a:p>
        </p:txBody>
      </p:sp>
    </p:spTree>
    <p:extLst>
      <p:ext uri="{BB962C8B-B14F-4D97-AF65-F5344CB8AC3E}">
        <p14:creationId xmlns:p14="http://schemas.microsoft.com/office/powerpoint/2010/main" val="12605223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7848872" cy="56323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/>
              <a:t>Развивать </a:t>
            </a:r>
            <a:r>
              <a:rPr lang="ru-RU" sz="2000" dirty="0"/>
              <a:t>диалогическую и монологическую формы речи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/>
              <a:t>Формировать </a:t>
            </a:r>
            <a:r>
              <a:rPr lang="ru-RU" sz="2000" dirty="0"/>
              <a:t>умение вести диалог с воспитателем, со сверстников быть доброжелательным и корректным собеседником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/>
              <a:t>Воспитывать </a:t>
            </a:r>
            <a:r>
              <a:rPr lang="ru-RU" sz="2000" dirty="0"/>
              <a:t>культуру речевого общения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/>
              <a:t>Развивать </a:t>
            </a:r>
            <a:r>
              <a:rPr lang="ru-RU" sz="2000" dirty="0"/>
              <a:t>умение содержательно и выразительно пересказывать литературные тексты, драматизировать их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/>
              <a:t>Учить </a:t>
            </a:r>
            <a:r>
              <a:rPr lang="ru-RU" sz="2000" dirty="0"/>
              <a:t>составлять рассказы о предметах, о содержании картины, по набору картинок с последовательно развивающимся действием. </a:t>
            </a: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/>
              <a:t>Помогать </a:t>
            </a:r>
            <a:r>
              <a:rPr lang="ru-RU" sz="2000" dirty="0"/>
              <a:t>составлять план рассказа и придерживаться его. </a:t>
            </a: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/>
              <a:t>Развивать </a:t>
            </a:r>
            <a:r>
              <a:rPr lang="ru-RU" sz="2000" dirty="0"/>
              <a:t>умение составлять рассказы из личного опыта. </a:t>
            </a: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/>
              <a:t>Учить </a:t>
            </a:r>
            <a:r>
              <a:rPr lang="ru-RU" sz="2000" dirty="0"/>
              <a:t>сочинять короткие сказки на заданную тему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258060"/>
            <a:ext cx="226453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/>
              <a:t>Связная речь </a:t>
            </a:r>
          </a:p>
        </p:txBody>
      </p:sp>
    </p:spTree>
    <p:extLst>
      <p:ext uri="{BB962C8B-B14F-4D97-AF65-F5344CB8AC3E}">
        <p14:creationId xmlns:p14="http://schemas.microsoft.com/office/powerpoint/2010/main" val="35519083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0211" y="1124744"/>
            <a:ext cx="7920880" cy="41549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Дать </a:t>
            </a:r>
            <a:r>
              <a:rPr lang="ru-RU" sz="2400" dirty="0"/>
              <a:t>представления о предложении (без грамматического определения </a:t>
            </a: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Упражнять </a:t>
            </a:r>
            <a:r>
              <a:rPr lang="ru-RU" sz="2400" dirty="0"/>
              <a:t>в составлении предложений, членении простых предложений (без союзов и предлогов) на слова с указанием их последовательности </a:t>
            </a: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Формировать </a:t>
            </a:r>
            <a:r>
              <a:rPr lang="ru-RU" sz="2400" dirty="0"/>
              <a:t>умение делить двусложные и трехсложные слова с открытыми слогами (на-</a:t>
            </a:r>
            <a:r>
              <a:rPr lang="ru-RU" sz="2400" dirty="0" err="1"/>
              <a:t>ша</a:t>
            </a:r>
            <a:r>
              <a:rPr lang="ru-RU" sz="2400" dirty="0"/>
              <a:t> </a:t>
            </a:r>
            <a:r>
              <a:rPr lang="ru-RU" sz="2400" dirty="0" err="1"/>
              <a:t>Ма-ша</a:t>
            </a:r>
            <a:r>
              <a:rPr lang="ru-RU" sz="2400" dirty="0"/>
              <a:t>, </a:t>
            </a:r>
            <a:r>
              <a:rPr lang="ru-RU" sz="2400" dirty="0" err="1"/>
              <a:t>ма</a:t>
            </a:r>
            <a:r>
              <a:rPr lang="ru-RU" sz="2400" dirty="0"/>
              <a:t>-ли-на, </a:t>
            </a:r>
            <a:r>
              <a:rPr lang="ru-RU" sz="2400" dirty="0" err="1"/>
              <a:t>бе</a:t>
            </a:r>
            <a:r>
              <a:rPr lang="ru-RU" sz="2400" dirty="0"/>
              <a:t>-ре-за) на части. </a:t>
            </a: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Учить </a:t>
            </a:r>
            <a:r>
              <a:rPr lang="ru-RU" sz="2400" dirty="0"/>
              <a:t>составлять слова из слогов (устно). </a:t>
            </a: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Учить </a:t>
            </a:r>
            <a:r>
              <a:rPr lang="ru-RU" sz="2400" dirty="0"/>
              <a:t>выделять последовательность звуков в простых словах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73211" y="251456"/>
            <a:ext cx="519757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/>
              <a:t>Подготовка к обучению грамоте </a:t>
            </a:r>
          </a:p>
        </p:txBody>
      </p:sp>
    </p:spTree>
    <p:extLst>
      <p:ext uri="{BB962C8B-B14F-4D97-AF65-F5344CB8AC3E}">
        <p14:creationId xmlns:p14="http://schemas.microsoft.com/office/powerpoint/2010/main" val="3990976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132856"/>
            <a:ext cx="7992888" cy="41549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«</a:t>
            </a:r>
            <a:r>
              <a:rPr lang="ru-RU" sz="2400" dirty="0"/>
              <a:t>Содержание образовательной </a:t>
            </a:r>
            <a:r>
              <a:rPr lang="ru-RU" sz="2400" dirty="0" smtClean="0"/>
              <a:t>области»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Чтение </a:t>
            </a:r>
            <a:r>
              <a:rPr lang="ru-RU" sz="2400" dirty="0"/>
              <a:t>художественной литературы направлено на достижение цели формирования интереса и потребности в чтении (восприятии) книг через решение следующих задач: </a:t>
            </a: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формирование </a:t>
            </a:r>
            <a:r>
              <a:rPr lang="ru-RU" sz="2400" dirty="0"/>
              <a:t>целостной картины мира, в том числе первичных ценностных представлений; </a:t>
            </a: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развитие </a:t>
            </a:r>
            <a:r>
              <a:rPr lang="ru-RU" sz="2400" dirty="0"/>
              <a:t>литературной речи; </a:t>
            </a: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приобщение </a:t>
            </a:r>
            <a:r>
              <a:rPr lang="ru-RU" sz="2400" dirty="0"/>
              <a:t>к словесному искусству, в том числе развитие художественного восприятия и эстетического вкуса»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60648"/>
            <a:ext cx="828092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/>
              <a:t>Образовательная область </a:t>
            </a:r>
            <a:r>
              <a:rPr lang="ru-RU" sz="2800" dirty="0" smtClean="0"/>
              <a:t>«Чтение </a:t>
            </a:r>
            <a:r>
              <a:rPr lang="ru-RU" sz="2800" dirty="0"/>
              <a:t>художественной </a:t>
            </a:r>
            <a:r>
              <a:rPr lang="ru-RU" sz="2800" dirty="0" smtClean="0"/>
              <a:t>литературы»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0876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91789" y="2780928"/>
            <a:ext cx="7992888" cy="194421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91789" y="404664"/>
            <a:ext cx="7992888" cy="1562472"/>
          </a:xfrm>
          <a:prstGeom prst="round2DiagRect">
            <a:avLst>
              <a:gd name="adj1" fmla="val 29968"/>
              <a:gd name="adj2" fmla="val 15074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91789" y="548680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 Язык – это система словесных знаков, выработанных человечеством и предназначенных для общения.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967335"/>
            <a:ext cx="7704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Язык – социальное явление, в котором отражается и сохраняется исторический опыт предшествующих поколений.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53351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нутый угол 2"/>
          <p:cNvSpPr/>
          <p:nvPr/>
        </p:nvSpPr>
        <p:spPr>
          <a:xfrm>
            <a:off x="395536" y="908720"/>
            <a:ext cx="8424936" cy="3816424"/>
          </a:xfrm>
          <a:prstGeom prst="foldedCorner">
            <a:avLst>
              <a:gd name="adj" fmla="val 2392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484784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Речь</a:t>
            </a:r>
            <a:r>
              <a:rPr lang="ru-RU" sz="2800" dirty="0"/>
              <a:t> – это индивидуальный психический процесс, поэтому темп освоения языка, качество речи будет зависеть от состояния и индивидуальных особенностей речевого аппарата ребенка, особенностей развития всех его психических функций.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4668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4139" y="4734432"/>
            <a:ext cx="6876255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3.Практическое </a:t>
            </a:r>
            <a:r>
              <a:rPr lang="ru-RU" sz="2400" b="1" dirty="0"/>
              <a:t>усвоение грамматики, предшествующее изучению ее как науки.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34139" y="703962"/>
            <a:ext cx="6859698" cy="523220"/>
          </a:xfrm>
          <a:prstGeom prst="rect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800" b="1" dirty="0"/>
              <a:t>Три цели обучения детей родному языку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34139" y="1700808"/>
            <a:ext cx="6876256" cy="83099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1</a:t>
            </a:r>
            <a:r>
              <a:rPr lang="ru-RU" sz="2400" b="1" dirty="0" smtClean="0"/>
              <a:t>.Развивать </a:t>
            </a:r>
            <a:r>
              <a:rPr lang="ru-RU" sz="2400" b="1" dirty="0"/>
              <a:t>дар слова, т. е. умение выражать свои мысли.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66250" y="3140968"/>
            <a:ext cx="6844145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2.Учить </a:t>
            </a:r>
            <a:r>
              <a:rPr lang="ru-RU" sz="2400" b="1" dirty="0"/>
              <a:t>ребенка облекать свои мысли в наилучшую форму. </a:t>
            </a:r>
          </a:p>
        </p:txBody>
      </p:sp>
    </p:spTree>
    <p:extLst>
      <p:ext uri="{BB962C8B-B14F-4D97-AF65-F5344CB8AC3E}">
        <p14:creationId xmlns:p14="http://schemas.microsoft.com/office/powerpoint/2010/main" val="2227651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060" y="980728"/>
            <a:ext cx="8712968" cy="53245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/>
              <a:t>Методика </a:t>
            </a:r>
            <a:r>
              <a:rPr lang="ru-RU" sz="2000" b="1" dirty="0"/>
              <a:t>развития речи оформилась в самостоятельную науку только в советский период. Уже первые годы существования Советского государства были отмечены массовой организацией детских садов, возникновением теории общественного дошкольного воспитания</a:t>
            </a:r>
            <a:r>
              <a:rPr lang="ru-RU" sz="2000" b="1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/>
              <a:t>Большим </a:t>
            </a:r>
            <a:r>
              <a:rPr lang="ru-RU" sz="2000" b="1" dirty="0"/>
              <a:t>завоеванием Советской власти была организация детских садов и площадок в национальных районах с обучением детей на их родном языке. </a:t>
            </a:r>
            <a:endParaRPr lang="ru-RU" sz="20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0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/>
              <a:t>Перед </a:t>
            </a:r>
            <a:r>
              <a:rPr lang="ru-RU" sz="2000" b="1" dirty="0"/>
              <a:t>дошкольными работниками возникла необходимость определить содержание и наиболее эффективные пути развития речи детей. Эти задачи удалось разрешить не сразу. </a:t>
            </a:r>
            <a:r>
              <a:rPr lang="ru-RU" sz="2000" b="1" dirty="0" smtClean="0"/>
              <a:t>Период</a:t>
            </a:r>
            <a:r>
              <a:rPr lang="ru-RU" sz="2000" b="1" dirty="0"/>
              <a:t>, когда устанавливались основы советской дошкольной педагогики, был сложным</a:t>
            </a:r>
            <a:r>
              <a:rPr lang="ru-RU" sz="2000" b="1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/>
              <a:t> </a:t>
            </a:r>
            <a:r>
              <a:rPr lang="ru-RU" sz="2000" b="1" dirty="0"/>
              <a:t>В методике развития речи наблюдалась известная односторонность в постановке задач перед детским садом. </a:t>
            </a:r>
            <a:endParaRPr lang="ru-RU" sz="20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/>
              <a:t>Основное </a:t>
            </a:r>
            <a:r>
              <a:rPr lang="ru-RU" sz="2000" b="1" dirty="0"/>
              <a:t>внимание методистов было обращено на использование детской художественной литературы.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9370" y="188640"/>
            <a:ext cx="871296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/>
              <a:t>Становление методики развития речи как науки </a:t>
            </a:r>
          </a:p>
        </p:txBody>
      </p:sp>
    </p:spTree>
    <p:extLst>
      <p:ext uri="{BB962C8B-B14F-4D97-AF65-F5344CB8AC3E}">
        <p14:creationId xmlns:p14="http://schemas.microsoft.com/office/powerpoint/2010/main" val="3552011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3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Важную роль в создании методики развития речи сыграла деятельность Е. И. Тихеевой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690" y="1594876"/>
            <a:ext cx="3333750" cy="4514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68047" y="2328807"/>
            <a:ext cx="40324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«Родной язык, его беспрепятственное и всестороннее развитие должны быть поставлены в основу воспитания».</a:t>
            </a:r>
          </a:p>
        </p:txBody>
      </p:sp>
    </p:spTree>
    <p:extLst>
      <p:ext uri="{BB962C8B-B14F-4D97-AF65-F5344CB8AC3E}">
        <p14:creationId xmlns:p14="http://schemas.microsoft.com/office/powerpoint/2010/main" val="268392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альтернативный процесс 12"/>
          <p:cNvSpPr/>
          <p:nvPr/>
        </p:nvSpPr>
        <p:spPr>
          <a:xfrm>
            <a:off x="539552" y="5086925"/>
            <a:ext cx="7848872" cy="1089701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5086925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была </a:t>
            </a:r>
            <a:r>
              <a:rPr lang="ru-RU" sz="2800" dirty="0"/>
              <a:t>против слишком раннего обучения детей грамоте и иностранному языку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6536" y="1772816"/>
            <a:ext cx="3384376" cy="1200329"/>
          </a:xfrm>
          <a:prstGeom prst="rect">
            <a:avLst/>
          </a:prstGeom>
          <a:ln w="28575"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/>
              <a:t>И. Тихеева наиболее подробно разработала такие вопросы как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32040" y="1065531"/>
            <a:ext cx="3574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обогащение словаря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31149" y="1588751"/>
            <a:ext cx="35750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(рассказы об игрушках и картинках, занятия по живому слову )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3172875"/>
            <a:ext cx="35741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развитие связной речи </a:t>
            </a:r>
          </a:p>
        </p:txBody>
      </p:sp>
      <p:cxnSp>
        <p:nvCxnSpPr>
          <p:cNvPr id="8" name="Прямая со стрелкой 7"/>
          <p:cNvCxnSpPr>
            <a:endCxn id="4" idx="1"/>
          </p:cNvCxnSpPr>
          <p:nvPr/>
        </p:nvCxnSpPr>
        <p:spPr>
          <a:xfrm flipV="1">
            <a:off x="3530912" y="1327141"/>
            <a:ext cx="1401128" cy="4456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6" idx="1"/>
          </p:cNvCxnSpPr>
          <p:nvPr/>
        </p:nvCxnSpPr>
        <p:spPr>
          <a:xfrm>
            <a:off x="3530912" y="2973145"/>
            <a:ext cx="1401128" cy="4305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150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несколько документов 3"/>
          <p:cNvSpPr/>
          <p:nvPr/>
        </p:nvSpPr>
        <p:spPr>
          <a:xfrm>
            <a:off x="298554" y="188640"/>
            <a:ext cx="8496944" cy="6120680"/>
          </a:xfrm>
          <a:prstGeom prst="flowChartMultidocumen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268760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Методика развития речи — </a:t>
            </a:r>
            <a:r>
              <a:rPr lang="ru-RU" sz="3600" dirty="0"/>
              <a:t>педагогическая наука, изучающая закономерности педагогической деятельности, направленной на формирование речи у детей дошкольного возраста в детском саду.</a:t>
            </a:r>
          </a:p>
        </p:txBody>
      </p:sp>
    </p:spTree>
    <p:extLst>
      <p:ext uri="{BB962C8B-B14F-4D97-AF65-F5344CB8AC3E}">
        <p14:creationId xmlns:p14="http://schemas.microsoft.com/office/powerpoint/2010/main" val="4169597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314</TotalTime>
  <Words>1179</Words>
  <Application>Microsoft Office PowerPoint</Application>
  <PresentationFormat>Экран (4:3)</PresentationFormat>
  <Paragraphs>151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Твердый переплет</vt:lpstr>
      <vt:lpstr>Теория и методика развития речи у детей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 методика развития речи у детей</dc:title>
  <dc:creator>1</dc:creator>
  <cp:lastModifiedBy>1</cp:lastModifiedBy>
  <cp:revision>21</cp:revision>
  <dcterms:created xsi:type="dcterms:W3CDTF">2017-09-13T07:36:54Z</dcterms:created>
  <dcterms:modified xsi:type="dcterms:W3CDTF">2017-09-16T02:51:23Z</dcterms:modified>
</cp:coreProperties>
</file>