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5" r:id="rId4"/>
    <p:sldId id="262" r:id="rId5"/>
    <p:sldId id="258" r:id="rId6"/>
    <p:sldId id="260" r:id="rId7"/>
    <p:sldId id="266" r:id="rId8"/>
    <p:sldId id="263" r:id="rId9"/>
    <p:sldId id="264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21499E-B471-4FCA-BB3F-D2C921DC44AC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60F3BB-8F8A-4046-94B9-E19B8F1786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h3.googleusercontent.com/-hiE9VCOWkvI/V5EtzEtgUMI/AAAAAAAI9wQ/zQ9KgRCJ3W4/s1600-h/1%5b3%5d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lh3.googleusercontent.com/-KrjSZDavHO0/V5EuKoLgNqI/AAAAAAAI9xA/_o2MvE10GyY/s1600-h/1355005227_460423f3df00t.gif%5b3%5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h3.googleusercontent.com/-oQD-nIe5Kho/V5Et2n_GKxI/AAAAAAAI9wY/dgaJlO1f4cc/s1600-h/clip_image001%5b3%5d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lh3.googleusercontent.com/-Acpfxy1rpnM/V5EuDOVkz9I/AAAAAAAI9ww/7zpUZoU4q5c/s1600-h/clip_image004%5b3%5d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h3.googleusercontent.com/-dbgx7BN7IWA/V5Et_D30IVI/AAAAAAAI9wo/nIm5Bsk93KU/s1600-h/clip_image003%5b3%5d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lh3.googleusercontent.com/-H86XYwlzpE4/V5EuGxKOlyI/AAAAAAAI9w4/YTUg0tWvuKg/s1600-h/clip_image001%5b4%5d%5b7%5d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cs typeface="Aharoni" panose="02010803020104030203" pitchFamily="2" charset="-79"/>
              </a:rPr>
              <a:t>Проект на тему</a:t>
            </a:r>
            <a:r>
              <a:rPr lang="ru-RU" sz="3600" b="1" dirty="0" smtClean="0">
                <a:cs typeface="Aharoni" panose="02010803020104030203" pitchFamily="2" charset="-79"/>
              </a:rPr>
              <a:t>:</a:t>
            </a:r>
            <a:r>
              <a:rPr lang="ru-RU" sz="3600" b="1" dirty="0">
                <a:cs typeface="Aharoni" panose="02010803020104030203" pitchFamily="2" charset="-79"/>
              </a:rPr>
              <a:t/>
            </a:r>
            <a:br>
              <a:rPr lang="ru-RU" sz="3600" b="1" dirty="0">
                <a:cs typeface="Aharoni" panose="02010803020104030203" pitchFamily="2" charset="-79"/>
              </a:rPr>
            </a:br>
            <a:r>
              <a:rPr lang="ru-RU" sz="3600" dirty="0" smtClean="0">
                <a:cs typeface="Aharoni" panose="02010803020104030203" pitchFamily="2" charset="-79"/>
              </a:rPr>
              <a:t>«Умения детей 100 лет назад»</a:t>
            </a:r>
            <a:r>
              <a:rPr lang="ru-RU" sz="3600" dirty="0" smtClean="0">
                <a:cs typeface="Aharoni" panose="02010803020104030203" pitchFamily="2" charset="-79"/>
              </a:rPr>
              <a:t/>
            </a:r>
            <a:br>
              <a:rPr lang="ru-RU" sz="3600" dirty="0" smtClean="0">
                <a:cs typeface="Aharoni" panose="02010803020104030203" pitchFamily="2" charset="-79"/>
              </a:rPr>
            </a:b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864532"/>
            <a:ext cx="4248472" cy="3660812"/>
          </a:xfrm>
        </p:spPr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Выполнила– </a:t>
            </a:r>
            <a:r>
              <a:rPr lang="ru-RU" sz="2000" b="1" dirty="0"/>
              <a:t>учитель начальных классов </a:t>
            </a:r>
            <a:endParaRPr lang="ru-RU" sz="2000" b="1" dirty="0" smtClean="0"/>
          </a:p>
          <a:p>
            <a:r>
              <a:rPr lang="ru-RU" sz="2000" b="1" dirty="0" smtClean="0"/>
              <a:t>МБОУ </a:t>
            </a:r>
            <a:r>
              <a:rPr lang="ru-RU" sz="2000" b="1" dirty="0"/>
              <a:t>«Гимназия №1 </a:t>
            </a:r>
            <a:r>
              <a:rPr lang="ru-RU" sz="2000" b="1" dirty="0" err="1"/>
              <a:t>г.Никольское</a:t>
            </a:r>
            <a:r>
              <a:rPr lang="ru-RU" sz="2000" b="1" dirty="0"/>
              <a:t>»</a:t>
            </a:r>
          </a:p>
          <a:p>
            <a:r>
              <a:rPr lang="ru-RU" sz="2000" b="1" dirty="0" smtClean="0"/>
              <a:t>Лишикайло </a:t>
            </a:r>
            <a:r>
              <a:rPr lang="ru-RU" sz="2000" b="1" dirty="0"/>
              <a:t>Е.Н.</a:t>
            </a:r>
          </a:p>
          <a:p>
            <a:endParaRPr lang="ru-RU" sz="2000" b="1" dirty="0"/>
          </a:p>
        </p:txBody>
      </p:sp>
      <p:pic>
        <p:nvPicPr>
          <p:cNvPr id="4" name="Рисунок 3" descr="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5" y="2852936"/>
            <a:ext cx="417646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5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Чему научались девочки?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256584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600" dirty="0" smtClean="0">
                <a:latin typeface="+mj-lt"/>
                <a:cs typeface="Calibri" pitchFamily="34" charset="0"/>
              </a:rPr>
              <a:t>Умения девочки 9 - 10 лет в </a:t>
            </a:r>
            <a:r>
              <a:rPr lang="ru-RU" sz="2600" dirty="0">
                <a:latin typeface="+mj-lt"/>
                <a:cs typeface="Calibri" pitchFamily="34" charset="0"/>
              </a:rPr>
              <a:t>селе век назад</a:t>
            </a:r>
            <a:r>
              <a:rPr lang="ru-RU" sz="2600" dirty="0" smtClean="0">
                <a:latin typeface="+mj-lt"/>
                <a:cs typeface="Calibri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sz="2600" dirty="0" smtClean="0">
                <a:latin typeface="+mj-lt"/>
                <a:cs typeface="Calibri" pitchFamily="34" charset="0"/>
              </a:rPr>
              <a:t>- нянчиться с </a:t>
            </a:r>
            <a:r>
              <a:rPr lang="ru-RU" sz="2600" dirty="0">
                <a:latin typeface="+mj-lt"/>
                <a:cs typeface="Calibri" pitchFamily="34" charset="0"/>
              </a:rPr>
              <a:t>братьями и </a:t>
            </a:r>
            <a:r>
              <a:rPr lang="ru-RU" sz="2600" dirty="0" smtClean="0">
                <a:latin typeface="+mj-lt"/>
                <a:cs typeface="Calibri" pitchFamily="34" charset="0"/>
              </a:rPr>
              <a:t>сёстрами;</a:t>
            </a:r>
            <a:r>
              <a:rPr lang="ru-RU" sz="2600" dirty="0">
                <a:latin typeface="+mj-lt"/>
                <a:cs typeface="Calibri" pitchFamily="34" charset="0"/>
              </a:rPr>
              <a:t/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принести дрова, очистить печь, топить её;</a:t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принести воды из колодца;</a:t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варить каши, печь блины, готовить </a:t>
            </a:r>
            <a:r>
              <a:rPr lang="ru-RU" sz="2600" dirty="0" smtClean="0">
                <a:latin typeface="+mj-lt"/>
                <a:cs typeface="Calibri" pitchFamily="34" charset="0"/>
              </a:rPr>
              <a:t>овощи</a:t>
            </a:r>
            <a:r>
              <a:rPr lang="ru-RU" sz="2600" dirty="0">
                <a:latin typeface="+mj-lt"/>
                <a:cs typeface="Calibri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2600" dirty="0" smtClean="0">
                <a:latin typeface="+mj-lt"/>
                <a:cs typeface="Calibri" pitchFamily="34" charset="0"/>
              </a:rPr>
              <a:t>стряпать пироги, выпечку</a:t>
            </a:r>
            <a:r>
              <a:rPr lang="ru-RU" sz="2600" dirty="0">
                <a:latin typeface="+mj-lt"/>
                <a:cs typeface="Calibri" pitchFamily="34" charset="0"/>
              </a:rPr>
              <a:t>, </a:t>
            </a:r>
            <a:r>
              <a:rPr lang="ru-RU" sz="2600" dirty="0" smtClean="0">
                <a:latin typeface="+mj-lt"/>
                <a:cs typeface="Calibri" pitchFamily="34" charset="0"/>
              </a:rPr>
              <a:t>варить кисели;</a:t>
            </a:r>
            <a:r>
              <a:rPr lang="ru-RU" sz="2600" dirty="0">
                <a:latin typeface="+mj-lt"/>
                <a:cs typeface="Calibri" pitchFamily="34" charset="0"/>
              </a:rPr>
              <a:t/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сбивать масло;</a:t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накрывать на стол, мыть посуду;</a:t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</a:t>
            </a:r>
            <a:r>
              <a:rPr lang="ru-RU" sz="2600" dirty="0" smtClean="0">
                <a:latin typeface="+mj-lt"/>
                <a:cs typeface="Calibri" pitchFamily="34" charset="0"/>
              </a:rPr>
              <a:t>подметать и мыть </a:t>
            </a:r>
            <a:r>
              <a:rPr lang="ru-RU" sz="2600" dirty="0">
                <a:latin typeface="+mj-lt"/>
                <a:cs typeface="Calibri" pitchFamily="34" charset="0"/>
              </a:rPr>
              <a:t>пол</a:t>
            </a:r>
            <a:r>
              <a:rPr lang="ru-RU" sz="2600" dirty="0" smtClean="0">
                <a:latin typeface="+mj-lt"/>
                <a:cs typeface="Calibri" pitchFamily="34" charset="0"/>
              </a:rPr>
              <a:t>, </a:t>
            </a:r>
            <a:r>
              <a:rPr lang="ru-RU" sz="2600" dirty="0">
                <a:latin typeface="+mj-lt"/>
                <a:cs typeface="Calibri" pitchFamily="34" charset="0"/>
              </a:rPr>
              <a:t>чистить </a:t>
            </a:r>
            <a:r>
              <a:rPr lang="ru-RU" sz="2600" dirty="0" smtClean="0">
                <a:latin typeface="+mj-lt"/>
                <a:cs typeface="Calibri" pitchFamily="34" charset="0"/>
              </a:rPr>
              <a:t>лавки;</a:t>
            </a:r>
            <a:r>
              <a:rPr lang="ru-RU" sz="2600" dirty="0">
                <a:latin typeface="+mj-lt"/>
                <a:cs typeface="Calibri" pitchFamily="34" charset="0"/>
              </a:rPr>
              <a:t/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вытрясать и чистить половики;</a:t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прясть, ткать, вышивать, вязать;</a:t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>
                <a:latin typeface="+mj-lt"/>
                <a:cs typeface="Calibri" pitchFamily="34" charset="0"/>
              </a:rPr>
              <a:t>- стирать и полоскать бельё на </a:t>
            </a:r>
            <a:r>
              <a:rPr lang="ru-RU" sz="2600" dirty="0" smtClean="0">
                <a:latin typeface="+mj-lt"/>
                <a:cs typeface="Calibri" pitchFamily="34" charset="0"/>
              </a:rPr>
              <a:t>речке;</a:t>
            </a:r>
            <a:r>
              <a:rPr lang="ru-RU" sz="2600" dirty="0">
                <a:latin typeface="+mj-lt"/>
                <a:cs typeface="Calibri" pitchFamily="34" charset="0"/>
              </a:rPr>
              <a:t/>
            </a:r>
            <a:br>
              <a:rPr lang="ru-RU" sz="2600" dirty="0">
                <a:latin typeface="+mj-lt"/>
                <a:cs typeface="Calibri" pitchFamily="34" charset="0"/>
              </a:rPr>
            </a:br>
            <a:r>
              <a:rPr lang="ru-RU" sz="2600" dirty="0" smtClean="0">
                <a:latin typeface="+mj-lt"/>
                <a:cs typeface="Calibri" pitchFamily="34" charset="0"/>
              </a:rPr>
              <a:t>- менять </a:t>
            </a:r>
            <a:r>
              <a:rPr lang="ru-RU" sz="2600" dirty="0">
                <a:latin typeface="+mj-lt"/>
                <a:cs typeface="Calibri" pitchFamily="34" charset="0"/>
              </a:rPr>
              <a:t>лучину, </a:t>
            </a:r>
            <a:r>
              <a:rPr lang="ru-RU" sz="2600" dirty="0" smtClean="0">
                <a:latin typeface="+mj-lt"/>
                <a:cs typeface="Calibri" pitchFamily="34" charset="0"/>
              </a:rPr>
              <a:t>свечи, чистить </a:t>
            </a:r>
          </a:p>
          <a:p>
            <a:pPr marL="0" indent="0" algn="ctr">
              <a:buNone/>
            </a:pPr>
            <a:r>
              <a:rPr lang="ru-RU" sz="2600" dirty="0" smtClean="0">
                <a:latin typeface="+mj-lt"/>
                <a:cs typeface="Calibri" pitchFamily="34" charset="0"/>
              </a:rPr>
              <a:t>керосиновую лампу</a:t>
            </a:r>
            <a:r>
              <a:rPr lang="ru-RU" sz="2600" dirty="0">
                <a:latin typeface="+mj-lt"/>
                <a:cs typeface="Calibri" pitchFamily="34" charset="0"/>
              </a:rPr>
              <a:t>;</a:t>
            </a:r>
            <a:br>
              <a:rPr lang="ru-RU" sz="2600" dirty="0">
                <a:latin typeface="+mj-lt"/>
                <a:cs typeface="Calibri" pitchFamily="34" charset="0"/>
              </a:rPr>
            </a:br>
            <a:endParaRPr lang="ru-RU" sz="2600" dirty="0" smtClean="0">
              <a:latin typeface="+mj-lt"/>
              <a:cs typeface="Calibri" pitchFamily="34" charset="0"/>
            </a:endParaRPr>
          </a:p>
          <a:p>
            <a:pPr marL="0" indent="0"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Объект 8" descr="1355005227_460423f3df00t.gif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144781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8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Жизнь трудная, но интересная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 fontAlgn="base">
              <a:buNone/>
            </a:pPr>
            <a:r>
              <a:rPr lang="ru-RU" sz="2600" dirty="0"/>
              <a:t>Однако не стоит думать, что крестьянские дети на Руси были полностью лишены обычных детских радостей. Младшие девочки играли в «дочки-матери» тряпичными куклами, сами плели для них косы, шили наряды и придумывали украшения. Кстати, считалось, что если девочка охотно играет в куклы, то она будет отличной хозяйкой </a:t>
            </a:r>
            <a:r>
              <a:rPr lang="ru-RU" sz="2600" dirty="0" smtClean="0"/>
              <a:t>и матерью. </a:t>
            </a:r>
            <a:r>
              <a:rPr lang="ru-RU" sz="2600" dirty="0"/>
              <a:t> Девочки постарше собирались на посиделки, где болтали, пели, вязали, вышивали и шили. Всех детей – от мала до велика – нередко отправляли в лес собирать ягоды, грибы, травы, хворост, или на речку – удить рыбу. И это тоже было веселым приключением, которое, в то же время, </a:t>
            </a:r>
            <a:r>
              <a:rPr lang="ru-RU" sz="2600" dirty="0" smtClean="0"/>
              <a:t>готовило </a:t>
            </a:r>
            <a:r>
              <a:rPr lang="ru-RU" sz="2600" dirty="0"/>
              <a:t>их ко взрослым обязанностям.</a:t>
            </a:r>
          </a:p>
          <a:p>
            <a:pPr algn="ctr"/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8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Выполняя этот проект, мы поставили перед собой задачи, которые постарались выполнить. Мы много читали про жизнь детей в деревне, некоторые из нас</a:t>
            </a:r>
            <a:r>
              <a:rPr lang="ru-RU" sz="2400" dirty="0"/>
              <a:t> </a:t>
            </a:r>
            <a:r>
              <a:rPr lang="ru-RU" sz="2400" dirty="0" smtClean="0"/>
              <a:t>научились изготавливать лапти( это оказалось нелегким занятием), а часть девочек попробовали вышивать салфетки. Вот, что у нас получилось!</a:t>
            </a:r>
            <a:endParaRPr lang="ru-RU" sz="2400" dirty="0"/>
          </a:p>
        </p:txBody>
      </p:sp>
      <p:pic>
        <p:nvPicPr>
          <p:cNvPr id="2051" name="Picture 3" descr="C:\Users\пк\Desktop\1521428297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2587"/>
            <a:ext cx="3903763" cy="23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1521428312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72587"/>
            <a:ext cx="4231676" cy="23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Вот такие лапти мы сплели сами!</a:t>
            </a:r>
            <a:endParaRPr lang="ru-RU" sz="3600" dirty="0"/>
          </a:p>
        </p:txBody>
      </p:sp>
      <p:pic>
        <p:nvPicPr>
          <p:cNvPr id="4" name="Picture 2" descr="G:\4а\IMG_20180411_093332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434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Цель:</a:t>
            </a:r>
            <a:br>
              <a:rPr lang="ru-RU" sz="2400" dirty="0" smtClean="0"/>
            </a:br>
            <a:r>
              <a:rPr lang="ru-RU" sz="2400" dirty="0" smtClean="0"/>
              <a:t> познакомиться с трудной жизнью крестьянских детей, узнать, что умели делать дети в определенном возрасте.</a:t>
            </a:r>
            <a:br>
              <a:rPr lang="ru-RU" sz="2400" dirty="0" smtClean="0"/>
            </a:br>
            <a:r>
              <a:rPr lang="ru-RU" sz="2400" dirty="0" smtClean="0"/>
              <a:t>Задачи:</a:t>
            </a:r>
            <a:br>
              <a:rPr lang="ru-RU" sz="2400" dirty="0" smtClean="0"/>
            </a:br>
            <a:r>
              <a:rPr lang="ru-RU" sz="2400" dirty="0" smtClean="0"/>
              <a:t>изучить эту тему в литературе;</a:t>
            </a:r>
            <a:br>
              <a:rPr lang="ru-RU" sz="2400" dirty="0" smtClean="0"/>
            </a:br>
            <a:r>
              <a:rPr lang="ru-RU" sz="2400" dirty="0" smtClean="0"/>
              <a:t>поучиться плести лапти и вышивать салфетки;</a:t>
            </a:r>
            <a:br>
              <a:rPr lang="ru-RU" sz="2400" dirty="0" smtClean="0"/>
            </a:br>
            <a:r>
              <a:rPr lang="ru-RU" sz="2400" dirty="0" smtClean="0"/>
              <a:t>сравнить жизнь детей 100 лет назад и сейчас.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 descr="clip_image00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924944"/>
            <a:ext cx="5571356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7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ru-RU" dirty="0" smtClean="0"/>
              <a:t>100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Сотня лет — много или мало это в жизни одной страны? Для нашей </a:t>
            </a:r>
            <a:r>
              <a:rPr lang="ru-RU" sz="2400" dirty="0" smtClean="0"/>
              <a:t>родины - это существенный </a:t>
            </a:r>
            <a:r>
              <a:rPr lang="ru-RU" sz="2400" dirty="0"/>
              <a:t>отрезок времени, за который произошло </a:t>
            </a:r>
            <a:r>
              <a:rPr lang="ru-RU" sz="2400" dirty="0" smtClean="0"/>
              <a:t>большое </a:t>
            </a:r>
            <a:r>
              <a:rPr lang="ru-RU" sz="2400" dirty="0"/>
              <a:t>количество событий и перемен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r>
              <a:rPr lang="ru-RU" sz="2400" dirty="0" smtClean="0"/>
              <a:t> Интересные факты из жизни людей 100 лет назад: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Сельского населения было 85%, а горожан 15%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Зарплаты были выше, цены на продукты ниже: так, например, грузчик получал – 20 рублей (26 тысяч рублей на наши деньги) 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 Килограмм мяса стоил 46 копеек (600 рублей на наши деньги), а килограмм сахара – 30 копеек (300 рублей на наши деньги).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777" y="260648"/>
            <a:ext cx="8686800" cy="9361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Немного истории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3816424" cy="36724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600" dirty="0"/>
          </a:p>
          <a:p>
            <a:pPr marL="0" indent="0" algn="ctr">
              <a:buNone/>
            </a:pPr>
            <a:r>
              <a:rPr lang="ru-RU" sz="8000" dirty="0">
                <a:latin typeface="+mj-lt"/>
                <a:cs typeface="Calibri" pitchFamily="34" charset="0"/>
              </a:rPr>
              <a:t>Возраст измеряли семилетиями: первые семь лет – детство или «младенчество». Малышей называли «дитё», «</a:t>
            </a:r>
            <a:r>
              <a:rPr lang="ru-RU" sz="8000" dirty="0" err="1">
                <a:latin typeface="+mj-lt"/>
                <a:cs typeface="Calibri" pitchFamily="34" charset="0"/>
              </a:rPr>
              <a:t>младень</a:t>
            </a:r>
            <a:r>
              <a:rPr lang="ru-RU" sz="8000" dirty="0">
                <a:latin typeface="+mj-lt"/>
                <a:cs typeface="Calibri" pitchFamily="34" charset="0"/>
              </a:rPr>
              <a:t>», «</a:t>
            </a:r>
            <a:r>
              <a:rPr lang="ru-RU" sz="8000" dirty="0" err="1">
                <a:latin typeface="+mj-lt"/>
                <a:cs typeface="Calibri" pitchFamily="34" charset="0"/>
              </a:rPr>
              <a:t>кувяка</a:t>
            </a:r>
            <a:r>
              <a:rPr lang="ru-RU" sz="8000" dirty="0">
                <a:latin typeface="+mj-lt"/>
                <a:cs typeface="Calibri" pitchFamily="34" charset="0"/>
              </a:rPr>
              <a:t>» (плачущий) </a:t>
            </a:r>
            <a:r>
              <a:rPr lang="ru-RU" sz="8000" dirty="0" smtClean="0">
                <a:latin typeface="+mj-lt"/>
                <a:cs typeface="Calibri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8000" dirty="0" smtClean="0">
                <a:latin typeface="+mj-lt"/>
                <a:cs typeface="Calibri" pitchFamily="34" charset="0"/>
              </a:rPr>
              <a:t>Во </a:t>
            </a:r>
            <a:r>
              <a:rPr lang="ru-RU" sz="8000" dirty="0">
                <a:latin typeface="+mj-lt"/>
                <a:cs typeface="Calibri" pitchFamily="34" charset="0"/>
              </a:rPr>
              <a:t>вторые семь лет наступало </a:t>
            </a:r>
            <a:r>
              <a:rPr lang="ru-RU" sz="8000" dirty="0" smtClean="0">
                <a:latin typeface="+mj-lt"/>
                <a:cs typeface="Calibri" pitchFamily="34" charset="0"/>
              </a:rPr>
              <a:t>отрочество: ребёнок </a:t>
            </a:r>
            <a:r>
              <a:rPr lang="ru-RU" sz="8000" dirty="0">
                <a:latin typeface="+mj-lt"/>
                <a:cs typeface="Calibri" pitchFamily="34" charset="0"/>
              </a:rPr>
              <a:t>становился «отроком» или «отроковицей», мальчикам выдавались порты (штаны), девочкам – длинная девичья рубаха.</a:t>
            </a:r>
          </a:p>
          <a:p>
            <a:pPr marL="0" indent="0" algn="ctr">
              <a:buNone/>
            </a:pPr>
            <a:r>
              <a:rPr lang="ru-RU" sz="8000" dirty="0">
                <a:latin typeface="+mj-lt"/>
                <a:cs typeface="Calibri" pitchFamily="34" charset="0"/>
              </a:rPr>
              <a:t>Третья семилетка – юность. В</a:t>
            </a:r>
            <a:r>
              <a:rPr lang="ru-RU" sz="8000" dirty="0" smtClean="0">
                <a:latin typeface="+mj-lt"/>
                <a:cs typeface="Calibri" pitchFamily="34" charset="0"/>
              </a:rPr>
              <a:t>семи </a:t>
            </a:r>
            <a:r>
              <a:rPr lang="ru-RU" sz="8000" dirty="0">
                <a:latin typeface="+mj-lt"/>
                <a:cs typeface="Calibri" pitchFamily="34" charset="0"/>
              </a:rPr>
              <a:t>необходимыми навыками для самостоятельной жизни подростки овладевали уже к окончанию отрочества</a:t>
            </a:r>
            <a:r>
              <a:rPr lang="ru-RU" sz="8000" dirty="0" smtClean="0">
                <a:latin typeface="+mj-lt"/>
                <a:cs typeface="Calibri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8000" dirty="0" smtClean="0">
                <a:latin typeface="+mj-lt"/>
                <a:cs typeface="Calibri" pitchFamily="34" charset="0"/>
              </a:rPr>
              <a:t> </a:t>
            </a:r>
            <a:r>
              <a:rPr lang="ru-RU" sz="8000" dirty="0">
                <a:latin typeface="+mj-lt"/>
                <a:cs typeface="Calibri" pitchFamily="34" charset="0"/>
              </a:rPr>
              <a:t>Мальчик -</a:t>
            </a:r>
            <a:r>
              <a:rPr lang="ru-RU" sz="8000" dirty="0" smtClean="0">
                <a:latin typeface="+mj-lt"/>
                <a:cs typeface="Calibri" pitchFamily="34" charset="0"/>
              </a:rPr>
              <a:t> правая рука отца, а </a:t>
            </a:r>
            <a:r>
              <a:rPr lang="ru-RU" sz="8000" dirty="0">
                <a:latin typeface="+mj-lt"/>
                <a:cs typeface="Calibri" pitchFamily="34" charset="0"/>
              </a:rPr>
              <a:t>девочка </a:t>
            </a:r>
            <a:r>
              <a:rPr lang="ru-RU" sz="8000" dirty="0" smtClean="0">
                <a:latin typeface="+mj-lt"/>
                <a:cs typeface="Calibri" pitchFamily="34" charset="0"/>
              </a:rPr>
              <a:t>– помощница </a:t>
            </a:r>
            <a:r>
              <a:rPr lang="ru-RU" sz="8000" dirty="0">
                <a:latin typeface="+mj-lt"/>
                <a:cs typeface="Calibri" pitchFamily="34" charset="0"/>
              </a:rPr>
              <a:t>матери.</a:t>
            </a:r>
          </a:p>
          <a:p>
            <a:pPr algn="ctr"/>
            <a:endParaRPr lang="ru-RU" sz="8000" dirty="0">
              <a:latin typeface="+mj-lt"/>
              <a:cs typeface="Calibri" pitchFamily="34" charset="0"/>
            </a:endParaRPr>
          </a:p>
        </p:txBody>
      </p:sp>
      <p:pic>
        <p:nvPicPr>
          <p:cNvPr id="4" name="Рисунок 3" descr="https://pargames.ru/vk/img.php?url=https://pp.userapi.com/c604617/v604617177/35f3f/if1l1G_puZ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900729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6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Трудовое воспитание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37123"/>
            <a:ext cx="4608512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На Руси в семьях </a:t>
            </a:r>
            <a:r>
              <a:rPr lang="ru-RU" sz="2000" dirty="0">
                <a:latin typeface="+mj-lt"/>
                <a:cs typeface="Calibri" pitchFamily="34" charset="0"/>
              </a:rPr>
              <a:t>детей очень рано </a:t>
            </a:r>
            <a:endParaRPr lang="ru-RU" sz="2000" dirty="0" smtClean="0">
              <a:latin typeface="+mj-lt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приучали </a:t>
            </a:r>
            <a:r>
              <a:rPr lang="ru-RU" sz="2000" dirty="0">
                <a:latin typeface="+mj-lt"/>
                <a:cs typeface="Calibri" pitchFamily="34" charset="0"/>
              </a:rPr>
              <a:t>к ответственности </a:t>
            </a:r>
            <a:r>
              <a:rPr lang="ru-RU" sz="2000" dirty="0" smtClean="0">
                <a:latin typeface="+mj-lt"/>
                <a:cs typeface="Calibri" pitchFamily="34" charset="0"/>
              </a:rPr>
              <a:t>и труду</a:t>
            </a:r>
            <a:r>
              <a:rPr lang="ru-RU" sz="2000" dirty="0">
                <a:latin typeface="+mj-lt"/>
                <a:cs typeface="Calibri" pitchFamily="34" charset="0"/>
              </a:rPr>
              <a:t>: </a:t>
            </a:r>
            <a:endParaRPr lang="ru-RU" sz="2000" dirty="0" smtClean="0">
              <a:latin typeface="+mj-lt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Требования к  </a:t>
            </a:r>
            <a:r>
              <a:rPr lang="ru-RU" sz="2000" dirty="0">
                <a:latin typeface="+mj-lt"/>
                <a:cs typeface="Calibri" pitchFamily="34" charset="0"/>
              </a:rPr>
              <a:t>мальчикам </a:t>
            </a:r>
            <a:r>
              <a:rPr lang="ru-RU" sz="2000" dirty="0" smtClean="0">
                <a:latin typeface="+mj-lt"/>
                <a:cs typeface="Calibri" pitchFamily="34" charset="0"/>
              </a:rPr>
              <a:t>были </a:t>
            </a:r>
          </a:p>
          <a:p>
            <a:pPr marL="0" indent="0" algn="ctr">
              <a:buNone/>
            </a:pPr>
            <a:r>
              <a:rPr lang="ru-RU" sz="2000" dirty="0">
                <a:latin typeface="+mj-lt"/>
                <a:cs typeface="Calibri" pitchFamily="34" charset="0"/>
              </a:rPr>
              <a:t>с</a:t>
            </a:r>
            <a:r>
              <a:rPr lang="ru-RU" sz="2000" dirty="0" smtClean="0">
                <a:latin typeface="+mj-lt"/>
                <a:cs typeface="Calibri" pitchFamily="34" charset="0"/>
              </a:rPr>
              <a:t>троже, чем </a:t>
            </a:r>
            <a:r>
              <a:rPr lang="ru-RU" sz="2000" dirty="0">
                <a:latin typeface="+mj-lt"/>
                <a:cs typeface="Calibri" pitchFamily="34" charset="0"/>
              </a:rPr>
              <a:t>к </a:t>
            </a:r>
            <a:r>
              <a:rPr lang="ru-RU" sz="2000" dirty="0" smtClean="0">
                <a:latin typeface="+mj-lt"/>
                <a:cs typeface="Calibri" pitchFamily="34" charset="0"/>
              </a:rPr>
              <a:t>девочкам, </a:t>
            </a:r>
            <a:r>
              <a:rPr lang="ru-RU" sz="2000" dirty="0">
                <a:latin typeface="+mj-lt"/>
                <a:cs typeface="Calibri" pitchFamily="34" charset="0"/>
              </a:rPr>
              <a:t>ведь </a:t>
            </a:r>
            <a:r>
              <a:rPr lang="ru-RU" sz="2000" dirty="0" smtClean="0">
                <a:latin typeface="+mj-lt"/>
                <a:cs typeface="Calibri" pitchFamily="34" charset="0"/>
              </a:rPr>
              <a:t>именно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 </a:t>
            </a:r>
            <a:r>
              <a:rPr lang="ru-RU" sz="2000" dirty="0">
                <a:latin typeface="+mj-lt"/>
                <a:cs typeface="Calibri" pitchFamily="34" charset="0"/>
              </a:rPr>
              <a:t>из сыновей </a:t>
            </a:r>
            <a:r>
              <a:rPr lang="ru-RU" sz="2000" dirty="0" smtClean="0">
                <a:latin typeface="+mj-lt"/>
                <a:cs typeface="Calibri" pitchFamily="34" charset="0"/>
              </a:rPr>
              <a:t>должны были вырасти</a:t>
            </a:r>
            <a:r>
              <a:rPr lang="ru-RU" sz="2000" dirty="0">
                <a:latin typeface="+mj-lt"/>
                <a:cs typeface="Calibri" pitchFamily="34" charset="0"/>
              </a:rPr>
              <a:t> </a:t>
            </a:r>
            <a:endParaRPr lang="ru-RU" sz="2000" dirty="0" smtClean="0">
              <a:latin typeface="+mj-lt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«кормильцы», «</a:t>
            </a:r>
            <a:r>
              <a:rPr lang="ru-RU" sz="2000" dirty="0" err="1" smtClean="0">
                <a:latin typeface="+mj-lt"/>
                <a:cs typeface="Calibri" pitchFamily="34" charset="0"/>
              </a:rPr>
              <a:t>заботники</a:t>
            </a:r>
            <a:r>
              <a:rPr lang="ru-RU" sz="2000" dirty="0" smtClean="0">
                <a:latin typeface="+mj-lt"/>
                <a:cs typeface="Calibri" pitchFamily="34" charset="0"/>
              </a:rPr>
              <a:t>» и 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защитники</a:t>
            </a:r>
            <a:r>
              <a:rPr lang="ru-RU" sz="2000" dirty="0">
                <a:latin typeface="+mj-lt"/>
                <a:cs typeface="Calibri" pitchFamily="34" charset="0"/>
              </a:rPr>
              <a:t>.</a:t>
            </a:r>
            <a:br>
              <a:rPr lang="ru-RU" sz="2000" dirty="0">
                <a:latin typeface="+mj-lt"/>
                <a:cs typeface="Calibri" pitchFamily="34" charset="0"/>
              </a:rPr>
            </a:br>
            <a:r>
              <a:rPr lang="ru-RU" sz="2000" dirty="0">
                <a:latin typeface="+mj-lt"/>
                <a:cs typeface="Calibri" pitchFamily="34" charset="0"/>
              </a:rPr>
              <a:t>Привлечение мальчиков к работе </a:t>
            </a:r>
            <a:r>
              <a:rPr lang="ru-RU" sz="2000" dirty="0" smtClean="0">
                <a:latin typeface="+mj-lt"/>
                <a:cs typeface="Calibri" pitchFamily="34" charset="0"/>
              </a:rPr>
              <a:t>на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 земле считалось важным моментом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 </a:t>
            </a:r>
            <a:r>
              <a:rPr lang="ru-RU" sz="2000" dirty="0">
                <a:latin typeface="+mj-lt"/>
                <a:cs typeface="Calibri" pitchFamily="34" charset="0"/>
              </a:rPr>
              <a:t>в передаче трудовых навыков, </a:t>
            </a:r>
          </a:p>
          <a:p>
            <a:pPr marL="0" indent="0" algn="ctr">
              <a:buNone/>
            </a:pPr>
            <a:r>
              <a:rPr lang="ru-RU" sz="2000" dirty="0">
                <a:latin typeface="+mj-lt"/>
                <a:cs typeface="Calibri" pitchFamily="34" charset="0"/>
              </a:rPr>
              <a:t>н</a:t>
            </a:r>
            <a:r>
              <a:rPr lang="ru-RU" sz="2000" dirty="0" smtClean="0">
                <a:latin typeface="+mj-lt"/>
                <a:cs typeface="Calibri" pitchFamily="34" charset="0"/>
              </a:rPr>
              <a:t>еобходимых для самостоятельной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 </a:t>
            </a:r>
            <a:r>
              <a:rPr lang="ru-RU" sz="2000" dirty="0">
                <a:latin typeface="+mj-lt"/>
                <a:cs typeface="Calibri" pitchFamily="34" charset="0"/>
              </a:rPr>
              <a:t>жизни. </a:t>
            </a:r>
            <a:endParaRPr lang="ru-RU" sz="2000" dirty="0" smtClean="0">
              <a:latin typeface="+mj-lt"/>
              <a:cs typeface="Calibri" pitchFamily="34" charset="0"/>
            </a:endParaRPr>
          </a:p>
        </p:txBody>
      </p:sp>
      <p:pic>
        <p:nvPicPr>
          <p:cNvPr id="5" name="Рисунок 4" descr="clip_image00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29621"/>
            <a:ext cx="385231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1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«Дело учит, мучит, да кормит»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4503373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Ухаживать за скотом – важная часть 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крестьянского </a:t>
            </a:r>
            <a:r>
              <a:rPr lang="ru-RU" sz="2000" dirty="0">
                <a:latin typeface="+mj-lt"/>
                <a:cs typeface="Calibri" pitchFamily="34" charset="0"/>
              </a:rPr>
              <a:t>быта, которую женщинам </a:t>
            </a:r>
            <a:endParaRPr lang="ru-RU" sz="2000" dirty="0" smtClean="0">
              <a:latin typeface="+mj-lt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не </a:t>
            </a:r>
            <a:r>
              <a:rPr lang="ru-RU" sz="2000" dirty="0">
                <a:latin typeface="+mj-lt"/>
                <a:cs typeface="Calibri" pitchFamily="34" charset="0"/>
              </a:rPr>
              <a:t>доверяли (они могли только </a:t>
            </a:r>
            <a:r>
              <a:rPr lang="ru-RU" sz="2000" dirty="0" smtClean="0">
                <a:latin typeface="+mj-lt"/>
                <a:cs typeface="Calibri" pitchFamily="34" charset="0"/>
              </a:rPr>
              <a:t>доить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 </a:t>
            </a:r>
            <a:r>
              <a:rPr lang="ru-RU" sz="2000" dirty="0">
                <a:latin typeface="+mj-lt"/>
                <a:cs typeface="Calibri" pitchFamily="34" charset="0"/>
              </a:rPr>
              <a:t>коров и</a:t>
            </a:r>
            <a:r>
              <a:rPr lang="ru-RU" sz="2000" dirty="0" smtClean="0">
                <a:latin typeface="+mj-lt"/>
                <a:cs typeface="Calibri" pitchFamily="34" charset="0"/>
              </a:rPr>
              <a:t> </a:t>
            </a:r>
            <a:r>
              <a:rPr lang="ru-RU" sz="2000" dirty="0">
                <a:latin typeface="+mj-lt"/>
                <a:cs typeface="Calibri" pitchFamily="34" charset="0"/>
              </a:rPr>
              <a:t>коз, выгонять их на пастбище). </a:t>
            </a:r>
            <a:endParaRPr lang="ru-RU" sz="2000" dirty="0" smtClean="0">
              <a:latin typeface="+mj-lt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А кормить</a:t>
            </a:r>
            <a:r>
              <a:rPr lang="ru-RU" sz="2000" dirty="0">
                <a:latin typeface="+mj-lt"/>
                <a:cs typeface="Calibri" pitchFamily="34" charset="0"/>
              </a:rPr>
              <a:t>, убирать навоз, чистить </a:t>
            </a:r>
            <a:endParaRPr lang="ru-RU" sz="2000" dirty="0" smtClean="0">
              <a:latin typeface="+mj-lt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животных </a:t>
            </a:r>
            <a:r>
              <a:rPr lang="ru-RU" sz="2000" dirty="0">
                <a:latin typeface="+mj-lt"/>
                <a:cs typeface="Calibri" pitchFamily="34" charset="0"/>
              </a:rPr>
              <a:t>должны были </a:t>
            </a:r>
            <a:r>
              <a:rPr lang="ru-RU" sz="2000" dirty="0" smtClean="0">
                <a:latin typeface="+mj-lt"/>
                <a:cs typeface="Calibri" pitchFamily="34" charset="0"/>
              </a:rPr>
              <a:t>мальчики под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 </a:t>
            </a:r>
            <a:r>
              <a:rPr lang="ru-RU" sz="2000" dirty="0">
                <a:latin typeface="+mj-lt"/>
                <a:cs typeface="Calibri" pitchFamily="34" charset="0"/>
              </a:rPr>
              <a:t>строгим руководством старших.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Пасли лошадей мальчишки. С ранних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лет </a:t>
            </a:r>
            <a:r>
              <a:rPr lang="ru-RU" sz="2000" dirty="0">
                <a:latin typeface="+mj-lt"/>
                <a:cs typeface="Calibri" pitchFamily="34" charset="0"/>
              </a:rPr>
              <a:t>их учили </a:t>
            </a:r>
            <a:r>
              <a:rPr lang="ru-RU" sz="2000" dirty="0" smtClean="0">
                <a:latin typeface="+mj-lt"/>
                <a:cs typeface="Calibri" pitchFamily="34" charset="0"/>
              </a:rPr>
              <a:t>запрягать лошадей, 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ездить верхом, управлять ими</a:t>
            </a:r>
            <a:r>
              <a:rPr lang="ru-RU" sz="2000" dirty="0">
                <a:latin typeface="+mj-lt"/>
                <a:cs typeface="Calibri" pitchFamily="34" charset="0"/>
              </a:rPr>
              <a:t>, </a:t>
            </a:r>
            <a:r>
              <a:rPr lang="ru-RU" sz="2000" dirty="0" smtClean="0">
                <a:latin typeface="+mj-lt"/>
                <a:cs typeface="Calibri" pitchFamily="34" charset="0"/>
              </a:rPr>
              <a:t>сидя 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  <a:cs typeface="Calibri" pitchFamily="34" charset="0"/>
              </a:rPr>
              <a:t>или </a:t>
            </a:r>
            <a:r>
              <a:rPr lang="ru-RU" sz="2000" dirty="0">
                <a:latin typeface="+mj-lt"/>
                <a:cs typeface="Calibri" pitchFamily="34" charset="0"/>
              </a:rPr>
              <a:t>стоя в телеге, </a:t>
            </a:r>
            <a:r>
              <a:rPr lang="ru-RU" sz="2000" dirty="0" smtClean="0">
                <a:latin typeface="+mj-lt"/>
                <a:cs typeface="Calibri" pitchFamily="34" charset="0"/>
              </a:rPr>
              <a:t>водить на водопой.</a:t>
            </a:r>
            <a:endParaRPr lang="ru-RU" sz="2000" dirty="0">
              <a:latin typeface="+mj-lt"/>
              <a:cs typeface="Calibri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+mj-lt"/>
              <a:cs typeface="Calibri" pitchFamily="34" charset="0"/>
            </a:endParaRPr>
          </a:p>
        </p:txBody>
      </p:sp>
      <p:pic>
        <p:nvPicPr>
          <p:cNvPr id="4" name="Объект 3" descr="clip_image003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04581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8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Чему же научались мальчики?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4379009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- ухаживать </a:t>
            </a:r>
            <a:r>
              <a:rPr lang="ru-RU" sz="2000" dirty="0"/>
              <a:t>за </a:t>
            </a:r>
            <a:r>
              <a:rPr lang="ru-RU" sz="2000" dirty="0" smtClean="0"/>
              <a:t>скотиной, ездить верхом на</a:t>
            </a:r>
            <a:r>
              <a:rPr lang="ru-RU" sz="2000" dirty="0"/>
              <a:t> </a:t>
            </a:r>
            <a:r>
              <a:rPr lang="ru-RU" sz="2000" dirty="0" smtClean="0"/>
              <a:t>лошади;</a:t>
            </a:r>
          </a:p>
          <a:p>
            <a:pPr marL="0" indent="0" algn="ctr">
              <a:buNone/>
            </a:pPr>
            <a:r>
              <a:rPr lang="ru-RU" sz="2000" dirty="0" smtClean="0"/>
              <a:t>- помогать </a:t>
            </a:r>
            <a:r>
              <a:rPr lang="ru-RU" sz="2000" dirty="0"/>
              <a:t>в </a:t>
            </a:r>
            <a:r>
              <a:rPr lang="ru-RU" sz="2000" dirty="0" smtClean="0"/>
              <a:t>поле(бороновать, пахать, </a:t>
            </a:r>
          </a:p>
          <a:p>
            <a:pPr marL="0" indent="0" algn="ctr">
              <a:buNone/>
            </a:pPr>
            <a:r>
              <a:rPr lang="ru-RU" sz="2000" dirty="0" smtClean="0"/>
              <a:t>сеять);</a:t>
            </a:r>
          </a:p>
          <a:p>
            <a:pPr marL="0" indent="0" algn="ctr">
              <a:buNone/>
            </a:pPr>
            <a:r>
              <a:rPr lang="ru-RU" sz="2000" dirty="0" smtClean="0"/>
              <a:t>- мастерить </a:t>
            </a:r>
            <a:r>
              <a:rPr lang="ru-RU" sz="2000" dirty="0"/>
              <a:t>игрушки из различных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материалов;</a:t>
            </a:r>
          </a:p>
          <a:p>
            <a:pPr marL="0" indent="0" algn="ctr">
              <a:buNone/>
            </a:pPr>
            <a:r>
              <a:rPr lang="ru-RU" sz="2000" dirty="0" smtClean="0"/>
              <a:t>- плести лукошки,  </a:t>
            </a:r>
            <a:r>
              <a:rPr lang="ru-RU" sz="2000" dirty="0"/>
              <a:t>короба</a:t>
            </a:r>
            <a:r>
              <a:rPr lang="ru-RU" sz="2000" dirty="0" smtClean="0"/>
              <a:t>, лапти;</a:t>
            </a:r>
          </a:p>
          <a:p>
            <a:pPr marL="0" indent="0" algn="ctr">
              <a:buNone/>
            </a:pPr>
            <a:r>
              <a:rPr lang="ru-RU" sz="2000" dirty="0" smtClean="0"/>
              <a:t>- изготавливать мебель, вещи;</a:t>
            </a:r>
          </a:p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dirty="0"/>
              <a:t>Пословица «Учи дитя, пока </a:t>
            </a:r>
            <a:r>
              <a:rPr lang="ru-RU" sz="2000" dirty="0" smtClean="0"/>
              <a:t>оно</a:t>
            </a:r>
          </a:p>
          <a:p>
            <a:pPr marL="0" indent="0" algn="ctr">
              <a:buNone/>
            </a:pPr>
            <a:r>
              <a:rPr lang="ru-RU" sz="2000" dirty="0" smtClean="0"/>
              <a:t> поперёк лавки </a:t>
            </a:r>
            <a:r>
              <a:rPr lang="ru-RU" sz="2000" dirty="0"/>
              <a:t>лежит» не была </a:t>
            </a:r>
            <a:r>
              <a:rPr lang="ru-RU" sz="2000" dirty="0" smtClean="0"/>
              <a:t>в</a:t>
            </a:r>
          </a:p>
          <a:p>
            <a:pPr marL="0" indent="0" algn="ctr">
              <a:buNone/>
            </a:pPr>
            <a:r>
              <a:rPr lang="ru-RU" sz="2000" dirty="0" smtClean="0"/>
              <a:t> крестьянских семьях </a:t>
            </a:r>
            <a:r>
              <a:rPr lang="ru-RU" sz="2000" dirty="0"/>
              <a:t>пустым звуком.</a:t>
            </a:r>
          </a:p>
          <a:p>
            <a:pPr marL="0" indent="0" algn="ctr">
              <a:buNone/>
            </a:pPr>
            <a:r>
              <a:rPr lang="ru-RU" sz="2000" dirty="0" smtClean="0"/>
              <a:t> В 7-9 </a:t>
            </a:r>
            <a:r>
              <a:rPr lang="ru-RU" sz="2000" dirty="0"/>
              <a:t>лет крестьянские </a:t>
            </a:r>
            <a:r>
              <a:rPr lang="ru-RU" sz="2000" dirty="0" smtClean="0"/>
              <a:t>мальчишки</a:t>
            </a:r>
          </a:p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dirty="0"/>
              <a:t>начинали подрабатывать «в людях</a:t>
            </a:r>
            <a:r>
              <a:rPr lang="ru-RU" sz="2000" dirty="0" smtClean="0"/>
              <a:t>»</a:t>
            </a:r>
          </a:p>
          <a:p>
            <a:pPr marL="0" indent="0" algn="ctr">
              <a:buNone/>
            </a:pPr>
            <a:r>
              <a:rPr lang="ru-RU" sz="2000" dirty="0" smtClean="0"/>
              <a:t>(пастухами, подмастерьями)</a:t>
            </a:r>
          </a:p>
        </p:txBody>
      </p:sp>
      <p:pic>
        <p:nvPicPr>
          <p:cNvPr id="1026" name="Picture 2" descr="C:\Users\пк\Desktop\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37" y="1614091"/>
            <a:ext cx="3993692" cy="44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86895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«Маленькое дело лучше большого безделья»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lip_image001[4]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417" r="9328" b="-417"/>
          <a:stretch/>
        </p:blipFill>
        <p:spPr bwMode="auto">
          <a:xfrm>
            <a:off x="4788024" y="1340769"/>
            <a:ext cx="3855991" cy="44151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4320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Девочек рано </a:t>
            </a:r>
            <a:r>
              <a:rPr lang="ru-RU" sz="2000" dirty="0"/>
              <a:t>приучали </a:t>
            </a:r>
            <a:r>
              <a:rPr lang="ru-RU" sz="2000" dirty="0" smtClean="0"/>
              <a:t>к труду,  </a:t>
            </a:r>
            <a:r>
              <a:rPr lang="ru-RU" sz="2000" dirty="0"/>
              <a:t>раньше, чем мальчиков. Так, с 5-6 лет они уже должны были уметь прясть, помогать по дому и на огороде, в уходе за младшими братьями и сестрами, </a:t>
            </a:r>
            <a:r>
              <a:rPr lang="ru-RU" sz="2000" dirty="0" smtClean="0"/>
              <a:t>за птицей </a:t>
            </a:r>
            <a:r>
              <a:rPr lang="ru-RU" sz="2000" dirty="0"/>
              <a:t>и </a:t>
            </a:r>
            <a:r>
              <a:rPr lang="ru-RU" sz="2000" dirty="0" smtClean="0"/>
              <a:t>скотиной.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Десятилетняя дочь считалась уже вполне </a:t>
            </a:r>
            <a:r>
              <a:rPr lang="ru-RU" sz="2000" dirty="0" smtClean="0"/>
              <a:t>взрослой.</a:t>
            </a:r>
            <a:endParaRPr lang="ru-RU" sz="2000" dirty="0"/>
          </a:p>
          <a:p>
            <a:pPr algn="ctr"/>
            <a:r>
              <a:rPr lang="ru-RU" sz="2000" dirty="0"/>
              <a:t>Если знакомые и </a:t>
            </a:r>
            <a:r>
              <a:rPr lang="ru-RU" sz="2000" dirty="0" smtClean="0"/>
              <a:t>соседи называли девочку </a:t>
            </a:r>
            <a:r>
              <a:rPr lang="ru-RU" sz="2000" dirty="0"/>
              <a:t>«</a:t>
            </a:r>
            <a:r>
              <a:rPr lang="ru-RU" sz="2000" dirty="0" err="1"/>
              <a:t>непряха</a:t>
            </a:r>
            <a:r>
              <a:rPr lang="ru-RU" sz="2000" dirty="0"/>
              <a:t>», это было очень плохой характеристикой, и на хорошего жениха впоследствии ей можно было даже не рассчитывать</a:t>
            </a:r>
            <a:r>
              <a:rPr lang="ru-RU" sz="2000" dirty="0" smtClean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3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«Хозяйство водить — не разиня рот ходить</a:t>
            </a:r>
            <a:r>
              <a:rPr lang="ru-RU" sz="3600" dirty="0" smtClean="0"/>
              <a:t>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461885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 «Женское </a:t>
            </a:r>
            <a:r>
              <a:rPr lang="ru-RU" sz="2000" dirty="0"/>
              <a:t>царство» у </a:t>
            </a:r>
            <a:r>
              <a:rPr lang="ru-RU" sz="2000" dirty="0" smtClean="0"/>
              <a:t>печи называлось «бабий кут».</a:t>
            </a:r>
            <a:r>
              <a:rPr lang="ru-RU" sz="2000" dirty="0"/>
              <a:t> </a:t>
            </a:r>
            <a:r>
              <a:rPr lang="ru-RU" sz="2000" dirty="0" smtClean="0"/>
              <a:t>Здесь </a:t>
            </a:r>
            <a:r>
              <a:rPr lang="ru-RU" sz="2000" dirty="0"/>
              <a:t>хозяйка </a:t>
            </a:r>
            <a:r>
              <a:rPr lang="ru-RU" sz="2000" dirty="0" smtClean="0"/>
              <a:t>готовила </a:t>
            </a:r>
            <a:r>
              <a:rPr lang="ru-RU" sz="2000" dirty="0"/>
              <a:t>еду, </a:t>
            </a:r>
            <a:r>
              <a:rPr lang="ru-RU" sz="2000" dirty="0" smtClean="0"/>
              <a:t>поддерживала порядок в </a:t>
            </a:r>
            <a:r>
              <a:rPr lang="ru-RU" sz="2000" dirty="0"/>
              <a:t>«посуднике» (шкафу, </a:t>
            </a:r>
            <a:r>
              <a:rPr lang="ru-RU" sz="2000" dirty="0" smtClean="0"/>
              <a:t>где хранилась</a:t>
            </a:r>
            <a:r>
              <a:rPr lang="ru-RU" sz="2000" dirty="0"/>
              <a:t> </a:t>
            </a:r>
            <a:r>
              <a:rPr lang="ru-RU" sz="2000" dirty="0" smtClean="0"/>
              <a:t>кухонная утварь),на </a:t>
            </a:r>
            <a:r>
              <a:rPr lang="ru-RU" sz="2000" dirty="0"/>
              <a:t>полках вдоль стен, где </a:t>
            </a:r>
            <a:r>
              <a:rPr lang="ru-RU" sz="2000" dirty="0" smtClean="0"/>
              <a:t>стояли кринки </a:t>
            </a:r>
            <a:r>
              <a:rPr lang="ru-RU" sz="2000" dirty="0"/>
              <a:t>для молока</a:t>
            </a:r>
            <a:r>
              <a:rPr lang="ru-RU" sz="2000" dirty="0" smtClean="0"/>
              <a:t>, </a:t>
            </a:r>
            <a:r>
              <a:rPr lang="ru-RU" sz="2000" dirty="0"/>
              <a:t>глиняные и </a:t>
            </a:r>
            <a:r>
              <a:rPr lang="ru-RU" sz="2000" dirty="0" smtClean="0"/>
              <a:t>деревянные миски</a:t>
            </a:r>
            <a:r>
              <a:rPr lang="ru-RU" sz="2000" dirty="0"/>
              <a:t>, солонки, </a:t>
            </a:r>
            <a:r>
              <a:rPr lang="ru-RU" sz="2000" dirty="0" smtClean="0"/>
              <a:t>чугунки.</a:t>
            </a:r>
          </a:p>
          <a:p>
            <a:pPr marL="0" indent="0" algn="ctr">
              <a:buNone/>
            </a:pPr>
            <a:r>
              <a:rPr lang="ru-RU" sz="2000" dirty="0" smtClean="0"/>
              <a:t>Девочка </a:t>
            </a:r>
            <a:r>
              <a:rPr lang="ru-RU" sz="2000" dirty="0"/>
              <a:t>активно помогала матери </a:t>
            </a:r>
            <a:r>
              <a:rPr lang="ru-RU" sz="2000" dirty="0" smtClean="0"/>
              <a:t>во </a:t>
            </a:r>
            <a:r>
              <a:rPr lang="ru-RU" sz="2000" dirty="0"/>
              <a:t>всех </a:t>
            </a:r>
            <a:r>
              <a:rPr lang="ru-RU" sz="2000" dirty="0" smtClean="0"/>
              <a:t>этих хлопотах</a:t>
            </a:r>
            <a:r>
              <a:rPr lang="ru-RU" sz="2000" dirty="0"/>
              <a:t>: мыла посуду, убиралась, </a:t>
            </a:r>
            <a:r>
              <a:rPr lang="ru-RU" sz="2000" dirty="0" smtClean="0"/>
              <a:t>могла сама приготовить </a:t>
            </a:r>
            <a:r>
              <a:rPr lang="ru-RU" sz="2000" dirty="0"/>
              <a:t>несложную, </a:t>
            </a:r>
            <a:r>
              <a:rPr lang="ru-RU" sz="2000" dirty="0" smtClean="0"/>
              <a:t>но </a:t>
            </a:r>
            <a:r>
              <a:rPr lang="ru-RU" sz="2000" dirty="0"/>
              <a:t>здоровую </a:t>
            </a:r>
            <a:r>
              <a:rPr lang="ru-RU" sz="2000" dirty="0" smtClean="0"/>
              <a:t>крестьянскую </a:t>
            </a:r>
            <a:r>
              <a:rPr lang="ru-RU" sz="2000" dirty="0"/>
              <a:t>пищу.</a:t>
            </a:r>
          </a:p>
          <a:p>
            <a:pPr algn="ctr"/>
            <a:endParaRPr lang="ru-RU" sz="1800" dirty="0"/>
          </a:p>
        </p:txBody>
      </p:sp>
      <p:pic>
        <p:nvPicPr>
          <p:cNvPr id="7" name="Объект 3" descr="http://www.artofcare.ru/files/images6/7/9151-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391646" cy="4382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668</TotalTime>
  <Words>729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Проект на тему: «Умения детей 100 лет назад» </vt:lpstr>
      <vt:lpstr>     Цель:  познакомиться с трудной жизнью крестьянских детей, узнать, что умели делать дети в определенном возрасте. Задачи: изучить эту тему в литературе; поучиться плести лапти и вышивать салфетки; сравнить жизнь детей 100 лет назад и сейчас.      </vt:lpstr>
      <vt:lpstr>100 лет</vt:lpstr>
      <vt:lpstr>Немного истории</vt:lpstr>
      <vt:lpstr>Трудовое воспитание</vt:lpstr>
      <vt:lpstr>«Дело учит, мучит, да кормит»</vt:lpstr>
      <vt:lpstr>   Чему же научались мальчики?   </vt:lpstr>
      <vt:lpstr>«Маленькое дело лучше большого безделья» </vt:lpstr>
      <vt:lpstr>«Хозяйство водить — не разиня рот ходить» </vt:lpstr>
      <vt:lpstr>Чему научались девочки?</vt:lpstr>
      <vt:lpstr>Жизнь трудная, но интересная</vt:lpstr>
      <vt:lpstr>Заключение</vt:lpstr>
      <vt:lpstr>Вот такие лапти мы сплели сами!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умели крестьянские дети 100 лет назад</dc:title>
  <dc:creator>gimn_K3</dc:creator>
  <cp:lastModifiedBy>Рада</cp:lastModifiedBy>
  <cp:revision>63</cp:revision>
  <dcterms:created xsi:type="dcterms:W3CDTF">2018-02-06T11:14:15Z</dcterms:created>
  <dcterms:modified xsi:type="dcterms:W3CDTF">2020-05-11T15:47:25Z</dcterms:modified>
</cp:coreProperties>
</file>