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0"/>
  </p:notes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9" r:id="rId16"/>
    <p:sldId id="267" r:id="rId17"/>
    <p:sldId id="279" r:id="rId18"/>
    <p:sldId id="280" r:id="rId19"/>
    <p:sldId id="281" r:id="rId20"/>
    <p:sldId id="282" r:id="rId21"/>
    <p:sldId id="260" r:id="rId22"/>
    <p:sldId id="283" r:id="rId23"/>
    <p:sldId id="329" r:id="rId24"/>
    <p:sldId id="261" r:id="rId25"/>
    <p:sldId id="284" r:id="rId26"/>
    <p:sldId id="285" r:id="rId27"/>
    <p:sldId id="293" r:id="rId28"/>
    <p:sldId id="291" r:id="rId29"/>
    <p:sldId id="292" r:id="rId30"/>
    <p:sldId id="287" r:id="rId31"/>
    <p:sldId id="294" r:id="rId32"/>
    <p:sldId id="295" r:id="rId33"/>
    <p:sldId id="302" r:id="rId34"/>
    <p:sldId id="303" r:id="rId35"/>
    <p:sldId id="304" r:id="rId36"/>
    <p:sldId id="305" r:id="rId37"/>
    <p:sldId id="262" r:id="rId38"/>
    <p:sldId id="297" r:id="rId39"/>
    <p:sldId id="296" r:id="rId40"/>
    <p:sldId id="298" r:id="rId41"/>
    <p:sldId id="299" r:id="rId42"/>
    <p:sldId id="300" r:id="rId43"/>
    <p:sldId id="301" r:id="rId44"/>
    <p:sldId id="263" r:id="rId45"/>
    <p:sldId id="264" r:id="rId46"/>
    <p:sldId id="306" r:id="rId47"/>
    <p:sldId id="307" r:id="rId48"/>
    <p:sldId id="265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266" r:id="rId64"/>
    <p:sldId id="323" r:id="rId65"/>
    <p:sldId id="324" r:id="rId66"/>
    <p:sldId id="325" r:id="rId67"/>
    <p:sldId id="326" r:id="rId68"/>
    <p:sldId id="328" r:id="rId6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F6BC-EAB8-491D-903C-9863B35BBCD6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401B-8D4B-4B55-8561-F7F7840E7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10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B401B-8D4B-4B55-8561-F7F7840E72C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4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F45F0-E2CC-E105-E4D5-8409B06C9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F386EC-9F91-4EFE-DBA6-7499C06C7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13B0DD-2A95-2DC4-938C-786EEA5A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75EE3-851C-D4D1-B2EF-F5C42C29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2AA886-9C39-8786-45F0-0C807E5D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4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E3F94-DC7C-2AEB-5B2D-305A7B5A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3A02FA-BF16-B5C6-B78E-01A3C27FE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4257-C431-355A-BA7E-DEB23839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A5821A-B814-8F0A-2556-4B5D3C76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192FC-1338-40AD-5958-C7E20D25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3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FE35B-6F76-A675-28A9-78EB9BD08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E9557-8F0C-1BBA-4425-B0F4E6BF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4ED4D-2DD7-29D2-2D81-FF6A42EF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99255-2F44-9273-623D-7AE81736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398FD3-1776-4CDE-014C-84016D9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0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2869B-BF57-7B51-FF01-C1F1A717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DA39F6-38FB-5B91-2207-F34FB3562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0A4935-D18B-C801-7A33-323A329C9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7D048-9CD3-9227-D984-F812D12F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D0E6B-7701-BEA9-D441-52E70B959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8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EC4E2-012D-2E45-DC6A-33707CB8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1DADFD-3ED8-DD7A-05DE-B7DDB4090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561BB2-FC8B-83A8-F7EA-B9920F10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B6B54-C0ED-2A32-8DF0-AC2952FC6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30774A-EC8B-D50C-93AC-9076FE3F7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3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2504E-4869-FF0F-145C-357F27A3D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3C493-ACC8-A6FC-70DE-BC8BD8F0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70B243-442B-6152-7FB8-D2DFED4C9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073386-8137-6A12-2394-34F3ABFF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33EB60-98FC-26DA-46D4-7EEBFEC7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C0198-4729-467C-DCCC-54AF7197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692A6-620C-756B-EBA4-70C8F6CE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CFF408-0476-0674-FBF5-8E4C5908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A70A86-58FE-6AAA-07B6-A103064A0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B31B5-D81D-C12E-74BB-351F62E9A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09BB71-8D8C-AAF1-973B-8C4E8CD98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8E08B2-0C01-BF03-138D-6CFA8A19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E14B66-63E0-1E87-8F6B-5B634EB7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B7DCFE-6804-006E-EBEE-88CB1620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75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E8BF-2002-FC86-0CAA-AC0BF233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A67F5F-C423-A766-0EB1-5C4257B5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E6B1C9-E060-1B42-2F42-619CDA93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FAFF98-847F-E99E-644B-741FAA4D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1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A6A227-7F20-C25B-EBC1-96C4B3CD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F65384-03CC-E3E1-7191-BA282F0E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054358-FBB4-D194-1532-42A70E68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2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3B496-98C6-28E6-D9D1-1FE33CE4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9171E-B996-836B-4336-AC6CE984D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1A3E0-8AF1-26CE-4F9B-4643C918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1DB4CE-2214-89E5-B2FC-152422B7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479CCC-A37F-5B38-B86C-34825DC4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2AC66C-55C0-97B0-A382-5708A982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1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64294-531B-4E74-A031-D9FE2A61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847CDD-6F12-3206-85E2-3A1C4EDA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9AAE03-A744-DAF8-643C-AB3DE173C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F31C14-76CB-5AE5-38B6-0CA0198B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F286B2-8B99-7774-2C82-4795E613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33480E-BF02-E549-B334-0B3861FC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1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C65BE-170D-BA9C-2017-0B415522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68DCF-179E-3C62-F118-D26814FD3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A154B-AAE6-06D2-EEA2-9FA7FD956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BCE6-F174-4BAF-8BDE-FA692E7F8542}" type="datetimeFigureOut">
              <a:rPr lang="ru-RU" smtClean="0"/>
              <a:t>02.01.2024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E6750-E394-A3E8-F521-FB2CB1E14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7F9914-0FBF-818B-F4D9-571401990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475D5-CDF8-49BB-B957-133AAB50D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8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8.wmf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" Type="http://schemas.openxmlformats.org/officeDocument/2006/relationships/image" Target="../media/image51.wmf"/><Relationship Id="rId21" Type="http://schemas.openxmlformats.org/officeDocument/2006/relationships/image" Target="../media/image60.wmf"/><Relationship Id="rId7" Type="http://schemas.openxmlformats.org/officeDocument/2006/relationships/image" Target="../media/image53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6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52.wmf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28" Type="http://schemas.openxmlformats.org/officeDocument/2006/relationships/oleObject" Target="../embeddings/oleObject50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9.wmf"/><Relationship Id="rId31" Type="http://schemas.openxmlformats.org/officeDocument/2006/relationships/image" Target="../media/image65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63.wmf"/><Relationship Id="rId30" Type="http://schemas.openxmlformats.org/officeDocument/2006/relationships/oleObject" Target="../embeddings/oleObject5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6D00B-9ADF-E1B1-E0E4-09159742CB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Алгебраические задачи ОГЭ -2024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BAC72-9EB3-3B56-79FA-22E914C6F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ru-RU" dirty="0"/>
          </a:p>
          <a:p>
            <a:pPr algn="r"/>
            <a:endParaRPr lang="ru-RU"/>
          </a:p>
          <a:p>
            <a:pPr algn="r"/>
            <a:r>
              <a:rPr lang="ru-RU"/>
              <a:t>Кичигина </a:t>
            </a:r>
            <a:r>
              <a:rPr lang="ru-RU" dirty="0"/>
              <a:t>Нина </a:t>
            </a:r>
            <a:r>
              <a:rPr lang="ru-RU"/>
              <a:t>Анатольевна </a:t>
            </a:r>
          </a:p>
          <a:p>
            <a:pPr algn="r"/>
            <a:r>
              <a:rPr lang="ru-RU" dirty="0"/>
              <a:t>учитель математики МАОУ </a:t>
            </a:r>
            <a:r>
              <a:rPr lang="ru-RU" dirty="0" err="1"/>
              <a:t>Мальковской</a:t>
            </a:r>
            <a:r>
              <a:rPr lang="ru-RU" dirty="0"/>
              <a:t> СОШ</a:t>
            </a:r>
          </a:p>
        </p:txBody>
      </p:sp>
    </p:spTree>
    <p:extLst>
      <p:ext uri="{BB962C8B-B14F-4D97-AF65-F5344CB8AC3E}">
        <p14:creationId xmlns:p14="http://schemas.microsoft.com/office/powerpoint/2010/main" val="399763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FA3BBA1-65B2-6615-C884-A0D87BAE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1" y="493160"/>
            <a:ext cx="8697278" cy="528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38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197C182-73B5-647A-442D-EAE151855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49" y="513708"/>
            <a:ext cx="10343965" cy="57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3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7011761-E7FB-8E62-2198-22BB30F34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0" y="351480"/>
            <a:ext cx="10746769" cy="61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6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99FA60E5-2259-DDE8-00B5-F52CEF05A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9" y="517112"/>
            <a:ext cx="10540531" cy="587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7D2AF28F-CE04-DCB1-C8AB-9E37A6C6A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" y="1130156"/>
            <a:ext cx="11498411" cy="4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6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CC26-DB48-343C-A28E-EDB5E53C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7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D94C0D-2B61-B935-3F8E-F5AE2B1E71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400" y="1901740"/>
            <a:ext cx="1029470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Неравенства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Сравнение чисел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Числа на прямой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Выбор верного или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неверного утверждения </a:t>
            </a:r>
          </a:p>
        </p:txBody>
      </p:sp>
    </p:spTree>
    <p:extLst>
      <p:ext uri="{BB962C8B-B14F-4D97-AF65-F5344CB8AC3E}">
        <p14:creationId xmlns:p14="http://schemas.microsoft.com/office/powerpoint/2010/main" val="1440529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8630-4E82-0480-A210-53234A281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A9B2F-4E4E-9E8C-8DBA-6F9D0D0B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Какое из следующих чисел заключено между числами         и        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1) 0,6          2) 0,7          3) 0,8           4) 0,9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Какое из данных чисел  принадлежит  промежутку   [7; 8] 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                   2)                    3)                  4)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Ответ:  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D9BED41-0625-D97A-EFD0-A2BA630AB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84543"/>
              </p:ext>
            </p:extLst>
          </p:nvPr>
        </p:nvGraphicFramePr>
        <p:xfrm>
          <a:off x="8494159" y="1690688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393480" progId="">
                  <p:embed/>
                </p:oleObj>
              </mc:Choice>
              <mc:Fallback>
                <p:oleObj name="Equation" r:id="rId2" imgW="203040" imgH="393480" progId="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4159" y="1690688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C70E765-42A2-0184-11E2-A9E7740E5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59692"/>
              </p:ext>
            </p:extLst>
          </p:nvPr>
        </p:nvGraphicFramePr>
        <p:xfrm>
          <a:off x="9190593" y="1690688"/>
          <a:ext cx="304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393480" progId="">
                  <p:embed/>
                </p:oleObj>
              </mc:Choice>
              <mc:Fallback>
                <p:oleObj name="Equation" r:id="rId4" imgW="203040" imgH="393480" progId="">
                  <p:embed/>
                  <p:pic>
                    <p:nvPicPr>
                      <p:cNvPr id="3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0593" y="1690688"/>
                        <a:ext cx="304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2A6E83C-0FFA-ED7A-9833-C22ECC414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280685"/>
              </p:ext>
            </p:extLst>
          </p:nvPr>
        </p:nvGraphicFramePr>
        <p:xfrm>
          <a:off x="2373331" y="4100975"/>
          <a:ext cx="361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28600" progId="">
                  <p:embed/>
                </p:oleObj>
              </mc:Choice>
              <mc:Fallback>
                <p:oleObj name="Equation" r:id="rId6" imgW="241200" imgH="228600" progId="">
                  <p:embed/>
                  <p:pic>
                    <p:nvPicPr>
                      <p:cNvPr id="29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3331" y="4100975"/>
                        <a:ext cx="361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">
            <a:extLst>
              <a:ext uri="{FF2B5EF4-FFF2-40B4-BE49-F238E27FC236}">
                <a16:creationId xmlns:a16="http://schemas.microsoft.com/office/drawing/2014/main" id="{298802C5-C7DE-E52F-4973-52FECC505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190768"/>
              </p:ext>
            </p:extLst>
          </p:nvPr>
        </p:nvGraphicFramePr>
        <p:xfrm>
          <a:off x="3836649" y="4023831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228600" progId="">
                  <p:embed/>
                </p:oleObj>
              </mc:Choice>
              <mc:Fallback>
                <p:oleObj name="Equation" r:id="rId8" imgW="228600" imgH="228600" progId="">
                  <p:embed/>
                  <p:pic>
                    <p:nvPicPr>
                      <p:cNvPr id="911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649" y="4023831"/>
                        <a:ext cx="3429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5E41243D-1953-0DE2-93EB-850DBA9152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77273"/>
              </p:ext>
            </p:extLst>
          </p:nvPr>
        </p:nvGraphicFramePr>
        <p:xfrm>
          <a:off x="5171433" y="4100975"/>
          <a:ext cx="4762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160" imgH="215640" progId="">
                  <p:embed/>
                </p:oleObj>
              </mc:Choice>
              <mc:Fallback>
                <p:oleObj name="Equation" r:id="rId10" imgW="317160" imgH="215640" progId="">
                  <p:embed/>
                  <p:pic>
                    <p:nvPicPr>
                      <p:cNvPr id="9114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433" y="4100975"/>
                        <a:ext cx="4762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89B07E24-1694-86D4-23BC-1A11F5176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162865"/>
              </p:ext>
            </p:extLst>
          </p:nvPr>
        </p:nvGraphicFramePr>
        <p:xfrm>
          <a:off x="6498175" y="4100975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4560" imgH="228600" progId="">
                  <p:embed/>
                </p:oleObj>
              </mc:Choice>
              <mc:Fallback>
                <p:oleObj name="Equation" r:id="rId12" imgW="304560" imgH="228600" progId="">
                  <p:embed/>
                  <p:pic>
                    <p:nvPicPr>
                      <p:cNvPr id="9114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8175" y="4100975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47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50AF5-3197-B7E6-344A-CEFFDD2C87DA}"/>
              </a:ext>
            </a:extLst>
          </p:cNvPr>
          <p:cNvSpPr txBox="1"/>
          <p:nvPr/>
        </p:nvSpPr>
        <p:spPr>
          <a:xfrm>
            <a:off x="914400" y="719191"/>
            <a:ext cx="82398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координатной прямой точки А, В, С 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соответствуют числам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0,0137;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0,021; –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0,103 ; – 0,03. Какой точке соответствует  – 0,03?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1) A                2) B               3) C              4) D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D1DF5ED-6C43-C084-DF7E-6B5AD6204D63}"/>
              </a:ext>
            </a:extLst>
          </p:cNvPr>
          <p:cNvCxnSpPr/>
          <p:nvPr/>
        </p:nvCxnSpPr>
        <p:spPr>
          <a:xfrm>
            <a:off x="1065945" y="2213011"/>
            <a:ext cx="7391400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E95813C1-8DC7-1F00-1386-1D49898819F7}"/>
              </a:ext>
            </a:extLst>
          </p:cNvPr>
          <p:cNvSpPr/>
          <p:nvPr/>
        </p:nvSpPr>
        <p:spPr>
          <a:xfrm>
            <a:off x="1938820" y="2151152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7F6AFE-CA84-A8E3-7030-7E642E19C37A}"/>
              </a:ext>
            </a:extLst>
          </p:cNvPr>
          <p:cNvSpPr/>
          <p:nvPr/>
        </p:nvSpPr>
        <p:spPr>
          <a:xfrm>
            <a:off x="3268894" y="2163995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3AC0DC3-5D78-C507-0652-006CEFB57547}"/>
              </a:ext>
            </a:extLst>
          </p:cNvPr>
          <p:cNvSpPr/>
          <p:nvPr/>
        </p:nvSpPr>
        <p:spPr>
          <a:xfrm>
            <a:off x="4530047" y="2114550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2EDDB15-932E-0EEE-6DC1-EF17FEB3A66E}"/>
              </a:ext>
            </a:extLst>
          </p:cNvPr>
          <p:cNvSpPr/>
          <p:nvPr/>
        </p:nvSpPr>
        <p:spPr>
          <a:xfrm>
            <a:off x="6747553" y="2136811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7D6E2B1A-E9AD-9F1A-5107-D2F7E0442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511579"/>
              </p:ext>
            </p:extLst>
          </p:nvPr>
        </p:nvGraphicFramePr>
        <p:xfrm>
          <a:off x="1830870" y="2319379"/>
          <a:ext cx="260350" cy="371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64880" progId="">
                  <p:embed/>
                </p:oleObj>
              </mc:Choice>
              <mc:Fallback>
                <p:oleObj name="Equation" r:id="rId2" imgW="152280" imgH="164880" progId="">
                  <p:embed/>
                  <p:pic>
                    <p:nvPicPr>
                      <p:cNvPr id="952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870" y="2319379"/>
                        <a:ext cx="260350" cy="371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AB7E0F68-40ED-6B90-101E-B1E245407E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936885"/>
              </p:ext>
            </p:extLst>
          </p:nvPr>
        </p:nvGraphicFramePr>
        <p:xfrm>
          <a:off x="3214919" y="2392595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64880" progId="">
                  <p:embed/>
                </p:oleObj>
              </mc:Choice>
              <mc:Fallback>
                <p:oleObj name="Equation" r:id="rId4" imgW="152280" imgH="164880" progId="">
                  <p:embed/>
                  <p:pic>
                    <p:nvPicPr>
                      <p:cNvPr id="952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919" y="2392595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31430F7-B26E-5B13-C26A-7FB919C89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618110"/>
              </p:ext>
            </p:extLst>
          </p:nvPr>
        </p:nvGraphicFramePr>
        <p:xfrm>
          <a:off x="4530047" y="2328809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177480" progId="">
                  <p:embed/>
                </p:oleObj>
              </mc:Choice>
              <mc:Fallback>
                <p:oleObj name="Equation" r:id="rId6" imgW="152280" imgH="177480" progId="">
                  <p:embed/>
                  <p:pic>
                    <p:nvPicPr>
                      <p:cNvPr id="95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047" y="2328809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>
            <a:extLst>
              <a:ext uri="{FF2B5EF4-FFF2-40B4-BE49-F238E27FC236}">
                <a16:creationId xmlns:a16="http://schemas.microsoft.com/office/drawing/2014/main" id="{942E42C3-F551-E818-9F2D-8A724154A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35176"/>
              </p:ext>
            </p:extLst>
          </p:nvPr>
        </p:nvGraphicFramePr>
        <p:xfrm>
          <a:off x="6747553" y="2351034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64880" progId="">
                  <p:embed/>
                </p:oleObj>
              </mc:Choice>
              <mc:Fallback>
                <p:oleObj name="Equation" r:id="rId8" imgW="164880" imgH="164880" progId="">
                  <p:embed/>
                  <p:pic>
                    <p:nvPicPr>
                      <p:cNvPr id="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553" y="2351034"/>
                        <a:ext cx="282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4">
            <a:extLst>
              <a:ext uri="{FF2B5EF4-FFF2-40B4-BE49-F238E27FC236}">
                <a16:creationId xmlns:a16="http://schemas.microsoft.com/office/drawing/2014/main" id="{04F03694-0236-C2FC-C230-ED51151D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60311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0919B823-ED97-D96D-4626-D2A2E64D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Ответ: 2</a:t>
            </a:r>
          </a:p>
          <a:p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координатной прямой отмечены точки А,  В,  С и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Одна из них соответствует числу         .  Какая  это точка?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1)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точка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        2) точка  В            3) точка  С            4) точка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1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BC9914B-6D85-8A82-7AD8-73CED3E6942F}"/>
              </a:ext>
            </a:extLst>
          </p:cNvPr>
          <p:cNvCxnSpPr/>
          <p:nvPr/>
        </p:nvCxnSpPr>
        <p:spPr>
          <a:xfrm>
            <a:off x="834347" y="4243869"/>
            <a:ext cx="7696200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193DF5C-FB6E-2D60-EFB7-55BFC0DCC239}"/>
              </a:ext>
            </a:extLst>
          </p:cNvPr>
          <p:cNvCxnSpPr/>
          <p:nvPr/>
        </p:nvCxnSpPr>
        <p:spPr>
          <a:xfrm>
            <a:off x="4401620" y="419314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71A279F-CD63-D013-37C9-38F4278B58C8}"/>
              </a:ext>
            </a:extLst>
          </p:cNvPr>
          <p:cNvCxnSpPr>
            <a:cxnSpLocks/>
          </p:cNvCxnSpPr>
          <p:nvPr/>
        </p:nvCxnSpPr>
        <p:spPr>
          <a:xfrm>
            <a:off x="7543800" y="4167669"/>
            <a:ext cx="0" cy="149189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3B74943-6F69-DF92-ED6F-414A88586554}"/>
              </a:ext>
            </a:extLst>
          </p:cNvPr>
          <p:cNvCxnSpPr/>
          <p:nvPr/>
        </p:nvCxnSpPr>
        <p:spPr>
          <a:xfrm>
            <a:off x="1305674" y="4167669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graphicFrame>
        <p:nvGraphicFramePr>
          <p:cNvPr id="22" name="Object 15">
            <a:extLst>
              <a:ext uri="{FF2B5EF4-FFF2-40B4-BE49-F238E27FC236}">
                <a16:creationId xmlns:a16="http://schemas.microsoft.com/office/drawing/2014/main" id="{21C08734-1A6F-92EC-46F5-7BE76C171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671798"/>
              </p:ext>
            </p:extLst>
          </p:nvPr>
        </p:nvGraphicFramePr>
        <p:xfrm>
          <a:off x="1208042" y="4356019"/>
          <a:ext cx="195263" cy="287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">
                  <p:embed/>
                </p:oleObj>
              </mc:Choice>
              <mc:Fallback>
                <p:oleObj name="Equation" r:id="rId10" imgW="114120" imgH="177480" progId="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42" y="4356019"/>
                        <a:ext cx="195263" cy="287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>
            <a:extLst>
              <a:ext uri="{FF2B5EF4-FFF2-40B4-BE49-F238E27FC236}">
                <a16:creationId xmlns:a16="http://schemas.microsoft.com/office/drawing/2014/main" id="{261231D4-816D-B4E3-5DCE-35EDD2C691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22176"/>
              </p:ext>
            </p:extLst>
          </p:nvPr>
        </p:nvGraphicFramePr>
        <p:xfrm>
          <a:off x="4312560" y="439688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">
                  <p:embed/>
                </p:oleObj>
              </mc:Choice>
              <mc:Fallback>
                <p:oleObj name="Equation" r:id="rId12" imgW="126720" imgH="177480" progId="">
                  <p:embed/>
                  <p:pic>
                    <p:nvPicPr>
                      <p:cNvPr id="983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560" y="439688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91C299E0-9F6E-5241-DD9B-44594CA95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66126"/>
              </p:ext>
            </p:extLst>
          </p:nvPr>
        </p:nvGraphicFramePr>
        <p:xfrm>
          <a:off x="7444468" y="4423348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">
                  <p:embed/>
                </p:oleObj>
              </mc:Choice>
              <mc:Fallback>
                <p:oleObj name="Equation" r:id="rId14" imgW="126720" imgH="177480" progId="">
                  <p:embed/>
                  <p:pic>
                    <p:nvPicPr>
                      <p:cNvPr id="983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468" y="4423348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Овал 24">
            <a:extLst>
              <a:ext uri="{FF2B5EF4-FFF2-40B4-BE49-F238E27FC236}">
                <a16:creationId xmlns:a16="http://schemas.microsoft.com/office/drawing/2014/main" id="{E5831B8C-CCE0-D9C5-05D9-686622C2B188}"/>
              </a:ext>
            </a:extLst>
          </p:cNvPr>
          <p:cNvSpPr/>
          <p:nvPr/>
        </p:nvSpPr>
        <p:spPr>
          <a:xfrm>
            <a:off x="6822245" y="4164458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E5DD348D-932B-A121-7E22-A4C7716894A3}"/>
              </a:ext>
            </a:extLst>
          </p:cNvPr>
          <p:cNvSpPr/>
          <p:nvPr/>
        </p:nvSpPr>
        <p:spPr>
          <a:xfrm>
            <a:off x="5052814" y="4193140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B49DBB25-625D-7C52-88EE-49F5DEA3D3DC}"/>
              </a:ext>
            </a:extLst>
          </p:cNvPr>
          <p:cNvSpPr/>
          <p:nvPr/>
        </p:nvSpPr>
        <p:spPr>
          <a:xfrm>
            <a:off x="3521827" y="4182831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AC1C0AF-7959-6DBB-C7A7-C72EE6BD456E}"/>
              </a:ext>
            </a:extLst>
          </p:cNvPr>
          <p:cNvSpPr/>
          <p:nvPr/>
        </p:nvSpPr>
        <p:spPr>
          <a:xfrm>
            <a:off x="2015020" y="4164458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29" name="Object 15">
            <a:extLst>
              <a:ext uri="{FF2B5EF4-FFF2-40B4-BE49-F238E27FC236}">
                <a16:creationId xmlns:a16="http://schemas.microsoft.com/office/drawing/2014/main" id="{EE5DDFC8-FF5F-B708-0658-D760CB478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44187"/>
              </p:ext>
            </p:extLst>
          </p:nvPr>
        </p:nvGraphicFramePr>
        <p:xfrm>
          <a:off x="1934013" y="4423348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280" imgH="164880" progId="">
                  <p:embed/>
                </p:oleObj>
              </mc:Choice>
              <mc:Fallback>
                <p:oleObj name="Equation" r:id="rId16" imgW="152280" imgH="164880" progId="">
                  <p:embed/>
                  <p:pic>
                    <p:nvPicPr>
                      <p:cNvPr id="952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013" y="4423348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22DEB636-745C-CE83-2121-0EBF51A8F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68088"/>
              </p:ext>
            </p:extLst>
          </p:nvPr>
        </p:nvGraphicFramePr>
        <p:xfrm>
          <a:off x="3451042" y="4396269"/>
          <a:ext cx="2603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280" imgH="164880" progId="">
                  <p:embed/>
                </p:oleObj>
              </mc:Choice>
              <mc:Fallback>
                <p:oleObj name="Equation" r:id="rId18" imgW="152280" imgH="164880" progId="">
                  <p:embed/>
                  <p:pic>
                    <p:nvPicPr>
                      <p:cNvPr id="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042" y="4396269"/>
                        <a:ext cx="260350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>
            <a:extLst>
              <a:ext uri="{FF2B5EF4-FFF2-40B4-BE49-F238E27FC236}">
                <a16:creationId xmlns:a16="http://schemas.microsoft.com/office/drawing/2014/main" id="{0C464F3D-DCDD-5B52-D963-E9DFCCE012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08109"/>
              </p:ext>
            </p:extLst>
          </p:nvPr>
        </p:nvGraphicFramePr>
        <p:xfrm>
          <a:off x="4944864" y="4338274"/>
          <a:ext cx="260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280" imgH="177480" progId="">
                  <p:embed/>
                </p:oleObj>
              </mc:Choice>
              <mc:Fallback>
                <p:oleObj name="Equation" r:id="rId20" imgW="152280" imgH="177480" progId="">
                  <p:embed/>
                  <p:pic>
                    <p:nvPicPr>
                      <p:cNvPr id="9524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864" y="4338274"/>
                        <a:ext cx="2603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">
            <a:extLst>
              <a:ext uri="{FF2B5EF4-FFF2-40B4-BE49-F238E27FC236}">
                <a16:creationId xmlns:a16="http://schemas.microsoft.com/office/drawing/2014/main" id="{F2CEAA10-5F0F-A969-CABC-38205DA50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14144"/>
              </p:ext>
            </p:extLst>
          </p:nvPr>
        </p:nvGraphicFramePr>
        <p:xfrm>
          <a:off x="6747552" y="4416797"/>
          <a:ext cx="282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164880" progId="">
                  <p:embed/>
                </p:oleObj>
              </mc:Choice>
              <mc:Fallback>
                <p:oleObj name="Equation" r:id="rId22" imgW="164880" imgH="164880" progId="">
                  <p:embed/>
                  <p:pic>
                    <p:nvPicPr>
                      <p:cNvPr id="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552" y="4416797"/>
                        <a:ext cx="282575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B519DDA3-1EE0-1668-2C4F-807BFAF26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23719"/>
              </p:ext>
            </p:extLst>
          </p:nvPr>
        </p:nvGraphicFramePr>
        <p:xfrm>
          <a:off x="4785168" y="4588267"/>
          <a:ext cx="381000" cy="69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5640" imgH="393480" progId="">
                  <p:embed/>
                </p:oleObj>
              </mc:Choice>
              <mc:Fallback>
                <p:oleObj name="Equation" r:id="rId24" imgW="215640" imgH="393480" progId="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5168" y="4588267"/>
                        <a:ext cx="381000" cy="6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25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455EF-AB8B-F776-EE49-BCBBDC4B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" y="365125"/>
            <a:ext cx="10685980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Одно из чисел        ,        ,        ,        отмечено на прямой точкой.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Какое  это число?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1)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             3)             4)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BCC0E-C50E-05DA-FAAE-F254379C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Ответ: 3</a:t>
            </a:r>
          </a:p>
          <a:p>
            <a:pPr marL="0" indent="0">
              <a:buNone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Какое из данных ниже чисел принадлежит отрезку  [– 6; – 5] ?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1)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2)               3)               4)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Ответ: 3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26E6F3E5-19E4-5889-7A72-D9B2CDDD3807}"/>
              </a:ext>
            </a:extLst>
          </p:cNvPr>
          <p:cNvCxnSpPr/>
          <p:nvPr/>
        </p:nvCxnSpPr>
        <p:spPr>
          <a:xfrm>
            <a:off x="915256" y="1192444"/>
            <a:ext cx="7696200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96DA17B-DE9A-6BF1-C1B3-E4B43CB20FE9}"/>
              </a:ext>
            </a:extLst>
          </p:cNvPr>
          <p:cNvCxnSpPr/>
          <p:nvPr/>
        </p:nvCxnSpPr>
        <p:spPr>
          <a:xfrm>
            <a:off x="1447800" y="1116244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16734FE-EF8D-282C-DD9B-E91E5EF9068A}"/>
              </a:ext>
            </a:extLst>
          </p:cNvPr>
          <p:cNvCxnSpPr/>
          <p:nvPr/>
        </p:nvCxnSpPr>
        <p:spPr>
          <a:xfrm>
            <a:off x="2119045" y="1150277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287EC26-19A7-27E2-5668-F40250041D6E}"/>
              </a:ext>
            </a:extLst>
          </p:cNvPr>
          <p:cNvCxnSpPr/>
          <p:nvPr/>
        </p:nvCxnSpPr>
        <p:spPr>
          <a:xfrm>
            <a:off x="2733782" y="1150277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D8F354B-796A-CC0E-74C0-E996EA5BE267}"/>
              </a:ext>
            </a:extLst>
          </p:cNvPr>
          <p:cNvCxnSpPr/>
          <p:nvPr/>
        </p:nvCxnSpPr>
        <p:spPr>
          <a:xfrm>
            <a:off x="3307422" y="1116244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54449EB-6A30-3E05-B11F-FABAF84A0C78}"/>
              </a:ext>
            </a:extLst>
          </p:cNvPr>
          <p:cNvCxnSpPr/>
          <p:nvPr/>
        </p:nvCxnSpPr>
        <p:spPr>
          <a:xfrm>
            <a:off x="4045449" y="1150277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ECA4C78-AC68-0445-4281-3F6C099DDE85}"/>
              </a:ext>
            </a:extLst>
          </p:cNvPr>
          <p:cNvCxnSpPr/>
          <p:nvPr/>
        </p:nvCxnSpPr>
        <p:spPr>
          <a:xfrm>
            <a:off x="5554038" y="1116244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8C94488-9AF1-E091-54CE-0BC9D1CFB2BD}"/>
              </a:ext>
            </a:extLst>
          </p:cNvPr>
          <p:cNvCxnSpPr/>
          <p:nvPr/>
        </p:nvCxnSpPr>
        <p:spPr>
          <a:xfrm>
            <a:off x="4802313" y="1150277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graphicFrame>
        <p:nvGraphicFramePr>
          <p:cNvPr id="12" name="Object 15">
            <a:extLst>
              <a:ext uri="{FF2B5EF4-FFF2-40B4-BE49-F238E27FC236}">
                <a16:creationId xmlns:a16="http://schemas.microsoft.com/office/drawing/2014/main" id="{0A9FDC13-CAEA-22B2-EEDD-937F7712C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824463"/>
              </p:ext>
            </p:extLst>
          </p:nvPr>
        </p:nvGraphicFramePr>
        <p:xfrm>
          <a:off x="1339056" y="1256622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77480" progId="">
                  <p:embed/>
                </p:oleObj>
              </mc:Choice>
              <mc:Fallback>
                <p:oleObj name="Equation" r:id="rId2" imgW="126720" imgH="177480" progId="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056" y="1256622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ADDE14CE-3D5B-E8BF-1BCB-52CB161F7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135509"/>
              </p:ext>
            </p:extLst>
          </p:nvPr>
        </p:nvGraphicFramePr>
        <p:xfrm>
          <a:off x="2050030" y="1302677"/>
          <a:ext cx="152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560" imgH="164880" progId="">
                  <p:embed/>
                </p:oleObj>
              </mc:Choice>
              <mc:Fallback>
                <p:oleObj name="Equation" r:id="rId4" imgW="88560" imgH="164880" progId="">
                  <p:embed/>
                  <p:pic>
                    <p:nvPicPr>
                      <p:cNvPr id="983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030" y="1302677"/>
                        <a:ext cx="152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вал 13">
            <a:extLst>
              <a:ext uri="{FF2B5EF4-FFF2-40B4-BE49-F238E27FC236}">
                <a16:creationId xmlns:a16="http://schemas.microsoft.com/office/drawing/2014/main" id="{90507721-AF8A-BA37-49CF-85BB0C43290D}"/>
              </a:ext>
            </a:extLst>
          </p:cNvPr>
          <p:cNvSpPr/>
          <p:nvPr/>
        </p:nvSpPr>
        <p:spPr>
          <a:xfrm>
            <a:off x="3756419" y="1150277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9F2B7E0C-E8B1-A889-FE35-FFA6AE2A5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26366"/>
              </p:ext>
            </p:extLst>
          </p:nvPr>
        </p:nvGraphicFramePr>
        <p:xfrm>
          <a:off x="2202430" y="431586"/>
          <a:ext cx="320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393480" progId="">
                  <p:embed/>
                </p:oleObj>
              </mc:Choice>
              <mc:Fallback>
                <p:oleObj name="Equation" r:id="rId6" imgW="203040" imgH="393480" progId="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2430" y="431586"/>
                        <a:ext cx="3206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3C725B71-8AEF-D594-B06D-911BF5C1A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80533"/>
              </p:ext>
            </p:extLst>
          </p:nvPr>
        </p:nvGraphicFramePr>
        <p:xfrm>
          <a:off x="3672281" y="1532866"/>
          <a:ext cx="3206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393480" progId="">
                  <p:embed/>
                </p:oleObj>
              </mc:Choice>
              <mc:Fallback>
                <p:oleObj name="Equation" r:id="rId6" imgW="203040" imgH="393480" progId="">
                  <p:embed/>
                  <p:pic>
                    <p:nvPicPr>
                      <p:cNvPr id="2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281" y="1532866"/>
                        <a:ext cx="3206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B4D87D72-9CDE-4837-9F97-6342EA11B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329087"/>
              </p:ext>
            </p:extLst>
          </p:nvPr>
        </p:nvGraphicFramePr>
        <p:xfrm>
          <a:off x="2748135" y="424843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">
                  <p:embed/>
                </p:oleObj>
              </mc:Choice>
              <mc:Fallback>
                <p:oleObj name="Equation" r:id="rId8" imgW="215640" imgH="393480" progId="">
                  <p:embed/>
                  <p:pic>
                    <p:nvPicPr>
                      <p:cNvPr id="1013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8135" y="424843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FF77F1FE-EFF1-4D2D-87D2-E780E5674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079286"/>
              </p:ext>
            </p:extLst>
          </p:nvPr>
        </p:nvGraphicFramePr>
        <p:xfrm>
          <a:off x="4541376" y="1487701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93480" progId="">
                  <p:embed/>
                </p:oleObj>
              </mc:Choice>
              <mc:Fallback>
                <p:oleObj name="Equation" r:id="rId8" imgW="215640" imgH="393480" progId="">
                  <p:embed/>
                  <p:pic>
                    <p:nvPicPr>
                      <p:cNvPr id="1013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376" y="1487701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9D9CAF2A-E01C-7DB9-9247-1CE6153DD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56535"/>
              </p:ext>
            </p:extLst>
          </p:nvPr>
        </p:nvGraphicFramePr>
        <p:xfrm>
          <a:off x="3307082" y="424843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">
                  <p:embed/>
                </p:oleObj>
              </mc:Choice>
              <mc:Fallback>
                <p:oleObj name="Equation" r:id="rId10" imgW="215640" imgH="393480" progId="">
                  <p:embed/>
                  <p:pic>
                    <p:nvPicPr>
                      <p:cNvPr id="1013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082" y="424843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>
            <a:extLst>
              <a:ext uri="{FF2B5EF4-FFF2-40B4-BE49-F238E27FC236}">
                <a16:creationId xmlns:a16="http://schemas.microsoft.com/office/drawing/2014/main" id="{8218B4B9-9528-3E7A-A8E9-55EAEA8356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774212"/>
              </p:ext>
            </p:extLst>
          </p:nvPr>
        </p:nvGraphicFramePr>
        <p:xfrm>
          <a:off x="5551470" y="1491921"/>
          <a:ext cx="33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393480" progId="">
                  <p:embed/>
                </p:oleObj>
              </mc:Choice>
              <mc:Fallback>
                <p:oleObj name="Equation" r:id="rId10" imgW="215640" imgH="393480" progId="">
                  <p:embed/>
                  <p:pic>
                    <p:nvPicPr>
                      <p:cNvPr id="1013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70" y="1491921"/>
                        <a:ext cx="33972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B9F66842-1DA1-A0BD-D530-E0AE15C9D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454216"/>
              </p:ext>
            </p:extLst>
          </p:nvPr>
        </p:nvGraphicFramePr>
        <p:xfrm>
          <a:off x="3756419" y="446515"/>
          <a:ext cx="358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393480" progId="">
                  <p:embed/>
                </p:oleObj>
              </mc:Choice>
              <mc:Fallback>
                <p:oleObj name="Equation" r:id="rId12" imgW="228600" imgH="393480" progId="">
                  <p:embed/>
                  <p:pic>
                    <p:nvPicPr>
                      <p:cNvPr id="1013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419" y="446515"/>
                        <a:ext cx="3587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DAB6F09F-F6BE-0768-86B4-021641AF3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55598"/>
              </p:ext>
            </p:extLst>
          </p:nvPr>
        </p:nvGraphicFramePr>
        <p:xfrm>
          <a:off x="6395059" y="1479897"/>
          <a:ext cx="358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393480" progId="">
                  <p:embed/>
                </p:oleObj>
              </mc:Choice>
              <mc:Fallback>
                <p:oleObj name="Equation" r:id="rId12" imgW="228600" imgH="393480" progId="">
                  <p:embed/>
                  <p:pic>
                    <p:nvPicPr>
                      <p:cNvPr id="10138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59" y="1479897"/>
                        <a:ext cx="3587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>
            <a:extLst>
              <a:ext uri="{FF2B5EF4-FFF2-40B4-BE49-F238E27FC236}">
                <a16:creationId xmlns:a16="http://schemas.microsoft.com/office/drawing/2014/main" id="{96200015-7586-D1B3-2ED4-629F8EA39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322763"/>
              </p:ext>
            </p:extLst>
          </p:nvPr>
        </p:nvGraphicFramePr>
        <p:xfrm>
          <a:off x="2213082" y="3478210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120" imgH="393480" progId="">
                  <p:embed/>
                </p:oleObj>
              </mc:Choice>
              <mc:Fallback>
                <p:oleObj name="Equation" r:id="rId14" imgW="330120" imgH="393480" progId="">
                  <p:embed/>
                  <p:pic>
                    <p:nvPicPr>
                      <p:cNvPr id="4" name="Object 14">
                        <a:extLst>
                          <a:ext uri="{FF2B5EF4-FFF2-40B4-BE49-F238E27FC236}">
                            <a16:creationId xmlns:a16="http://schemas.microsoft.com/office/drawing/2014/main" id="{CFD6667A-9B0E-8D8E-AFC3-90E2E4098E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082" y="3478210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CE7F6655-6A59-EDF0-BFCD-173BDF31C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017565"/>
              </p:ext>
            </p:extLst>
          </p:nvPr>
        </p:nvGraphicFramePr>
        <p:xfrm>
          <a:off x="3396775" y="3478628"/>
          <a:ext cx="5000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393480" progId="">
                  <p:embed/>
                </p:oleObj>
              </mc:Choice>
              <mc:Fallback>
                <p:oleObj name="Equation" r:id="rId16" imgW="317160" imgH="393480" progId="">
                  <p:embed/>
                  <p:pic>
                    <p:nvPicPr>
                      <p:cNvPr id="5" name="Object 12">
                        <a:extLst>
                          <a:ext uri="{FF2B5EF4-FFF2-40B4-BE49-F238E27FC236}">
                            <a16:creationId xmlns:a16="http://schemas.microsoft.com/office/drawing/2014/main" id="{11AB0F2B-896E-F1D1-20DE-B77749C92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775" y="3478628"/>
                        <a:ext cx="500063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CB550827-9EDA-B085-C883-954982821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97902"/>
              </p:ext>
            </p:extLst>
          </p:nvPr>
        </p:nvGraphicFramePr>
        <p:xfrm>
          <a:off x="4670340" y="3500775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393480" progId="">
                  <p:embed/>
                </p:oleObj>
              </mc:Choice>
              <mc:Fallback>
                <p:oleObj name="Equation" r:id="rId18" imgW="330120" imgH="393480" progId="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D790ADF8-81C7-0497-58F7-F9C2C9FB04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340" y="3500775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89C28683-806F-E5E6-7259-9AC194477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458393"/>
              </p:ext>
            </p:extLst>
          </p:nvPr>
        </p:nvGraphicFramePr>
        <p:xfrm>
          <a:off x="5876810" y="3521742"/>
          <a:ext cx="520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0120" imgH="393480" progId="">
                  <p:embed/>
                </p:oleObj>
              </mc:Choice>
              <mc:Fallback>
                <p:oleObj name="Equation" r:id="rId18" imgW="330120" imgH="393480" progId="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4454402B-8E14-C243-B86C-F529304929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810" y="3521742"/>
                        <a:ext cx="520700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06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BFCDE-02A3-4704-893D-CD921B97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координатной прямой отмечены числа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 у,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b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Какая из разностей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у,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z – x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положительна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1)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3)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z – x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4) ни одна из них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D44C7-939F-1A7C-3BFB-4EF820EF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Ответ: 2</a:t>
            </a:r>
          </a:p>
          <a:p>
            <a:endParaRPr lang="ru-RU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координатной прямой отмечено  число 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Какое  из утверждений относительно этого числа  является  верным?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1)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8 &gt; 0            2)  7 –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&lt; 0         3)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3 &gt; 0            4) 2 –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 0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3</a:t>
            </a:r>
            <a:endParaRPr lang="ru-RU" dirty="0"/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9FCDF43D-E801-8EB5-3637-87E1890AB6B5}"/>
              </a:ext>
            </a:extLst>
          </p:cNvPr>
          <p:cNvCxnSpPr/>
          <p:nvPr/>
        </p:nvCxnSpPr>
        <p:spPr>
          <a:xfrm>
            <a:off x="677334" y="1110251"/>
            <a:ext cx="6629400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18BA9523-C8CE-632C-0B64-77EC63A4D20D}"/>
              </a:ext>
            </a:extLst>
          </p:cNvPr>
          <p:cNvSpPr/>
          <p:nvPr/>
        </p:nvSpPr>
        <p:spPr>
          <a:xfrm>
            <a:off x="1447753" y="1034051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2BBC06D-1AF2-EF10-4D51-8788EDA59CA7}"/>
              </a:ext>
            </a:extLst>
          </p:cNvPr>
          <p:cNvSpPr/>
          <p:nvPr/>
        </p:nvSpPr>
        <p:spPr>
          <a:xfrm>
            <a:off x="3072878" y="1034051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763F7A-F750-7527-31E4-67D0FBC19A5F}"/>
              </a:ext>
            </a:extLst>
          </p:cNvPr>
          <p:cNvSpPr/>
          <p:nvPr/>
        </p:nvSpPr>
        <p:spPr>
          <a:xfrm>
            <a:off x="5605409" y="1034051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C2199663-F512-6929-90D9-591886431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442"/>
              </p:ext>
            </p:extLst>
          </p:nvPr>
        </p:nvGraphicFramePr>
        <p:xfrm>
          <a:off x="1420308" y="1196235"/>
          <a:ext cx="215900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26720" progId="">
                  <p:embed/>
                </p:oleObj>
              </mc:Choice>
              <mc:Fallback>
                <p:oleObj name="Equation" r:id="rId2" imgW="126720" imgH="126720" progId="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308" y="1196235"/>
                        <a:ext cx="215900" cy="217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0E0E7A15-5B0B-2DD9-72C6-BEBF08454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43210"/>
              </p:ext>
            </p:extLst>
          </p:nvPr>
        </p:nvGraphicFramePr>
        <p:xfrm>
          <a:off x="3007790" y="1234575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">
                  <p:embed/>
                </p:oleObj>
              </mc:Choice>
              <mc:Fallback>
                <p:oleObj name="Equation" r:id="rId4" imgW="126720" imgH="139680" progId="">
                  <p:embed/>
                  <p:pic>
                    <p:nvPicPr>
                      <p:cNvPr id="983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90" y="1234575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DFD27E60-C703-F0D3-E708-3CE6ADA9A8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783981"/>
              </p:ext>
            </p:extLst>
          </p:nvPr>
        </p:nvGraphicFramePr>
        <p:xfrm>
          <a:off x="5561753" y="1237038"/>
          <a:ext cx="23971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80" imgH="164880" progId="">
                  <p:embed/>
                </p:oleObj>
              </mc:Choice>
              <mc:Fallback>
                <p:oleObj name="Equation" r:id="rId6" imgW="139680" imgH="164880" progId="">
                  <p:embed/>
                  <p:pic>
                    <p:nvPicPr>
                      <p:cNvPr id="1034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753" y="1237038"/>
                        <a:ext cx="239712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7CF07BE-DAF5-5328-851F-EA93C15E00C2}"/>
              </a:ext>
            </a:extLst>
          </p:cNvPr>
          <p:cNvCxnSpPr/>
          <p:nvPr/>
        </p:nvCxnSpPr>
        <p:spPr>
          <a:xfrm>
            <a:off x="1184859" y="3329469"/>
            <a:ext cx="7696200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721833E-75E5-63F0-4683-247775916F7E}"/>
              </a:ext>
            </a:extLst>
          </p:cNvPr>
          <p:cNvCxnSpPr/>
          <p:nvPr/>
        </p:nvCxnSpPr>
        <p:spPr>
          <a:xfrm>
            <a:off x="6189324" y="32004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B18EAA5-8CF5-C377-478E-FA055ECF19BC}"/>
              </a:ext>
            </a:extLst>
          </p:cNvPr>
          <p:cNvCxnSpPr/>
          <p:nvPr/>
        </p:nvCxnSpPr>
        <p:spPr>
          <a:xfrm>
            <a:off x="5605409" y="3296934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850DB1E-DD37-06A0-9E56-71E0CD45AA22}"/>
              </a:ext>
            </a:extLst>
          </p:cNvPr>
          <p:cNvCxnSpPr/>
          <p:nvPr/>
        </p:nvCxnSpPr>
        <p:spPr>
          <a:xfrm>
            <a:off x="4994097" y="3296934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0D9B745-9975-6D59-E317-D82DA819A1F7}"/>
              </a:ext>
            </a:extLst>
          </p:cNvPr>
          <p:cNvCxnSpPr/>
          <p:nvPr/>
        </p:nvCxnSpPr>
        <p:spPr>
          <a:xfrm>
            <a:off x="4334839" y="3296934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9DD9A46-0051-FB8D-3C9E-DF061ECF67E5}"/>
              </a:ext>
            </a:extLst>
          </p:cNvPr>
          <p:cNvCxnSpPr/>
          <p:nvPr/>
        </p:nvCxnSpPr>
        <p:spPr>
          <a:xfrm>
            <a:off x="3768047" y="3257336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2DEEBD3-08E3-A69E-A2C4-FEE0402881DB}"/>
              </a:ext>
            </a:extLst>
          </p:cNvPr>
          <p:cNvCxnSpPr/>
          <p:nvPr/>
        </p:nvCxnSpPr>
        <p:spPr>
          <a:xfrm>
            <a:off x="3072878" y="3253269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C87981C-93C2-BB39-ECCF-71BD6FB6795D}"/>
              </a:ext>
            </a:extLst>
          </p:cNvPr>
          <p:cNvCxnSpPr/>
          <p:nvPr/>
        </p:nvCxnSpPr>
        <p:spPr>
          <a:xfrm>
            <a:off x="2387885" y="3253269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801EAD0-BAD3-A2C7-4A68-396799C299B4}"/>
              </a:ext>
            </a:extLst>
          </p:cNvPr>
          <p:cNvCxnSpPr/>
          <p:nvPr/>
        </p:nvCxnSpPr>
        <p:spPr>
          <a:xfrm>
            <a:off x="1752600" y="3276600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graphicFrame>
        <p:nvGraphicFramePr>
          <p:cNvPr id="21" name="Object 15">
            <a:extLst>
              <a:ext uri="{FF2B5EF4-FFF2-40B4-BE49-F238E27FC236}">
                <a16:creationId xmlns:a16="http://schemas.microsoft.com/office/drawing/2014/main" id="{BC5E0323-63DA-94E0-386C-E4E87611C4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136306"/>
              </p:ext>
            </p:extLst>
          </p:nvPr>
        </p:nvGraphicFramePr>
        <p:xfrm>
          <a:off x="1643856" y="3458539"/>
          <a:ext cx="2174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">
                  <p:embed/>
                </p:oleObj>
              </mc:Choice>
              <mc:Fallback>
                <p:oleObj name="Equation" r:id="rId8" imgW="126720" imgH="177480" progId="">
                  <p:embed/>
                  <p:pic>
                    <p:nvPicPr>
                      <p:cNvPr id="3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856" y="3458539"/>
                        <a:ext cx="2174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>
            <a:extLst>
              <a:ext uri="{FF2B5EF4-FFF2-40B4-BE49-F238E27FC236}">
                <a16:creationId xmlns:a16="http://schemas.microsoft.com/office/drawing/2014/main" id="{545DA2B1-706F-89DB-F48F-5CA0C8C9B9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77914"/>
              </p:ext>
            </p:extLst>
          </p:nvPr>
        </p:nvGraphicFramePr>
        <p:xfrm>
          <a:off x="2309149" y="3417577"/>
          <a:ext cx="152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560" imgH="164880" progId="">
                  <p:embed/>
                </p:oleObj>
              </mc:Choice>
              <mc:Fallback>
                <p:oleObj name="Equation" r:id="rId10" imgW="88560" imgH="164880" progId="">
                  <p:embed/>
                  <p:pic>
                    <p:nvPicPr>
                      <p:cNvPr id="983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149" y="3417577"/>
                        <a:ext cx="152400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вал 22">
            <a:extLst>
              <a:ext uri="{FF2B5EF4-FFF2-40B4-BE49-F238E27FC236}">
                <a16:creationId xmlns:a16="http://schemas.microsoft.com/office/drawing/2014/main" id="{DAB7C1C8-61CB-035C-76D0-9F0092A149BA}"/>
              </a:ext>
            </a:extLst>
          </p:cNvPr>
          <p:cNvSpPr/>
          <p:nvPr/>
        </p:nvSpPr>
        <p:spPr>
          <a:xfrm>
            <a:off x="4601154" y="3248579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029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6E08F-44A4-97E6-6953-08FA2820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646"/>
          </a:xfrm>
        </p:spPr>
        <p:txBody>
          <a:bodyPr>
            <a:normAutofit/>
          </a:bodyPr>
          <a:lstStyle/>
          <a:p>
            <a:pPr algn="ctr"/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ОГЭ-2024 </a:t>
            </a:r>
            <a:b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(алгебраические  задания 1 части)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FFF3BD5-AF39-1553-2BA7-2E389B74A8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958086"/>
              </p:ext>
            </p:extLst>
          </p:nvPr>
        </p:nvGraphicFramePr>
        <p:xfrm>
          <a:off x="133564" y="965772"/>
          <a:ext cx="12058436" cy="5907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964">
                  <a:extLst>
                    <a:ext uri="{9D8B030D-6E8A-4147-A177-3AD203B41FA5}">
                      <a16:colId xmlns:a16="http://schemas.microsoft.com/office/drawing/2014/main" val="2482838275"/>
                    </a:ext>
                  </a:extLst>
                </a:gridCol>
                <a:gridCol w="11010472">
                  <a:extLst>
                    <a:ext uri="{9D8B030D-6E8A-4147-A177-3AD203B41FA5}">
                      <a16:colId xmlns:a16="http://schemas.microsoft.com/office/drawing/2014/main" val="778836953"/>
                    </a:ext>
                  </a:extLst>
                </a:gridCol>
              </a:tblGrid>
              <a:tr h="801452">
                <a:tc>
                  <a:txBody>
                    <a:bodyPr/>
                    <a:lstStyle/>
                    <a:p>
                      <a:r>
                        <a:rPr lang="ru-RU" dirty="0"/>
                        <a:t>№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Формулировка задания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57168"/>
                  </a:ext>
                </a:extLst>
              </a:tr>
              <a:tr h="464333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выполнять вычисления и преобразования (числа и вычисления)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9104413"/>
                  </a:ext>
                </a:extLst>
              </a:tr>
              <a:tr h="464333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выполнять вычисления и преобразования (числовые неравенства, координатная прямая)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175122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выполнять вычисления и преобразования, уметь выполнять преобразования алгебраических выражений (числа, вычисления и алгебраические выражения)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36981"/>
                  </a:ext>
                </a:extLst>
              </a:tr>
              <a:tr h="464333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решать уравнения, неравенства и их системы (уравнения, системы уравнений)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809871"/>
                  </a:ext>
                </a:extLst>
              </a:tr>
              <a:tr h="801452"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работать со статистической информацией, находить частоту и вероятность случайного события,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 (статистика, вероятность)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354886"/>
                  </a:ext>
                </a:extLst>
              </a:tr>
              <a:tr h="464333">
                <a:tc>
                  <a:txBody>
                    <a:bodyPr/>
                    <a:lstStyle/>
                    <a:p>
                      <a:r>
                        <a:rPr lang="ru-RU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строить и читать графики функций (графики функций)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931049"/>
                  </a:ext>
                </a:extLst>
              </a:tr>
              <a:tr h="534301"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Осуществлять практические расчеты по формулам; составлять несложные формулы, выражающие зависимости между величинами (расчеты по формулам)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0237758"/>
                  </a:ext>
                </a:extLst>
              </a:tr>
              <a:tr h="464333">
                <a:tc>
                  <a:txBody>
                    <a:bodyPr/>
                    <a:lstStyle/>
                    <a:p>
                      <a:r>
                        <a:rPr lang="ru-RU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решать уравнения, неравенства и их системы (неравенства, системы неравенств)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2430531"/>
                  </a:ext>
                </a:extLst>
              </a:tr>
              <a:tr h="801452">
                <a:tc>
                  <a:txBody>
                    <a:bodyPr/>
                    <a:lstStyle/>
                    <a:p>
                      <a:r>
                        <a:rPr lang="ru-RU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Уметь строить и читать графики функций, уметь использовать приобретённые знания и умения в практической деятельности и повседневной жизни, уметь строить и исследовать простейшие математические модели (задачи на прогрессии)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119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65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67C7F-C96C-28F0-B7D0-5BB827DF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Какому из данных промежутков принадлежит число          ?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1) [0,1; 0,2]          2) [0,2; 0,3]          3) [0,3; 0,4]           4) [0,4; 0,5]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 2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B6EF5-DE27-78F2-6471-60B64C672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координатной прямой отмечены числа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Какое из приведенных ниже утверждений 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неверно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1)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+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2)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а –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&lt;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4)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 </a:t>
            </a: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&gt;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34DC080-56A5-148A-C195-5F6CC7956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979696"/>
              </p:ext>
            </p:extLst>
          </p:nvPr>
        </p:nvGraphicFramePr>
        <p:xfrm>
          <a:off x="6661934" y="521363"/>
          <a:ext cx="285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40" imgH="393480" progId="">
                  <p:embed/>
                </p:oleObj>
              </mc:Choice>
              <mc:Fallback>
                <p:oleObj name="Equation" r:id="rId2" imgW="190440" imgH="393480" progId="">
                  <p:embed/>
                  <p:pic>
                    <p:nvPicPr>
                      <p:cNvPr id="3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934" y="521363"/>
                        <a:ext cx="285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511F516-6DDD-DF9A-07EB-7E94AF5FF1FD}"/>
              </a:ext>
            </a:extLst>
          </p:cNvPr>
          <p:cNvCxnSpPr>
            <a:cxnSpLocks/>
          </p:cNvCxnSpPr>
          <p:nvPr/>
        </p:nvCxnSpPr>
        <p:spPr>
          <a:xfrm>
            <a:off x="1026655" y="2774665"/>
            <a:ext cx="6629400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14B5C34A-03E2-5C40-85DD-5910C90E3D57}"/>
              </a:ext>
            </a:extLst>
          </p:cNvPr>
          <p:cNvSpPr/>
          <p:nvPr/>
        </p:nvSpPr>
        <p:spPr>
          <a:xfrm>
            <a:off x="4899468" y="2698465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59C8653-71E2-319F-115D-4876DC4BD81F}"/>
              </a:ext>
            </a:extLst>
          </p:cNvPr>
          <p:cNvSpPr/>
          <p:nvPr/>
        </p:nvSpPr>
        <p:spPr>
          <a:xfrm>
            <a:off x="2306548" y="2698465"/>
            <a:ext cx="152400" cy="152400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0348E16-93E0-2EEC-A87E-784099E359B6}"/>
              </a:ext>
            </a:extLst>
          </p:cNvPr>
          <p:cNvCxnSpPr/>
          <p:nvPr/>
        </p:nvCxnSpPr>
        <p:spPr>
          <a:xfrm>
            <a:off x="3221804" y="2698465"/>
            <a:ext cx="0" cy="152400"/>
          </a:xfrm>
          <a:prstGeom prst="line">
            <a:avLst/>
          </a:prstGeom>
          <a:noFill/>
          <a:ln w="381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</p:cxnSp>
      <p:graphicFrame>
        <p:nvGraphicFramePr>
          <p:cNvPr id="10" name="Object 15">
            <a:extLst>
              <a:ext uri="{FF2B5EF4-FFF2-40B4-BE49-F238E27FC236}">
                <a16:creationId xmlns:a16="http://schemas.microsoft.com/office/drawing/2014/main" id="{98E3FE64-3008-D52F-1726-EC926B90E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950623"/>
              </p:ext>
            </p:extLst>
          </p:nvPr>
        </p:nvGraphicFramePr>
        <p:xfrm>
          <a:off x="2274004" y="2960404"/>
          <a:ext cx="21748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39680" progId="">
                  <p:embed/>
                </p:oleObj>
              </mc:Choice>
              <mc:Fallback>
                <p:oleObj name="Equation" r:id="rId4" imgW="126720" imgH="139680" progId="">
                  <p:embed/>
                  <p:pic>
                    <p:nvPicPr>
                      <p:cNvPr id="983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004" y="2960404"/>
                        <a:ext cx="217488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id="{459F3E57-1D05-BA9A-0415-F69C4093F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44174"/>
              </p:ext>
            </p:extLst>
          </p:nvPr>
        </p:nvGraphicFramePr>
        <p:xfrm>
          <a:off x="3113060" y="2890163"/>
          <a:ext cx="217488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">
                  <p:embed/>
                </p:oleObj>
              </mc:Choice>
              <mc:Fallback>
                <p:oleObj name="Equation" r:id="rId6" imgW="126720" imgH="177480" progId="">
                  <p:embed/>
                  <p:pic>
                    <p:nvPicPr>
                      <p:cNvPr id="1116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60" y="2890163"/>
                        <a:ext cx="217488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C2D6BBB2-36D3-B5AB-D2C2-1EE0C23DD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385355"/>
              </p:ext>
            </p:extLst>
          </p:nvPr>
        </p:nvGraphicFramePr>
        <p:xfrm>
          <a:off x="4866924" y="2927065"/>
          <a:ext cx="21748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">
                  <p:embed/>
                </p:oleObj>
              </mc:Choice>
              <mc:Fallback>
                <p:oleObj name="Equation" r:id="rId8" imgW="126720" imgH="177480" progId="">
                  <p:embed/>
                  <p:pic>
                    <p:nvPicPr>
                      <p:cNvPr id="10344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924" y="2927065"/>
                        <a:ext cx="217487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151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FE6D2-DAFF-F813-7A00-161B3FED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8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5C09F5-CB5E-B7DC-E406-7B9394E284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6998" y="1860643"/>
            <a:ext cx="1224815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Целые алгебраические выражения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Рациональные алгебраические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4400" dirty="0">
                <a:latin typeface="Arial" panose="020B0604020202020204" pitchFamily="34" charset="0"/>
              </a:rPr>
              <a:t>  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выражения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Степени и корни </a:t>
            </a:r>
          </a:p>
        </p:txBody>
      </p:sp>
    </p:spTree>
    <p:extLst>
      <p:ext uri="{BB962C8B-B14F-4D97-AF65-F5344CB8AC3E}">
        <p14:creationId xmlns:p14="http://schemas.microsoft.com/office/powerpoint/2010/main" val="3358856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FFFFE-3B19-FEFC-406E-426805F4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017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Справочный материал 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28EAAA-3AE0-861B-46E4-69624526A6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73261" y="1428108"/>
            <a:ext cx="6193061" cy="3780890"/>
          </a:xfr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AC845905-219A-4A3B-22C6-C559C80BCF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39128" y="2630185"/>
            <a:ext cx="9393278" cy="2876764"/>
          </a:xfrm>
        </p:spPr>
      </p:pic>
    </p:spTree>
    <p:extLst>
      <p:ext uri="{BB962C8B-B14F-4D97-AF65-F5344CB8AC3E}">
        <p14:creationId xmlns:p14="http://schemas.microsoft.com/office/powerpoint/2010/main" val="2522398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0C360E-A09B-A56F-9BFC-94BFF8DA1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18" y="0"/>
            <a:ext cx="11191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2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F0F59-68E3-3437-5248-6A2953C3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9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7F60FF5-1AC2-9A23-D84B-0C9B3839F1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8370" y="1993961"/>
            <a:ext cx="7666248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Линейные уравнения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Квадратные уравнения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Рациональные уравнения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Системы уравнений </a:t>
            </a:r>
          </a:p>
        </p:txBody>
      </p:sp>
    </p:spTree>
    <p:extLst>
      <p:ext uri="{BB962C8B-B14F-4D97-AF65-F5344CB8AC3E}">
        <p14:creationId xmlns:p14="http://schemas.microsoft.com/office/powerpoint/2010/main" val="705332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411A6EE-7617-A05A-4AF3-25B18CAF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Линейные уравнения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4B5FFFD-2040-AFF3-F6C7-9819248D1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2353542" cy="2688813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43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7+8x= -2x-5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43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8x+2x=-5-7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43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10x=-12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43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x=-12:10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430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x=-1,2</a:t>
            </a:r>
            <a:endParaRPr kumimoji="0" lang="ru-RU" sz="430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/>
              <a:t>Ответ: -1,2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9042F9-682D-7111-179E-12FE4ACA5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0746" y="1489753"/>
            <a:ext cx="6791218" cy="4541177"/>
          </a:xfrm>
        </p:spPr>
        <p:txBody>
          <a:bodyPr>
            <a:normAutofit fontScale="700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 решения линейного уравнения с одним неизвестным: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Раскрываем скобки (если требуется)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Неизвестные слагаемые переносим влево, а известные слагаемые вправо относительно знака "=" (неизвестное слагаемое - слагаемое содержащее неизвестное)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переносе за знак "=" знак слагаемого меняем на противоположный (т.е. если был "+" при переносе станет "-")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Приводим подобные слагаемые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 части уравнения делим на коэффициент, стоящий перед неизвестным (коэффициент - число перед неизвестным)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816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F9FD23-988A-3D61-3D43-9B2785A39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1" y="1428108"/>
            <a:ext cx="11155211" cy="38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7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E4F8AE-01CF-5AA8-E068-426BFCFAF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17" y="0"/>
            <a:ext cx="774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88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A167-B268-B27D-6136-20C45CB8D2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ctr"/>
            <a:r>
              <a:rPr lang="ru-RU" dirty="0"/>
              <a:t>Неполные квадратные уравнения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CB836CF-D7F1-5848-DF51-56D4B12872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75308"/>
              </p:ext>
            </p:extLst>
          </p:nvPr>
        </p:nvGraphicFramePr>
        <p:xfrm>
          <a:off x="1246451" y="1957097"/>
          <a:ext cx="1720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203040" progId="Equation.DSMT4">
                  <p:embed/>
                </p:oleObj>
              </mc:Choice>
              <mc:Fallback>
                <p:oleObj name="Equation" r:id="rId2" imgW="482400" imgH="20304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3EC269CE-9099-4227-A781-7F33E78B7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6451" y="1957097"/>
                        <a:ext cx="17208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13CB8C5-651B-5FA5-A6CA-6F53C10784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9966"/>
              </p:ext>
            </p:extLst>
          </p:nvPr>
        </p:nvGraphicFramePr>
        <p:xfrm>
          <a:off x="1035807" y="1504950"/>
          <a:ext cx="24907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03040" progId="Equation.DSMT4">
                  <p:embed/>
                </p:oleObj>
              </mc:Choice>
              <mc:Fallback>
                <p:oleObj name="Equation" r:id="rId4" imgW="698400" imgH="20304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796492F4-A410-42DC-8D58-03EB0959E7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5807" y="1504950"/>
                        <a:ext cx="2490787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A5AE7C5-EB9A-D8A4-2199-3F81DA99F2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77920"/>
              </p:ext>
            </p:extLst>
          </p:nvPr>
        </p:nvGraphicFramePr>
        <p:xfrm>
          <a:off x="1358900" y="2566988"/>
          <a:ext cx="14938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203040" progId="Equation.DSMT4">
                  <p:embed/>
                </p:oleObj>
              </mc:Choice>
              <mc:Fallback>
                <p:oleObj name="Equation" r:id="rId6" imgW="419040" imgH="20304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C4A4CDFB-DB65-4346-B5E4-CA05DD1312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8900" y="2566988"/>
                        <a:ext cx="149383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01A2C0EF-F456-4230-5962-A6B120CD8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75691"/>
              </p:ext>
            </p:extLst>
          </p:nvPr>
        </p:nvGraphicFramePr>
        <p:xfrm>
          <a:off x="1460500" y="3076575"/>
          <a:ext cx="12684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6359EE15-9FFF-4355-8C41-BF392E7CF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60500" y="3076575"/>
                        <a:ext cx="1268413" cy="369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A0D05EF5-0720-ED3C-D8EF-9A91C51B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38287"/>
              </p:ext>
            </p:extLst>
          </p:nvPr>
        </p:nvGraphicFramePr>
        <p:xfrm>
          <a:off x="4825591" y="1504950"/>
          <a:ext cx="12239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7EB6E427-6870-4007-AFD2-DFC89738EC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25591" y="1504950"/>
                        <a:ext cx="122396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A188C93-CF5C-C5C6-BD14-5D5D8699A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588740"/>
              </p:ext>
            </p:extLst>
          </p:nvPr>
        </p:nvGraphicFramePr>
        <p:xfrm>
          <a:off x="3979863" y="1957388"/>
          <a:ext cx="2716212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03040" progId="Equation.DSMT4">
                  <p:embed/>
                </p:oleObj>
              </mc:Choice>
              <mc:Fallback>
                <p:oleObj name="Equation" r:id="rId12" imgW="76176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B5BC0D5-A4B0-4279-BE91-130584C05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79863" y="1957388"/>
                        <a:ext cx="2716212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2171CEA3-BD53-F2C6-C5A9-6F3F1865D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19957"/>
              </p:ext>
            </p:extLst>
          </p:nvPr>
        </p:nvGraphicFramePr>
        <p:xfrm>
          <a:off x="3867150" y="2576513"/>
          <a:ext cx="28971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B1F45B94-8327-4906-B9C0-08E5D5021D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67150" y="2576513"/>
                        <a:ext cx="2897188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DF2D2681-F560-CDE0-5498-5340BDFBF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464344"/>
              </p:ext>
            </p:extLst>
          </p:nvPr>
        </p:nvGraphicFramePr>
        <p:xfrm>
          <a:off x="3695315" y="3076575"/>
          <a:ext cx="41179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55600" imgH="177480" progId="Equation.DSMT4">
                  <p:embed/>
                </p:oleObj>
              </mc:Choice>
              <mc:Fallback>
                <p:oleObj name="Equation" r:id="rId16" imgW="1155600" imgH="17748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14F334AC-348F-426C-8F45-03493508C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95315" y="3076575"/>
                        <a:ext cx="4117975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D8CBFE77-77EA-18CA-B6C0-6A3436C244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73087"/>
              </p:ext>
            </p:extLst>
          </p:nvPr>
        </p:nvGraphicFramePr>
        <p:xfrm>
          <a:off x="7839075" y="1855788"/>
          <a:ext cx="24447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03040" progId="Equation.DSMT4">
                  <p:embed/>
                </p:oleObj>
              </mc:Choice>
              <mc:Fallback>
                <p:oleObj name="Equation" r:id="rId18" imgW="685800" imgH="20304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F46C3BAD-DD90-45E6-BF23-9D5E127DA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39075" y="1855788"/>
                        <a:ext cx="24447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5F8E4B73-8D30-6D57-7901-844D30E8C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35257"/>
              </p:ext>
            </p:extLst>
          </p:nvPr>
        </p:nvGraphicFramePr>
        <p:xfrm>
          <a:off x="8247063" y="2365375"/>
          <a:ext cx="1720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82400" imgH="203040" progId="Equation.DSMT4">
                  <p:embed/>
                </p:oleObj>
              </mc:Choice>
              <mc:Fallback>
                <p:oleObj name="Equation" r:id="rId20" imgW="482400" imgH="203040" progId="Equation.DSMT4">
                  <p:embed/>
                  <p:pic>
                    <p:nvPicPr>
                      <p:cNvPr id="15" name="Объект 14">
                        <a:extLst>
                          <a:ext uri="{FF2B5EF4-FFF2-40B4-BE49-F238E27FC236}">
                            <a16:creationId xmlns:a16="http://schemas.microsoft.com/office/drawing/2014/main" id="{556940F5-25D5-4CCF-A905-DBF9FA6396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47063" y="2365375"/>
                        <a:ext cx="172085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6B21FFC4-B025-B0AF-B072-C89040F57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963860"/>
              </p:ext>
            </p:extLst>
          </p:nvPr>
        </p:nvGraphicFramePr>
        <p:xfrm>
          <a:off x="8315325" y="2852738"/>
          <a:ext cx="15843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44240" imgH="393480" progId="Equation.DSMT4">
                  <p:embed/>
                </p:oleObj>
              </mc:Choice>
              <mc:Fallback>
                <p:oleObj name="Equation" r:id="rId22" imgW="444240" imgH="39348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4224BA2E-2040-42FC-9B3D-DF80F1ACD6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15325" y="2852738"/>
                        <a:ext cx="158432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E8991DB6-FE66-7870-9B14-90F830887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54599"/>
              </p:ext>
            </p:extLst>
          </p:nvPr>
        </p:nvGraphicFramePr>
        <p:xfrm>
          <a:off x="8315100" y="2851944"/>
          <a:ext cx="15843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240" imgH="393480" progId="Equation.DSMT4">
                  <p:embed/>
                </p:oleObj>
              </mc:Choice>
              <mc:Fallback>
                <p:oleObj name="Equation" r:id="rId24" imgW="444240" imgH="393480" progId="Equation.DSMT4">
                  <p:embed/>
                  <p:pic>
                    <p:nvPicPr>
                      <p:cNvPr id="17" name="Объект 16">
                        <a:extLst>
                          <a:ext uri="{FF2B5EF4-FFF2-40B4-BE49-F238E27FC236}">
                            <a16:creationId xmlns:a16="http://schemas.microsoft.com/office/drawing/2014/main" id="{4EF1670A-9C9C-42D4-A5B1-3A1803DF0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315100" y="2851944"/>
                        <a:ext cx="158432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5CABF242-DE2D-24A9-3131-B27A21F9E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31387"/>
              </p:ext>
            </p:extLst>
          </p:nvPr>
        </p:nvGraphicFramePr>
        <p:xfrm>
          <a:off x="7113465" y="3669506"/>
          <a:ext cx="2081212" cy="126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83920" imgH="863280" progId="Equation.DSMT4">
                  <p:embed/>
                </p:oleObj>
              </mc:Choice>
              <mc:Fallback>
                <p:oleObj name="Equation" r:id="rId26" imgW="583920" imgH="86328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846B843F-6BB1-4D9E-A053-21BAA72A3C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113465" y="3669506"/>
                        <a:ext cx="2081212" cy="126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C78FF8FD-BC37-007B-3DAF-CE2FA3C67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048255"/>
              </p:ext>
            </p:extLst>
          </p:nvPr>
        </p:nvGraphicFramePr>
        <p:xfrm>
          <a:off x="9338493" y="3669506"/>
          <a:ext cx="26701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49160" imgH="634680" progId="Equation.DSMT4">
                  <p:embed/>
                </p:oleObj>
              </mc:Choice>
              <mc:Fallback>
                <p:oleObj name="Equation" r:id="rId28" imgW="749160" imgH="634680" progId="Equation.DSMT4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B87BC7B9-A572-4CF3-8C75-3AA119AB05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338493" y="3669506"/>
                        <a:ext cx="267017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1D52F761-2B1D-CDE4-C89E-2A037BCE3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71538"/>
              </p:ext>
            </p:extLst>
          </p:nvPr>
        </p:nvGraphicFramePr>
        <p:xfrm>
          <a:off x="8495282" y="1425331"/>
          <a:ext cx="12239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42720" imgH="177480" progId="Equation.DSMT4">
                  <p:embed/>
                </p:oleObj>
              </mc:Choice>
              <mc:Fallback>
                <p:oleObj name="Equation" r:id="rId30" imgW="342720" imgH="17748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1E2BA50C-E304-47F3-8726-63FC40506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495282" y="1425331"/>
                        <a:ext cx="1223962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4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923CD6-0831-E067-EADD-2DABFDBCC01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030288"/>
            <a:ext cx="10644188" cy="4148137"/>
          </a:xfrm>
        </p:spPr>
      </p:pic>
    </p:spTree>
    <p:extLst>
      <p:ext uri="{BB962C8B-B14F-4D97-AF65-F5344CB8AC3E}">
        <p14:creationId xmlns:p14="http://schemas.microsoft.com/office/powerpoint/2010/main" val="312150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58704-EBA5-D4F5-D2F0-61761178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06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Задание № 6 (ОГЭ-2024)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C6F9C95-C8CE-D258-ABBB-63C1598929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5654" y="1912014"/>
            <a:ext cx="10515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Действия с обыкновенными дробями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Действия с десятичными дробями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Действия с обыкновенными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4400" dirty="0">
                <a:latin typeface="Arial" panose="020B0604020202020204" pitchFamily="34" charset="0"/>
              </a:rPr>
              <a:t>  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десятичными дробями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Степени </a:t>
            </a:r>
          </a:p>
        </p:txBody>
      </p:sp>
    </p:spTree>
    <p:extLst>
      <p:ext uri="{BB962C8B-B14F-4D97-AF65-F5344CB8AC3E}">
        <p14:creationId xmlns:p14="http://schemas.microsoft.com/office/powerpoint/2010/main" val="3137283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3C843-93B9-676F-911B-B0A7A968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Квадратные 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2637FD-1C0B-C70B-83A3-D106C2E205A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ru-RU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−6=0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32637FD-1C0B-C70B-83A3-D106C2E20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01BE40B-3E99-5018-17D9-A2CAEBF489F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𝑏𝑥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−4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𝑎𝑐</m:t>
                      </m:r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1) </a:t>
                </a:r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Если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&gt;0, </m:t>
                    </m:r>
                  </m:oMath>
                </a14:m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то уравнение имеет два корня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</a:t>
                </a:r>
                <a14:m>
                  <m:oMath xmlns:m="http://schemas.openxmlformats.org/officeDocument/2006/math">
                    <m:r>
                      <a:rPr kumimoji="0" lang="ru-RU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sSub>
                      <m:sSubPr>
                        <m:ctrlPr>
                          <a:rPr kumimoji="0" lang="ru-RU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  <m:r>
                          <a:rPr kumimoji="0" lang="ru-RU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den>
                    </m:f>
                  </m:oMath>
                </a14:m>
                <a:endParaRPr kumimoji="0" lang="ru-RU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2) Если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=0, </m:t>
                    </m:r>
                  </m:oMath>
                </a14:m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то уравнение имеет один корень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𝑏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den>
                    </m:f>
                  </m:oMath>
                </a14:m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3) </a:t>
                </a:r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Если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&lt;0</m:t>
                    </m:r>
                  </m:oMath>
                </a14:m>
                <a:r>
                  <a:rPr kumimoji="0" lang="ru-RU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то уравнение не имеет корней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>
                <a:extLst>
                  <a:ext uri="{FF2B5EF4-FFF2-40B4-BE49-F238E27FC236}">
                    <a16:creationId xmlns:a16="http://schemas.microsoft.com/office/drawing/2014/main" id="{901BE40B-3E99-5018-17D9-A2CAEBF489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882" r="-2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0AA0FE-60C5-CADD-E70B-F10C49492963}"/>
              </a:ext>
            </a:extLst>
          </p:cNvPr>
          <p:cNvSpPr txBox="1">
            <a:spLocks/>
          </p:cNvSpPr>
          <p:nvPr/>
        </p:nvSpPr>
        <p:spPr>
          <a:xfrm>
            <a:off x="513081" y="3184509"/>
            <a:ext cx="3812339" cy="24970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уравнение имеет несколько корней, запишите их в ответ без пробелов в порядке возрастания.)</a:t>
            </a:r>
          </a:p>
        </p:txBody>
      </p:sp>
    </p:spTree>
    <p:extLst>
      <p:ext uri="{BB962C8B-B14F-4D97-AF65-F5344CB8AC3E}">
        <p14:creationId xmlns:p14="http://schemas.microsoft.com/office/powerpoint/2010/main" val="321852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BFD846-D285-E530-C122-D955E74F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895350"/>
            <a:ext cx="10896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31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A76AD7-A5C8-8343-840B-C90718D4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8" y="0"/>
            <a:ext cx="10464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93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D4A13-2938-0E20-9FE9-F6EF825FE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Рациональные уравнения</a:t>
            </a:r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B7068DC4-3923-D752-6A1E-36EF39C7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414" y="1294544"/>
            <a:ext cx="8946588" cy="5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7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E70A3-26E4-F2C7-E8CF-E7B760FD4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57" y="1479479"/>
            <a:ext cx="11660870" cy="39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99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8714E-97C3-DED2-0B96-44ECA85C1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Системы уравнений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422062-4E4B-A30D-39E7-2E5900B3B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587" y="1825625"/>
            <a:ext cx="839482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67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24321B-F838-774F-11F2-426B9E783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29" y="606176"/>
            <a:ext cx="10589769" cy="51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0200-445B-8BCD-B213-2200DF16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10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F588A7-C253-BA96-C43C-E528CF224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3708" y="2173512"/>
            <a:ext cx="10780431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Классические вероятности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Статистика, теоремы о вероятностях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altLang="ru-RU" sz="4400" dirty="0">
                <a:latin typeface="Arial" panose="020B0604020202020204" pitchFamily="34" charset="0"/>
              </a:rPr>
              <a:t>   </a:t>
            </a: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событий </a:t>
            </a:r>
          </a:p>
        </p:txBody>
      </p:sp>
    </p:spTree>
    <p:extLst>
      <p:ext uri="{BB962C8B-B14F-4D97-AF65-F5344CB8AC3E}">
        <p14:creationId xmlns:p14="http://schemas.microsoft.com/office/powerpoint/2010/main" val="3079715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A3F5E0-09A8-F8B4-6B6B-F8206B31F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98" y="904126"/>
            <a:ext cx="9567004" cy="33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4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4AD6A9-40B9-04D7-5310-F1CBBC21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58" y="0"/>
            <a:ext cx="9837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1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371DA4D-2C45-7B3A-2C73-96676E2B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2" y="142737"/>
            <a:ext cx="11061843" cy="64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99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2C075-99B9-AF43-74FD-0CBE3604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0" y="119062"/>
            <a:ext cx="10494945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72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1ECE8C-B1CD-E571-0990-F3A198E4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87" y="1222626"/>
            <a:ext cx="11224925" cy="43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16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5CC635-D629-E216-619B-FE0AFD2B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62" y="618536"/>
            <a:ext cx="10839450" cy="2600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837DA7-C0BA-4524-6A81-86AA25779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12" y="3437668"/>
            <a:ext cx="11010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9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9FCC87-01B8-AFDF-BEDD-457E797E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77" y="637403"/>
            <a:ext cx="11337586" cy="544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96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92FC4-679B-0AF5-B448-12467319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11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C086149-5A67-E9DF-D166-58E8E64F3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9191" y="1893154"/>
            <a:ext cx="774552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Чтение графиков функций </a:t>
            </a:r>
            <a:endParaRPr lang="ru-RU" altLang="ru-RU" sz="4400" dirty="0"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Растяжения и сдвиги </a:t>
            </a:r>
          </a:p>
        </p:txBody>
      </p:sp>
    </p:spTree>
    <p:extLst>
      <p:ext uri="{BB962C8B-B14F-4D97-AF65-F5344CB8AC3E}">
        <p14:creationId xmlns:p14="http://schemas.microsoft.com/office/powerpoint/2010/main" val="436487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01D5C-D203-BCE9-768A-20D4882E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12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1BCB899-1572-E6D2-86AD-9A70B7EBD2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4256" y="1821358"/>
            <a:ext cx="75893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Вычисление по формуле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Линейные уравнения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Разные задачи </a:t>
            </a:r>
          </a:p>
        </p:txBody>
      </p:sp>
    </p:spTree>
    <p:extLst>
      <p:ext uri="{BB962C8B-B14F-4D97-AF65-F5344CB8AC3E}">
        <p14:creationId xmlns:p14="http://schemas.microsoft.com/office/powerpoint/2010/main" val="1944597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6AFE9B-755C-9686-3820-645AF854AB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36538"/>
            <a:ext cx="9791700" cy="6194425"/>
          </a:xfrm>
        </p:spPr>
      </p:pic>
    </p:spTree>
    <p:extLst>
      <p:ext uri="{BB962C8B-B14F-4D97-AF65-F5344CB8AC3E}">
        <p14:creationId xmlns:p14="http://schemas.microsoft.com/office/powerpoint/2010/main" val="25786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13598F-40E4-F5CD-8614-D0BCD6972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33362"/>
            <a:ext cx="108394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86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25578-5425-6073-CDB0-4B21B6FF12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13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4667DB-E375-583C-48DC-1EC27B951EA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0" y="2005013"/>
            <a:ext cx="81470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Линейные неравенства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Квадратные неравенства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Рациональные неравенства 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Системы неравенств </a:t>
            </a:r>
          </a:p>
        </p:txBody>
      </p:sp>
    </p:spTree>
    <p:extLst>
      <p:ext uri="{BB962C8B-B14F-4D97-AF65-F5344CB8AC3E}">
        <p14:creationId xmlns:p14="http://schemas.microsoft.com/office/powerpoint/2010/main" val="39386196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7FCAF-7B82-E481-D3E5-D690B9F8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Числовые неравенства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E655EBD-6039-6307-F2B3-CA7438844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416" y="2193673"/>
            <a:ext cx="8663167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3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A2B249EA-2C2E-DAB1-61CE-7CEA7380F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9" y="237487"/>
            <a:ext cx="11770760" cy="638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5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2BDCD8-06EE-6712-8EBD-167477D5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43" y="629946"/>
            <a:ext cx="9878869" cy="51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70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082D5-3A07-23D8-EDEB-4D65A8EB0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2" y="441789"/>
            <a:ext cx="10998864" cy="56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26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98FA5-A6EF-B9C9-246F-F8AA4B3E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67E6E2-176B-C3A1-6FFF-DD46A92F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Решением неравенства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 одним неизвестным называется то значение неизвестного, при котором это неравенство обращается в верное числовое неравенство.</a:t>
            </a:r>
          </a:p>
          <a:p>
            <a:pPr marL="0" indent="0">
              <a:buNone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Решить неравенство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– найти все его решения или установить, что их нет.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Свойства неравенств 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1. Любой член неравенства можно перенести из одной части неравенства в другую с противоположным знаком, при этом знак неравенства не меняется.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2. Обе части неравенства можно умножить или разделить на одно и то же число, не равное нулю. Если число положительно, то знак неравенства не меняется, если отрицательно – знак неравенства меняется на противоположный.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64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0A5CD6-D8B8-6330-8906-E4507A85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1" y="1027416"/>
            <a:ext cx="11116179" cy="46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927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6CC3D-69AA-69CE-D09E-766316FD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1" y="698643"/>
            <a:ext cx="11379164" cy="51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5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E19E-081F-BFEE-9D2D-D355A606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5218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Системы двух линейных неравенств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82D87-21EF-84DF-5979-C33F73A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80" y="1304819"/>
            <a:ext cx="11260476" cy="555318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Решением системы неравенств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 одним неизвестным называется то значение неизвестного, при котором все неравенства системы обращаются в верные числовые неравенства.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Решить систему неравенств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– найти все решения этой системы или установить, что их нет.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Алгоритм: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1) решить оба неравенства;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2) изобразить на числовой оси множество решений первого и второго неравенств системы;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3) определить значения неизвестного, которые одновременно принадлежат обоим интервалам.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77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893027-219A-62BB-5E64-206C173C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55" y="0"/>
            <a:ext cx="9518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2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1763B-7289-55C0-37B4-DF9DABE9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Квадратные неравенства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C597679-D771-22AB-8FCE-3B42BAB0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86" y="1571946"/>
            <a:ext cx="9735608" cy="5036240"/>
          </a:xfrm>
        </p:spPr>
      </p:pic>
    </p:spTree>
    <p:extLst>
      <p:ext uri="{BB962C8B-B14F-4D97-AF65-F5344CB8AC3E}">
        <p14:creationId xmlns:p14="http://schemas.microsoft.com/office/powerpoint/2010/main" val="26754248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9C8BB0-491A-F8D8-E018-09C37B0D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04" y="0"/>
            <a:ext cx="9922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EA2B1-3A2C-2009-F151-42C9BCA6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30" y="233362"/>
            <a:ext cx="9947257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FC17EB9-3E16-B643-83BE-1CCE638B7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" y="648005"/>
            <a:ext cx="11007632" cy="47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95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BDDBA2-0C45-B135-C096-A1BC30353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59" y="0"/>
            <a:ext cx="9620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257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F98A89-4910-F331-F276-24292583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6" y="447675"/>
            <a:ext cx="10638034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71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2A90F6-2640-F92E-2320-D0C9FA605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94" y="0"/>
            <a:ext cx="9361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67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B2B08-15FE-5A4C-A453-6B47B4064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Задание № 14 (ОГЭ-2024)</a:t>
            </a:r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7B63C51-2950-2643-85F7-6250BD3CF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8643" y="2281144"/>
            <a:ext cx="828544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Арифметическая прогрессия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Геометрическая прогрессия </a:t>
            </a:r>
          </a:p>
        </p:txBody>
      </p:sp>
    </p:spTree>
    <p:extLst>
      <p:ext uri="{BB962C8B-B14F-4D97-AF65-F5344CB8AC3E}">
        <p14:creationId xmlns:p14="http://schemas.microsoft.com/office/powerpoint/2010/main" val="2266980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64B02-6D50-466F-0D91-F3EF27EC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562" y="306615"/>
            <a:ext cx="10181323" cy="59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380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1D04DC-904A-8F6C-D290-0B02F8A2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33" y="493160"/>
            <a:ext cx="10603808" cy="532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69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31B79C-2F46-F829-2BCD-807FB2800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9" y="0"/>
            <a:ext cx="10088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579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E1624-520B-65F1-D344-AF29D8832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638175"/>
            <a:ext cx="996315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15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E475F-A682-2687-A51D-FF58543E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58536-A75B-2663-205A-776A97ED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Используемые ресурсы</a:t>
            </a:r>
          </a:p>
          <a:p>
            <a:r>
              <a:rPr lang="ru-RU" dirty="0"/>
              <a:t>Распечатай и реши</a:t>
            </a:r>
          </a:p>
          <a:p>
            <a:r>
              <a:rPr lang="ru-RU" dirty="0"/>
              <a:t>Решу ОГЭ</a:t>
            </a:r>
          </a:p>
          <a:p>
            <a:r>
              <a:rPr lang="ru-RU" dirty="0"/>
              <a:t>ФИПИ открытый </a:t>
            </a:r>
            <a:r>
              <a:rPr lang="ru-RU"/>
              <a:t>банк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89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197D9FD-DC93-0238-9D1B-AC19B4052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6"/>
            <a:ext cx="11246777" cy="62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6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90F816E-1610-8E4F-C25E-E91D8475D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" y="0"/>
            <a:ext cx="11038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2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195CBC9-0C89-B01C-852A-18E03D07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" y="421708"/>
            <a:ext cx="9866899" cy="53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6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377</TotalTime>
  <Words>1155</Words>
  <Application>Microsoft Office PowerPoint</Application>
  <PresentationFormat>Широкоэкранный</PresentationFormat>
  <Paragraphs>165</Paragraphs>
  <Slides>68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8" baseType="lpstr">
      <vt:lpstr>Arial</vt:lpstr>
      <vt:lpstr>Bookman Old Style</vt:lpstr>
      <vt:lpstr>Calibri</vt:lpstr>
      <vt:lpstr>Calibri Light</vt:lpstr>
      <vt:lpstr>Cambria Math</vt:lpstr>
      <vt:lpstr>Times New Roman</vt:lpstr>
      <vt:lpstr>Wingdings</vt:lpstr>
      <vt:lpstr>Wingdings 3</vt:lpstr>
      <vt:lpstr>Тема Office</vt:lpstr>
      <vt:lpstr>Equation</vt:lpstr>
      <vt:lpstr>Алгебраические задачи ОГЭ -2024</vt:lpstr>
      <vt:lpstr>Структура ОГЭ-2024  (алгебраические  задания 1 части)</vt:lpstr>
      <vt:lpstr>Задание № 6 (ОГЭ-2024)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7 (ОГЭ-2024)</vt:lpstr>
      <vt:lpstr>Презентация PowerPoint</vt:lpstr>
      <vt:lpstr>Презентация PowerPoint</vt:lpstr>
      <vt:lpstr>     Одно из чисел        ,        ,        ,        отмечено на прямой точкой.         Какое  это число?                                               1)               2)             3)             4)  </vt:lpstr>
      <vt:lpstr> На координатной прямой отмечены числа  x,  у,  и   z.       Какая из разностей     x – у,    у – z,    z – x   положительна ?         1) x – у             2) у – z            3) z – x            4) ни одна из них</vt:lpstr>
      <vt:lpstr> Какому из данных промежутков принадлежит число          ?                               1) [0,1; 0,2]          2) [0,2; 0,3]          3) [0,3; 0,4]           4) [0,4; 0,5]  Ответ: 2 </vt:lpstr>
      <vt:lpstr>Задание № 8 (ОГЭ-2024)</vt:lpstr>
      <vt:lpstr> Справочный материал </vt:lpstr>
      <vt:lpstr>Презентация PowerPoint</vt:lpstr>
      <vt:lpstr>Задание № 9 (ОГЭ-2024)</vt:lpstr>
      <vt:lpstr>Линейные уравнения</vt:lpstr>
      <vt:lpstr>Презентация PowerPoint</vt:lpstr>
      <vt:lpstr>Презентация PowerPoint</vt:lpstr>
      <vt:lpstr>Неполные квадратные уравнения</vt:lpstr>
      <vt:lpstr>Презентация PowerPoint</vt:lpstr>
      <vt:lpstr>Квадратные уравнения</vt:lpstr>
      <vt:lpstr>Презентация PowerPoint</vt:lpstr>
      <vt:lpstr>Презентация PowerPoint</vt:lpstr>
      <vt:lpstr>Рациональные уравнения</vt:lpstr>
      <vt:lpstr>Презентация PowerPoint</vt:lpstr>
      <vt:lpstr>Системы уравнений</vt:lpstr>
      <vt:lpstr>Презентация PowerPoint</vt:lpstr>
      <vt:lpstr>Задание № 10 (ОГЭ-2024)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11 (ОГЭ-2024)</vt:lpstr>
      <vt:lpstr>Задание № 12 (ОГЭ-2024)</vt:lpstr>
      <vt:lpstr>Презентация PowerPoint</vt:lpstr>
      <vt:lpstr>Презентация PowerPoint</vt:lpstr>
      <vt:lpstr>Задание № 13 (ОГЭ-2024)</vt:lpstr>
      <vt:lpstr>Числовые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Системы двух линейных неравенств  </vt:lpstr>
      <vt:lpstr>Презентация PowerPoint</vt:lpstr>
      <vt:lpstr>Квадратные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14 (ОГЭ-2024)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Алгебраические задачи ОГЭ -2024</dc:title>
  <dc:creator>User</dc:creator>
  <cp:lastModifiedBy>User</cp:lastModifiedBy>
  <cp:revision>44</cp:revision>
  <dcterms:created xsi:type="dcterms:W3CDTF">2023-12-15T01:59:13Z</dcterms:created>
  <dcterms:modified xsi:type="dcterms:W3CDTF">2024-01-02T12:17:20Z</dcterms:modified>
</cp:coreProperties>
</file>