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72" r:id="rId6"/>
    <p:sldId id="273" r:id="rId7"/>
    <p:sldId id="259" r:id="rId8"/>
    <p:sldId id="260" r:id="rId9"/>
    <p:sldId id="262" r:id="rId10"/>
    <p:sldId id="263" r:id="rId11"/>
    <p:sldId id="264" r:id="rId12"/>
    <p:sldId id="265" r:id="rId13"/>
    <p:sldId id="266" r:id="rId14"/>
    <p:sldId id="267" r:id="rId15"/>
    <p:sldId id="268" r:id="rId16"/>
    <p:sldId id="269" r:id="rId17"/>
    <p:sldId id="270" r:id="rId18"/>
    <p:sldId id="271"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03.10.2023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Users\&#1061;&#1086;&#1079;&#1103;&#1081;&#1082;&#1072;\Downloads\e13d67619bc950c.mp3"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C:\Users\&#1061;&#1086;&#1079;&#1103;&#1081;&#1082;&#1072;\Downloads\6e255b4b6b8375e.mp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1061;&#1086;&#1079;&#1103;&#1081;&#1082;&#1072;\Downloads\alexander-nakarada-fast-feel-banana-peel.mp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285729"/>
            <a:ext cx="8458200" cy="1071569"/>
          </a:xfrm>
        </p:spPr>
        <p:txBody>
          <a:bodyPr>
            <a:normAutofit/>
          </a:bodyPr>
          <a:lstStyle/>
          <a:p>
            <a:pPr algn="ctr"/>
            <a:r>
              <a:rPr lang="ru-RU" sz="2800" b="1" i="1" dirty="0" smtClean="0">
                <a:solidFill>
                  <a:schemeClr val="accent3">
                    <a:lumMod val="75000"/>
                  </a:schemeClr>
                </a:solidFill>
                <a:latin typeface="Times New Roman" pitchFamily="18" charset="0"/>
                <a:cs typeface="Times New Roman" pitchFamily="18" charset="0"/>
              </a:rPr>
              <a:t>Семинар-практикум на тему «повышение самооценки у педагогов».</a:t>
            </a:r>
            <a:endParaRPr lang="ru-RU" sz="2800" b="1" i="1" dirty="0">
              <a:solidFill>
                <a:schemeClr val="accent3">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81000" y="5786454"/>
            <a:ext cx="8458200" cy="1071546"/>
          </a:xfrm>
        </p:spPr>
        <p:txBody>
          <a:bodyPr>
            <a:normAutofit fontScale="62500" lnSpcReduction="20000"/>
          </a:bodyPr>
          <a:lstStyle/>
          <a:p>
            <a:pPr algn="ctr"/>
            <a:r>
              <a:rPr lang="ru-RU" i="1" dirty="0" smtClean="0">
                <a:solidFill>
                  <a:schemeClr val="tx1"/>
                </a:solidFill>
                <a:latin typeface="Times New Roman" pitchFamily="18" charset="0"/>
                <a:cs typeface="Times New Roman" pitchFamily="18" charset="0"/>
              </a:rPr>
              <a:t>Педагог-психолог</a:t>
            </a:r>
            <a:br>
              <a:rPr lang="ru-RU" i="1" dirty="0" smtClean="0">
                <a:solidFill>
                  <a:schemeClr val="tx1"/>
                </a:solidFill>
                <a:latin typeface="Times New Roman" pitchFamily="18" charset="0"/>
                <a:cs typeface="Times New Roman" pitchFamily="18" charset="0"/>
              </a:rPr>
            </a:br>
            <a:r>
              <a:rPr lang="ru-RU" i="1" dirty="0" smtClean="0">
                <a:solidFill>
                  <a:schemeClr val="tx1"/>
                </a:solidFill>
                <a:latin typeface="Times New Roman" pitchFamily="18" charset="0"/>
                <a:cs typeface="Times New Roman" pitchFamily="18" charset="0"/>
              </a:rPr>
              <a:t>МДОУ  </a:t>
            </a:r>
            <a:r>
              <a:rPr lang="ru-RU" i="1" dirty="0" err="1" smtClean="0">
                <a:solidFill>
                  <a:schemeClr val="tx1"/>
                </a:solidFill>
                <a:latin typeface="Times New Roman" pitchFamily="18" charset="0"/>
                <a:cs typeface="Times New Roman" pitchFamily="18" charset="0"/>
              </a:rPr>
              <a:t>д</a:t>
            </a:r>
            <a:r>
              <a:rPr lang="en-US" i="1" dirty="0" smtClean="0">
                <a:solidFill>
                  <a:schemeClr val="tx1"/>
                </a:solidFill>
                <a:latin typeface="Times New Roman" pitchFamily="18" charset="0"/>
                <a:cs typeface="Times New Roman" pitchFamily="18" charset="0"/>
              </a:rPr>
              <a:t>/</a:t>
            </a:r>
            <a:r>
              <a:rPr lang="ru-RU" i="1" dirty="0" smtClean="0">
                <a:solidFill>
                  <a:schemeClr val="tx1"/>
                </a:solidFill>
                <a:latin typeface="Times New Roman" pitchFamily="18" charset="0"/>
                <a:cs typeface="Times New Roman" pitchFamily="18" charset="0"/>
              </a:rPr>
              <a:t>с </a:t>
            </a:r>
            <a:r>
              <a:rPr lang="ru-RU" i="1" dirty="0" err="1" smtClean="0">
                <a:solidFill>
                  <a:schemeClr val="tx1"/>
                </a:solidFill>
                <a:latin typeface="Times New Roman" pitchFamily="18" charset="0"/>
                <a:cs typeface="Times New Roman" pitchFamily="18" charset="0"/>
              </a:rPr>
              <a:t>общеразвивающего</a:t>
            </a:r>
            <a:r>
              <a:rPr lang="ru-RU" i="1" dirty="0" smtClean="0">
                <a:solidFill>
                  <a:schemeClr val="tx1"/>
                </a:solidFill>
                <a:latin typeface="Times New Roman" pitchFamily="18" charset="0"/>
                <a:cs typeface="Times New Roman" pitchFamily="18" charset="0"/>
              </a:rPr>
              <a:t> вида № 29</a:t>
            </a:r>
            <a:br>
              <a:rPr lang="ru-RU" i="1" dirty="0" smtClean="0">
                <a:solidFill>
                  <a:schemeClr val="tx1"/>
                </a:solidFill>
                <a:latin typeface="Times New Roman" pitchFamily="18" charset="0"/>
                <a:cs typeface="Times New Roman" pitchFamily="18" charset="0"/>
              </a:rPr>
            </a:br>
            <a:r>
              <a:rPr lang="ru-RU" i="1" dirty="0" smtClean="0">
                <a:solidFill>
                  <a:schemeClr val="tx1"/>
                </a:solidFill>
                <a:latin typeface="Times New Roman" pitchFamily="18" charset="0"/>
                <a:cs typeface="Times New Roman" pitchFamily="18" charset="0"/>
              </a:rPr>
              <a:t>Борисенко Ольга Николаевна</a:t>
            </a:r>
            <a:br>
              <a:rPr lang="ru-RU" i="1" dirty="0" smtClean="0">
                <a:solidFill>
                  <a:schemeClr val="tx1"/>
                </a:solidFill>
                <a:latin typeface="Times New Roman" pitchFamily="18" charset="0"/>
                <a:cs typeface="Times New Roman" pitchFamily="18" charset="0"/>
              </a:rPr>
            </a:br>
            <a:r>
              <a:rPr lang="ru-RU" i="1" dirty="0" smtClean="0">
                <a:solidFill>
                  <a:schemeClr val="tx1"/>
                </a:solidFill>
                <a:latin typeface="Times New Roman" pitchFamily="18" charset="0"/>
                <a:cs typeface="Times New Roman" pitchFamily="18" charset="0"/>
              </a:rPr>
              <a:t>г. Комсомольск-на-Амуре</a:t>
            </a:r>
            <a:r>
              <a:rPr lang="ru-RU" i="1" dirty="0" smtClean="0">
                <a:latin typeface="Times New Roman" pitchFamily="18" charset="0"/>
                <a:cs typeface="Times New Roman" pitchFamily="18" charset="0"/>
              </a:rPr>
              <a:t/>
            </a:r>
            <a:br>
              <a:rPr lang="ru-RU" i="1" dirty="0" smtClean="0">
                <a:latin typeface="Times New Roman" pitchFamily="18" charset="0"/>
                <a:cs typeface="Times New Roman" pitchFamily="18" charset="0"/>
              </a:rPr>
            </a:br>
            <a:r>
              <a:rPr lang="ru-RU" i="1" dirty="0" smtClean="0">
                <a:solidFill>
                  <a:schemeClr val="tx1"/>
                </a:solidFill>
                <a:latin typeface="Times New Roman" pitchFamily="18" charset="0"/>
                <a:cs typeface="Times New Roman" pitchFamily="18" charset="0"/>
              </a:rPr>
              <a:t>Дата проведения: </a:t>
            </a:r>
            <a:r>
              <a:rPr lang="ru-RU" i="1" dirty="0" smtClean="0">
                <a:solidFill>
                  <a:schemeClr val="tx1"/>
                </a:solidFill>
                <a:latin typeface="Times New Roman" pitchFamily="18" charset="0"/>
                <a:cs typeface="Times New Roman" pitchFamily="18" charset="0"/>
              </a:rPr>
              <a:t>11.10.2023г</a:t>
            </a:r>
            <a:r>
              <a:rPr lang="ru-RU" i="1" dirty="0" smtClean="0">
                <a:solidFill>
                  <a:schemeClr val="tx1"/>
                </a:solidFill>
                <a:latin typeface="Times New Roman" pitchFamily="18" charset="0"/>
                <a:cs typeface="Times New Roman" pitchFamily="18" charset="0"/>
              </a:rPr>
              <a:t>.</a:t>
            </a:r>
            <a:endParaRPr lang="ru-RU" dirty="0" smtClean="0"/>
          </a:p>
          <a:p>
            <a:pPr algn="ctr"/>
            <a:endParaRPr lang="ru-RU" dirty="0"/>
          </a:p>
        </p:txBody>
      </p:sp>
      <p:pic>
        <p:nvPicPr>
          <p:cNvPr id="13314" name="Picture 2" descr="https://znatoki.org/wp-content/uploads/2022/07/1573840233_kak-povysit-svoju-samoocenku.jpg"/>
          <p:cNvPicPr>
            <a:picLocks noChangeAspect="1" noChangeArrowheads="1"/>
          </p:cNvPicPr>
          <p:nvPr/>
        </p:nvPicPr>
        <p:blipFill>
          <a:blip r:embed="rId2"/>
          <a:srcRect/>
          <a:stretch>
            <a:fillRect/>
          </a:stretch>
        </p:blipFill>
        <p:spPr bwMode="auto">
          <a:xfrm>
            <a:off x="1285852" y="1285860"/>
            <a:ext cx="6429420" cy="4291408"/>
          </a:xfrm>
          <a:prstGeom prst="round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46" y="428604"/>
            <a:ext cx="9205946" cy="6429396"/>
          </a:xfrm>
        </p:spPr>
        <p:txBody>
          <a:bodyPr>
            <a:normAutofit fontScale="85000" lnSpcReduction="20000"/>
          </a:bodyPr>
          <a:lstStyle/>
          <a:p>
            <a:pPr algn="just">
              <a:buNone/>
            </a:pPr>
            <a:r>
              <a:rPr lang="ru-RU" dirty="0" smtClean="0"/>
              <a:t>        </a:t>
            </a:r>
            <a:r>
              <a:rPr lang="ru-RU" dirty="0" smtClean="0">
                <a:latin typeface="Times New Roman" pitchFamily="18" charset="0"/>
                <a:cs typeface="Times New Roman" pitchFamily="18" charset="0"/>
              </a:rPr>
              <a:t>Самооценка влияет на эффективность деятельности и формирование личности на всех этапах развития. Адекватная самооценка придает человеку уверенность в себе, позволяет успешно ставить и достигать целей в карьере, бизнесе, личной жизни, творчестве, придает такие полезные качества, как инициативность, предприимчивость, способность адаптации к условиям различных социумов. Низкая самооценка характеризует человека робкого, неуверенного в принятии решений. </a:t>
            </a:r>
          </a:p>
          <a:p>
            <a:pPr algn="just">
              <a:buNone/>
            </a:pPr>
            <a:r>
              <a:rPr lang="ru-RU" dirty="0" smtClean="0">
                <a:latin typeface="Times New Roman" pitchFamily="18" charset="0"/>
                <a:cs typeface="Times New Roman" pitchFamily="18" charset="0"/>
              </a:rPr>
              <a:t>         Основным признаком низкой самооценки является то, что человек думает плохо только о себе, но не о других, считает себя плохим, а других – хорошими.       Психологически зрелый человек обладает чувством собственного достоинства – он уважает и любит себя, доверяет себе, независимо от того, какие поступки, хорошие или плохие, совершает. Он принимает себя таким, каков он есть. </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554162"/>
            <a:ext cx="8991600" cy="4875234"/>
          </a:xfrm>
        </p:spPr>
        <p:txBody>
          <a:bodyPr/>
          <a:lstStyle/>
          <a:p>
            <a:pPr algn="just">
              <a:buNone/>
            </a:pPr>
            <a:r>
              <a:rPr lang="ru-RU" dirty="0" smtClean="0"/>
              <a:t>        </a:t>
            </a:r>
            <a:r>
              <a:rPr lang="ru-RU" dirty="0" smtClean="0">
                <a:latin typeface="Times New Roman" pitchFamily="18" charset="0"/>
                <a:cs typeface="Times New Roman" pitchFamily="18" charset="0"/>
              </a:rPr>
              <a:t>При этом в случае совершения плохих поступков или неправильного поведения психологически полноценная личность испытывает чувство вины, стыда или раскаяния. Люди же с заниженной самооценкой испытывают эти чувства, даже не совершая плохих поступков. </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1295400"/>
          </a:xfrm>
        </p:spPr>
        <p:txBody>
          <a:bodyPr/>
          <a:lstStyle/>
          <a:p>
            <a:pPr algn="ctr"/>
            <a:r>
              <a:rPr lang="ru-RU" b="1" dirty="0" smtClean="0">
                <a:solidFill>
                  <a:schemeClr val="accent2">
                    <a:lumMod val="75000"/>
                  </a:schemeClr>
                </a:solidFill>
                <a:latin typeface="Times New Roman" pitchFamily="18" charset="0"/>
                <a:cs typeface="Times New Roman" pitchFamily="18" charset="0"/>
              </a:rPr>
              <a:t>4.Упражнение: «Мы похожи?»</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14346" y="1214422"/>
            <a:ext cx="9205946" cy="5643578"/>
          </a:xfrm>
        </p:spPr>
        <p:txBody>
          <a:bodyPr>
            <a:normAutofit/>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Ход</a:t>
            </a:r>
            <a:r>
              <a:rPr lang="ru-RU" sz="2800" dirty="0" smtClean="0">
                <a:latin typeface="Times New Roman" pitchFamily="18" charset="0"/>
                <a:cs typeface="Times New Roman" pitchFamily="18" charset="0"/>
              </a:rPr>
              <a:t>: в парах в течение четырех минут участники ведут разговор на тему «Чем мы похожи». Затем четыре минуты общаются на тему «Чем мы отличаемся». </a:t>
            </a:r>
          </a:p>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Вопросы для обсуждения:</a:t>
            </a:r>
          </a:p>
          <a:p>
            <a:pPr>
              <a:buNone/>
            </a:pPr>
            <a:r>
              <a:rPr lang="ru-RU" sz="2800" dirty="0" smtClean="0">
                <a:latin typeface="Times New Roman" pitchFamily="18" charset="0"/>
                <a:cs typeface="Times New Roman" pitchFamily="18" charset="0"/>
              </a:rPr>
              <a:t>   1. Что было легко и что было трудно делать?</a:t>
            </a:r>
          </a:p>
          <a:p>
            <a:pPr>
              <a:buNone/>
            </a:pPr>
            <a:r>
              <a:rPr lang="ru-RU" sz="2800" dirty="0" smtClean="0">
                <a:latin typeface="Times New Roman" pitchFamily="18" charset="0"/>
                <a:cs typeface="Times New Roman" pitchFamily="18" charset="0"/>
              </a:rPr>
              <a:t>   2. Какие были открытия?</a:t>
            </a:r>
          </a:p>
          <a:p>
            <a:pPr>
              <a:buNone/>
            </a:pPr>
            <a:r>
              <a:rPr lang="ru-RU" sz="2800" i="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Психолог: все мы похожи и в то же время разные. Но мы имеем право на отличия, и никто не может нас заставить быть другим.</a:t>
            </a:r>
          </a:p>
          <a:p>
            <a:pPr>
              <a:buNone/>
            </a:pPr>
            <a:r>
              <a:rPr lang="ru-RU" sz="2800" i="1" dirty="0" smtClean="0">
                <a:latin typeface="Times New Roman" pitchFamily="18" charset="0"/>
                <a:cs typeface="Times New Roman" pitchFamily="18" charset="0"/>
              </a:rPr>
              <a:t>   Раздача педагогам памятки: «Как сохранить свою самооценку». Обсуждение.</a:t>
            </a:r>
            <a:endParaRPr lang="ru-RU" sz="2800" i="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785818"/>
          </a:xfrm>
        </p:spPr>
        <p:txBody>
          <a:bodyPr/>
          <a:lstStyle/>
          <a:p>
            <a:pPr algn="ctr"/>
            <a:r>
              <a:rPr lang="ru-RU" b="1" dirty="0" smtClean="0">
                <a:solidFill>
                  <a:schemeClr val="accent2">
                    <a:lumMod val="75000"/>
                  </a:schemeClr>
                </a:solidFill>
                <a:latin typeface="Times New Roman" pitchFamily="18" charset="0"/>
                <a:cs typeface="Times New Roman" pitchFamily="18" charset="0"/>
              </a:rPr>
              <a:t>5.Тест: «Моя самооценка».</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785926"/>
            <a:ext cx="8686800" cy="5072074"/>
          </a:xfrm>
        </p:spPr>
        <p:txBody>
          <a:bodyPr/>
          <a:lstStyle/>
          <a:p>
            <a:pPr marL="514350" indent="-514350">
              <a:buNone/>
            </a:pPr>
            <a:r>
              <a:rPr lang="ru-RU" dirty="0" smtClean="0"/>
              <a:t>1.Как часто вас терзают мысли, что вам не следовало говорить или делать что-то?</a:t>
            </a:r>
          </a:p>
          <a:p>
            <a:pPr marL="514350" indent="-514350">
              <a:buNone/>
            </a:pPr>
            <a:r>
              <a:rPr lang="ru-RU" dirty="0" smtClean="0"/>
              <a:t>        а) очень часто;       б) иногда</a:t>
            </a:r>
          </a:p>
          <a:p>
            <a:pPr marL="514350" indent="-514350">
              <a:buNone/>
            </a:pPr>
            <a:r>
              <a:rPr lang="ru-RU" dirty="0" smtClean="0"/>
              <a:t>2. Если вы общаетесь с блестящим и остроумным человеком, вы: </a:t>
            </a:r>
          </a:p>
          <a:p>
            <a:pPr marL="514350" indent="-514350">
              <a:buNone/>
            </a:pPr>
            <a:r>
              <a:rPr lang="ru-RU" dirty="0" smtClean="0"/>
              <a:t>       а) постараетесь победить его в остроумии;   б) не будете ввязываться</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5508645"/>
          </a:xfrm>
        </p:spPr>
        <p:txBody>
          <a:bodyPr>
            <a:normAutofit/>
          </a:bodyPr>
          <a:lstStyle/>
          <a:p>
            <a:pPr>
              <a:buNone/>
            </a:pPr>
            <a:r>
              <a:rPr lang="ru-RU" sz="3600" dirty="0" smtClean="0">
                <a:latin typeface="Times New Roman" pitchFamily="18" charset="0"/>
                <a:cs typeface="Times New Roman" pitchFamily="18" charset="0"/>
              </a:rPr>
              <a:t>3. Выберите одно из мнений, наиболее вам близкое: </a:t>
            </a:r>
          </a:p>
          <a:p>
            <a:pPr>
              <a:buNone/>
            </a:pPr>
            <a:r>
              <a:rPr lang="ru-RU" sz="3600" dirty="0" smtClean="0">
                <a:latin typeface="Times New Roman" pitchFamily="18" charset="0"/>
                <a:cs typeface="Times New Roman" pitchFamily="18" charset="0"/>
              </a:rPr>
              <a:t>  а) то, что многим кажется везением, на самом деле результат упорного труда; </a:t>
            </a:r>
          </a:p>
          <a:p>
            <a:pPr>
              <a:buNone/>
            </a:pPr>
            <a:r>
              <a:rPr lang="ru-RU" sz="3600" dirty="0" smtClean="0">
                <a:latin typeface="Times New Roman" pitchFamily="18" charset="0"/>
                <a:cs typeface="Times New Roman" pitchFamily="18" charset="0"/>
              </a:rPr>
              <a:t>   б) успехи зачастую зависят от счастливого стечения обстоятельств; </a:t>
            </a:r>
          </a:p>
          <a:p>
            <a:pPr>
              <a:buNone/>
            </a:pPr>
            <a:r>
              <a:rPr lang="ru-RU" sz="3600" dirty="0" smtClean="0">
                <a:latin typeface="Times New Roman" pitchFamily="18" charset="0"/>
                <a:cs typeface="Times New Roman" pitchFamily="18" charset="0"/>
              </a:rPr>
              <a:t>   в) </a:t>
            </a:r>
            <a:r>
              <a:rPr lang="ru-RU" sz="3600" dirty="0" err="1" smtClean="0">
                <a:latin typeface="Times New Roman" pitchFamily="18" charset="0"/>
                <a:cs typeface="Times New Roman" pitchFamily="18" charset="0"/>
              </a:rPr>
              <a:t>в</a:t>
            </a:r>
            <a:r>
              <a:rPr lang="ru-RU" sz="3600" dirty="0" smtClean="0">
                <a:latin typeface="Times New Roman" pitchFamily="18" charset="0"/>
                <a:cs typeface="Times New Roman" pitchFamily="18" charset="0"/>
              </a:rPr>
              <a:t> сложной ситуации главное – не упорство или везение, а человек, который сможет одобрить или утешить. </a:t>
            </a:r>
            <a:endParaRPr lang="ru-RU" sz="3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57166"/>
            <a:ext cx="8686800" cy="5722959"/>
          </a:xfrm>
        </p:spPr>
        <p:txBody>
          <a:bodyPr>
            <a:normAutofit/>
          </a:bodyPr>
          <a:lstStyle/>
          <a:p>
            <a:pPr>
              <a:buNone/>
            </a:pPr>
            <a:r>
              <a:rPr lang="ru-RU" dirty="0" smtClean="0">
                <a:latin typeface="Times New Roman" pitchFamily="18" charset="0"/>
                <a:cs typeface="Times New Roman" pitchFamily="18" charset="0"/>
              </a:rPr>
              <a:t>4. Вам показали шарж или пародию на вас. Вы:  </a:t>
            </a:r>
          </a:p>
          <a:p>
            <a:pPr>
              <a:buNone/>
            </a:pPr>
            <a:r>
              <a:rPr lang="ru-RU" dirty="0" smtClean="0">
                <a:latin typeface="Times New Roman" pitchFamily="18" charset="0"/>
                <a:cs typeface="Times New Roman" pitchFamily="18" charset="0"/>
              </a:rPr>
              <a:t>   а) рассмеетесь и обрадуетесь тому, что в вас есть что-то оригинальное; </a:t>
            </a:r>
          </a:p>
          <a:p>
            <a:pPr>
              <a:buNone/>
            </a:pPr>
            <a:r>
              <a:rPr lang="ru-RU" dirty="0" smtClean="0">
                <a:latin typeface="Times New Roman" pitchFamily="18" charset="0"/>
                <a:cs typeface="Times New Roman" pitchFamily="18" charset="0"/>
              </a:rPr>
              <a:t>   б) тоже попытаетесь найти что-то смешное в вашем партнере и высмеять его; </a:t>
            </a:r>
          </a:p>
          <a:p>
            <a:pPr>
              <a:buNone/>
            </a:pPr>
            <a:r>
              <a:rPr lang="ru-RU" dirty="0" smtClean="0">
                <a:latin typeface="Times New Roman" pitchFamily="18" charset="0"/>
                <a:cs typeface="Times New Roman" pitchFamily="18" charset="0"/>
              </a:rPr>
              <a:t>    в) обидитесь, но не подадите вида.</a:t>
            </a:r>
          </a:p>
          <a:p>
            <a:pPr>
              <a:buNone/>
            </a:pPr>
            <a:r>
              <a:rPr lang="ru-RU" dirty="0" smtClean="0">
                <a:latin typeface="Times New Roman" pitchFamily="18" charset="0"/>
                <a:cs typeface="Times New Roman" pitchFamily="18" charset="0"/>
              </a:rPr>
              <a:t>5. Вы всегда спешите, вам не хватает времени или вы беретесь за выполнение заданий, превышающих возможности одного человека?  а) да;     б) нет;    в) не знаю.</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28604"/>
            <a:ext cx="8686800" cy="5651521"/>
          </a:xfrm>
        </p:spPr>
        <p:txBody>
          <a:bodyPr>
            <a:normAutofit fontScale="92500" lnSpcReduction="20000"/>
          </a:bodyPr>
          <a:lstStyle/>
          <a:p>
            <a:pPr>
              <a:buNone/>
            </a:pPr>
            <a:r>
              <a:rPr lang="ru-RU" dirty="0" smtClean="0">
                <a:latin typeface="Times New Roman" pitchFamily="18" charset="0"/>
                <a:cs typeface="Times New Roman" pitchFamily="18" charset="0"/>
              </a:rPr>
              <a:t>6. Вы выбираете духи в подарок подруге. Скорее всего, вы купите: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а) духи, которые нравятся вам; </a:t>
            </a:r>
          </a:p>
          <a:p>
            <a:pPr>
              <a:buNone/>
            </a:pPr>
            <a:r>
              <a:rPr lang="ru-RU" dirty="0" smtClean="0">
                <a:latin typeface="Times New Roman" pitchFamily="18" charset="0"/>
                <a:cs typeface="Times New Roman" pitchFamily="18" charset="0"/>
              </a:rPr>
              <a:t>  б) духи, которым, как вы думаете, будет рада подруга, хотя вам лично они не нравятся;</a:t>
            </a:r>
          </a:p>
          <a:p>
            <a:pPr>
              <a:buNone/>
            </a:pPr>
            <a:r>
              <a:rPr lang="ru-RU" dirty="0" smtClean="0">
                <a:latin typeface="Times New Roman" pitchFamily="18" charset="0"/>
                <a:cs typeface="Times New Roman" pitchFamily="18" charset="0"/>
              </a:rPr>
              <a:t>   в) духи, которые рекламировали в недавней телепередаче.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7. Вы любите представлять себе различные ситуации, в которых вы ведете себя совершенно иначе, чем в жизни? </a:t>
            </a:r>
          </a:p>
          <a:p>
            <a:pPr>
              <a:buNone/>
            </a:pPr>
            <a:r>
              <a:rPr lang="ru-RU" dirty="0" smtClean="0">
                <a:latin typeface="Times New Roman" pitchFamily="18" charset="0"/>
                <a:cs typeface="Times New Roman" pitchFamily="18" charset="0"/>
              </a:rPr>
              <a:t>  а) да;     б) нет;    в) не знаю</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00042"/>
            <a:ext cx="8686800" cy="6357958"/>
          </a:xfrm>
        </p:spPr>
        <p:txBody>
          <a:bodyPr>
            <a:normAutofit lnSpcReduction="10000"/>
          </a:bodyPr>
          <a:lstStyle/>
          <a:p>
            <a:pPr>
              <a:buNone/>
            </a:pPr>
            <a:r>
              <a:rPr lang="ru-RU" dirty="0" smtClean="0">
                <a:latin typeface="Times New Roman" pitchFamily="18" charset="0"/>
                <a:cs typeface="Times New Roman" pitchFamily="18" charset="0"/>
              </a:rPr>
              <a:t>8. Задевает ли вас, когда ваши коллеги (особенно молодые) добиваются большего успеха, чем вы? </a:t>
            </a:r>
          </a:p>
          <a:p>
            <a:pPr>
              <a:buNone/>
            </a:pPr>
            <a:r>
              <a:rPr lang="ru-RU" dirty="0" smtClean="0">
                <a:latin typeface="Times New Roman" pitchFamily="18" charset="0"/>
                <a:cs typeface="Times New Roman" pitchFamily="18" charset="0"/>
              </a:rPr>
              <a:t>    а) да;        б) нет;     в) иногда.</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9. Доставляет ли вам удовольствие возражать кому-либо? </a:t>
            </a:r>
          </a:p>
          <a:p>
            <a:pPr>
              <a:buNone/>
            </a:pPr>
            <a:r>
              <a:rPr lang="ru-RU" dirty="0" smtClean="0">
                <a:latin typeface="Times New Roman" pitchFamily="18" charset="0"/>
                <a:cs typeface="Times New Roman" pitchFamily="18" charset="0"/>
              </a:rPr>
              <a:t>   а) да;         б) нет;     в) не знаю.</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10. Закройте глаза и представьте три цвета. Какой вам больше нравится? </a:t>
            </a:r>
          </a:p>
          <a:p>
            <a:pPr>
              <a:buNone/>
            </a:pP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голубой</a:t>
            </a:r>
            <a:r>
              <a:rPr lang="ru-RU" dirty="0" smtClean="0">
                <a:latin typeface="Times New Roman" pitchFamily="18" charset="0"/>
                <a:cs typeface="Times New Roman" pitchFamily="18" charset="0"/>
              </a:rPr>
              <a:t>;  б) желтый;   в) красный</a:t>
            </a:r>
            <a:r>
              <a:rPr lang="ru-RU" dirty="0" smtClean="0"/>
              <a:t>.</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2">
                    <a:lumMod val="75000"/>
                  </a:schemeClr>
                </a:solidFill>
                <a:latin typeface="Times New Roman" pitchFamily="18" charset="0"/>
                <a:cs typeface="Times New Roman" pitchFamily="18" charset="0"/>
              </a:rPr>
              <a:t>Анализ теста</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1554162"/>
            <a:ext cx="8991600" cy="5303838"/>
          </a:xfrm>
        </p:spPr>
        <p:txBody>
          <a:bodyPr>
            <a:normAutofit fontScale="92500" lnSpcReduction="10000"/>
          </a:bodyPr>
          <a:lstStyle/>
          <a:p>
            <a:pPr>
              <a:buNone/>
            </a:pPr>
            <a:r>
              <a:rPr lang="ru-RU" b="1" dirty="0" smtClean="0"/>
              <a:t>1</a:t>
            </a:r>
            <a:r>
              <a:rPr lang="ru-RU" dirty="0" smtClean="0"/>
              <a:t>. а) 1 б</a:t>
            </a:r>
            <a:r>
              <a:rPr lang="ru-RU" b="1" dirty="0" smtClean="0"/>
              <a:t>.        2</a:t>
            </a:r>
            <a:r>
              <a:rPr lang="ru-RU" dirty="0" smtClean="0"/>
              <a:t>. а) 5 б</a:t>
            </a:r>
            <a:r>
              <a:rPr lang="ru-RU" b="1" dirty="0" smtClean="0"/>
              <a:t>.          3</a:t>
            </a:r>
            <a:r>
              <a:rPr lang="ru-RU" dirty="0" smtClean="0"/>
              <a:t>. а) 5 б.       </a:t>
            </a:r>
            <a:r>
              <a:rPr lang="ru-RU" b="1" dirty="0" smtClean="0"/>
              <a:t>4</a:t>
            </a:r>
            <a:r>
              <a:rPr lang="ru-RU" dirty="0" smtClean="0"/>
              <a:t>.  а) 3 б. </a:t>
            </a:r>
          </a:p>
          <a:p>
            <a:pPr>
              <a:buNone/>
            </a:pPr>
            <a:r>
              <a:rPr lang="ru-RU" dirty="0" smtClean="0"/>
              <a:t>     б) 3 б.            б) 1 б.               б) 1 б.            б) 4 б.</a:t>
            </a:r>
          </a:p>
          <a:p>
            <a:pPr>
              <a:buNone/>
            </a:pPr>
            <a:r>
              <a:rPr lang="ru-RU" dirty="0" smtClean="0"/>
              <a:t>                                                      в) 3 б.            в) 1 б.</a:t>
            </a:r>
          </a:p>
          <a:p>
            <a:pPr>
              <a:buNone/>
            </a:pPr>
            <a:r>
              <a:rPr lang="ru-RU" dirty="0" smtClean="0"/>
              <a:t> </a:t>
            </a:r>
            <a:r>
              <a:rPr lang="ru-RU" b="1" dirty="0" smtClean="0"/>
              <a:t>5</a:t>
            </a:r>
            <a:r>
              <a:rPr lang="ru-RU" dirty="0" smtClean="0"/>
              <a:t>. а) 1 б.       </a:t>
            </a:r>
            <a:r>
              <a:rPr lang="ru-RU" b="1" dirty="0" smtClean="0"/>
              <a:t> 6</a:t>
            </a:r>
            <a:r>
              <a:rPr lang="ru-RU" dirty="0" smtClean="0"/>
              <a:t>. а) 5 б.          </a:t>
            </a:r>
            <a:r>
              <a:rPr lang="ru-RU" b="1" dirty="0" smtClean="0"/>
              <a:t>7.</a:t>
            </a:r>
            <a:r>
              <a:rPr lang="ru-RU" dirty="0" smtClean="0"/>
              <a:t>  а) 1 б</a:t>
            </a:r>
            <a:r>
              <a:rPr lang="ru-RU" b="1" dirty="0" smtClean="0"/>
              <a:t>.        8.</a:t>
            </a:r>
            <a:r>
              <a:rPr lang="ru-RU" dirty="0" smtClean="0"/>
              <a:t> а) 1 б.</a:t>
            </a:r>
          </a:p>
          <a:p>
            <a:pPr>
              <a:buNone/>
            </a:pPr>
            <a:r>
              <a:rPr lang="ru-RU" dirty="0" smtClean="0"/>
              <a:t>      б) 5 б.            б) 3 б.               б) 5 б.             б) 5 б.</a:t>
            </a:r>
          </a:p>
          <a:p>
            <a:pPr>
              <a:buNone/>
            </a:pPr>
            <a:r>
              <a:rPr lang="ru-RU" dirty="0" smtClean="0"/>
              <a:t>      в) 3 б.            в) 1 б.               в) 3 б.              в) 3 б.</a:t>
            </a:r>
          </a:p>
          <a:p>
            <a:pPr>
              <a:buNone/>
            </a:pPr>
            <a:endParaRPr lang="ru-RU" dirty="0" smtClean="0"/>
          </a:p>
          <a:p>
            <a:pPr>
              <a:buNone/>
            </a:pPr>
            <a:r>
              <a:rPr lang="ru-RU" b="1" dirty="0" smtClean="0"/>
              <a:t>9</a:t>
            </a:r>
            <a:r>
              <a:rPr lang="ru-RU" dirty="0" smtClean="0"/>
              <a:t>. а ) 5 б.        </a:t>
            </a:r>
            <a:r>
              <a:rPr lang="ru-RU" b="1" dirty="0" smtClean="0"/>
              <a:t>10.</a:t>
            </a:r>
            <a:r>
              <a:rPr lang="ru-RU" dirty="0" smtClean="0"/>
              <a:t> а) 1б.</a:t>
            </a:r>
          </a:p>
          <a:p>
            <a:pPr>
              <a:buNone/>
            </a:pPr>
            <a:r>
              <a:rPr lang="ru-RU" dirty="0" smtClean="0"/>
              <a:t>     б) 1 б.                б) 3 б.</a:t>
            </a:r>
          </a:p>
          <a:p>
            <a:pPr>
              <a:buNone/>
            </a:pPr>
            <a:r>
              <a:rPr lang="ru-RU" dirty="0" smtClean="0"/>
              <a:t>     в) 3 б.                в) 5 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839200" cy="828660"/>
          </a:xfrm>
        </p:spPr>
        <p:txBody>
          <a:bodyPr/>
          <a:lstStyle/>
          <a:p>
            <a:pPr algn="ctr"/>
            <a:r>
              <a:rPr lang="ru-RU" b="1" dirty="0" smtClean="0">
                <a:solidFill>
                  <a:schemeClr val="accent2">
                    <a:lumMod val="75000"/>
                  </a:schemeClr>
                </a:solidFill>
                <a:latin typeface="Times New Roman" pitchFamily="18" charset="0"/>
                <a:cs typeface="Times New Roman" pitchFamily="18" charset="0"/>
              </a:rPr>
              <a:t>Результаты:</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57222" y="1554162"/>
            <a:ext cx="9348822" cy="4525963"/>
          </a:xfrm>
        </p:spPr>
        <p:txBody>
          <a:bodyPr>
            <a:normAutofit fontScale="70000" lnSpcReduction="20000"/>
          </a:bodyPr>
          <a:lstStyle/>
          <a:p>
            <a:pPr algn="just">
              <a:buNone/>
            </a:pPr>
            <a:r>
              <a:rPr lang="ru-RU" dirty="0" smtClean="0"/>
              <a:t>     </a:t>
            </a:r>
            <a:r>
              <a:rPr lang="ru-RU" sz="4600" b="1" dirty="0" smtClean="0">
                <a:solidFill>
                  <a:srgbClr val="7030A0"/>
                </a:solidFill>
                <a:latin typeface="Times New Roman" pitchFamily="18" charset="0"/>
                <a:cs typeface="Times New Roman" pitchFamily="18" charset="0"/>
              </a:rPr>
              <a:t>От 38 до 50 баллов. </a:t>
            </a:r>
            <a:r>
              <a:rPr lang="ru-RU" sz="4600" dirty="0" smtClean="0">
                <a:latin typeface="Times New Roman" pitchFamily="18" charset="0"/>
                <a:cs typeface="Times New Roman" pitchFamily="18" charset="0"/>
              </a:rPr>
              <a:t>Вы довольны собой и уверены в себе. У вас большая потреб</a:t>
            </a:r>
            <a:r>
              <a:rPr lang="ru-RU" sz="4600" dirty="0" err="1" smtClean="0">
                <a:latin typeface="Times New Roman" pitchFamily="18" charset="0"/>
                <a:cs typeface="Times New Roman" pitchFamily="18" charset="0"/>
              </a:rPr>
              <a:t>ность</a:t>
            </a:r>
            <a:r>
              <a:rPr lang="ru-RU" sz="4600" dirty="0" smtClean="0">
                <a:latin typeface="Times New Roman" pitchFamily="18" charset="0"/>
                <a:cs typeface="Times New Roman" pitchFamily="18" charset="0"/>
              </a:rPr>
              <a:t> доминировать над людьми, любите подчеркивать свое «я», выделять свое мнение. Вам безразлично то, что о вас говорят, но сами вы имеете склонность </a:t>
            </a:r>
            <a:r>
              <a:rPr lang="ru-RU" sz="4600" dirty="0" err="1" smtClean="0">
                <a:latin typeface="Times New Roman" pitchFamily="18" charset="0"/>
                <a:cs typeface="Times New Roman" pitchFamily="18" charset="0"/>
              </a:rPr>
              <a:t>критиковать</a:t>
            </a:r>
            <a:r>
              <a:rPr lang="ru-RU" sz="4600" dirty="0" smtClean="0">
                <a:latin typeface="Times New Roman" pitchFamily="18" charset="0"/>
                <a:cs typeface="Times New Roman" pitchFamily="18" charset="0"/>
              </a:rPr>
              <a:t> других. Чем больше у вас баллов, тем больше вам подходит </a:t>
            </a:r>
            <a:r>
              <a:rPr lang="ru-RU" sz="4600" dirty="0" err="1" smtClean="0">
                <a:latin typeface="Times New Roman" pitchFamily="18" charset="0"/>
                <a:cs typeface="Times New Roman" pitchFamily="18" charset="0"/>
              </a:rPr>
              <a:t>определение</a:t>
            </a:r>
            <a:r>
              <a:rPr lang="ru-RU" sz="4600" dirty="0" smtClean="0">
                <a:latin typeface="Times New Roman" pitchFamily="18" charset="0"/>
                <a:cs typeface="Times New Roman" pitchFamily="18" charset="0"/>
              </a:rPr>
              <a:t>: «Вы любите себя, но не любите других». Но у вас есть один недостаток: </a:t>
            </a:r>
            <a:r>
              <a:rPr lang="ru-RU" sz="4600" dirty="0" err="1" smtClean="0">
                <a:latin typeface="Times New Roman" pitchFamily="18" charset="0"/>
                <a:cs typeface="Times New Roman" pitchFamily="18" charset="0"/>
              </a:rPr>
              <a:t>слиш</a:t>
            </a:r>
            <a:r>
              <a:rPr lang="ru-RU" sz="4600" dirty="0" smtClean="0">
                <a:latin typeface="Times New Roman" pitchFamily="18" charset="0"/>
                <a:cs typeface="Times New Roman" pitchFamily="18" charset="0"/>
              </a:rPr>
              <a:t>ком серьезно к себе относитесь, не принимаете никакой критической информации. </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554162"/>
            <a:ext cx="8991600" cy="4525963"/>
          </a:xfrm>
        </p:spPr>
        <p:txBody>
          <a:bodyPr>
            <a:normAutofit lnSpcReduction="10000"/>
          </a:bodyPr>
          <a:lstStyle/>
          <a:p>
            <a:pPr>
              <a:buNone/>
            </a:pPr>
            <a:r>
              <a:rPr lang="ru-RU" dirty="0" smtClean="0"/>
              <a:t>   </a:t>
            </a:r>
            <a:r>
              <a:rPr lang="ru-RU" b="1" dirty="0" smtClean="0">
                <a:solidFill>
                  <a:schemeClr val="accent3">
                    <a:lumMod val="75000"/>
                  </a:schemeClr>
                </a:solidFill>
                <a:latin typeface="Times New Roman" pitchFamily="18" charset="0"/>
                <a:cs typeface="Times New Roman" pitchFamily="18" charset="0"/>
              </a:rPr>
              <a:t>Цель:</a:t>
            </a:r>
            <a:r>
              <a:rPr lang="ru-RU" dirty="0" smtClean="0">
                <a:latin typeface="Times New Roman" pitchFamily="18" charset="0"/>
                <a:cs typeface="Times New Roman" pitchFamily="18" charset="0"/>
              </a:rPr>
              <a:t> сформировать у педагогов адекватную самооценку.</a:t>
            </a:r>
          </a:p>
          <a:p>
            <a:pPr>
              <a:buNone/>
            </a:pP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r>
              <a:rPr lang="ru-RU" b="1" dirty="0" smtClean="0">
                <a:solidFill>
                  <a:schemeClr val="accent3">
                    <a:lumMod val="75000"/>
                  </a:schemeClr>
                </a:solidFill>
                <a:latin typeface="Times New Roman" pitchFamily="18" charset="0"/>
                <a:cs typeface="Times New Roman" pitchFamily="18" charset="0"/>
              </a:rPr>
              <a:t>Задачи: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познакомить с видами самооценки;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определить самооценку педагогов;</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развивать интерес к собственному «я»;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способствовать коррекции эмоционального </a:t>
            </a:r>
            <a:r>
              <a:rPr lang="ru-RU" dirty="0" err="1" smtClean="0">
                <a:latin typeface="Times New Roman" pitchFamily="18" charset="0"/>
                <a:cs typeface="Times New Roman" pitchFamily="18" charset="0"/>
              </a:rPr>
              <a:t>самоотношения</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00108"/>
            <a:ext cx="8991600" cy="5080017"/>
          </a:xfrm>
        </p:spPr>
        <p:txBody>
          <a:bodyPr>
            <a:normAutofit lnSpcReduction="10000"/>
          </a:bodyPr>
          <a:lstStyle/>
          <a:p>
            <a:pPr algn="just">
              <a:buNone/>
            </a:pPr>
            <a:r>
              <a:rPr lang="ru-RU" dirty="0" smtClean="0"/>
              <a:t>   </a:t>
            </a:r>
            <a:r>
              <a:rPr lang="ru-RU" b="1" dirty="0" smtClean="0">
                <a:solidFill>
                  <a:srgbClr val="7030A0"/>
                </a:solidFill>
                <a:latin typeface="Times New Roman" pitchFamily="18" charset="0"/>
                <a:cs typeface="Times New Roman" pitchFamily="18" charset="0"/>
              </a:rPr>
              <a:t>От 24 до 37 баллов. </a:t>
            </a:r>
            <a:r>
              <a:rPr lang="ru-RU" dirty="0" smtClean="0">
                <a:latin typeface="Times New Roman" pitchFamily="18" charset="0"/>
                <a:cs typeface="Times New Roman" pitchFamily="18" charset="0"/>
              </a:rPr>
              <a:t>Вы живете в согласии с собой, знаете себя и можете себе до</a:t>
            </a:r>
            <a:r>
              <a:rPr lang="ru-RU" dirty="0" err="1" smtClean="0">
                <a:latin typeface="Times New Roman" pitchFamily="18" charset="0"/>
                <a:cs typeface="Times New Roman" pitchFamily="18" charset="0"/>
              </a:rPr>
              <a:t>верять</a:t>
            </a:r>
            <a:r>
              <a:rPr lang="ru-RU" dirty="0" smtClean="0">
                <a:latin typeface="Times New Roman" pitchFamily="18" charset="0"/>
                <a:cs typeface="Times New Roman" pitchFamily="18" charset="0"/>
              </a:rPr>
              <a:t>. Обладаете ценным умением находить выход из трудных ситуаций как </a:t>
            </a:r>
            <a:r>
              <a:rPr lang="ru-RU" dirty="0" err="1" smtClean="0">
                <a:latin typeface="Times New Roman" pitchFamily="18" charset="0"/>
                <a:cs typeface="Times New Roman" pitchFamily="18" charset="0"/>
              </a:rPr>
              <a:t>личного</a:t>
            </a:r>
            <a:r>
              <a:rPr lang="ru-RU" dirty="0" smtClean="0">
                <a:latin typeface="Times New Roman" pitchFamily="18" charset="0"/>
                <a:cs typeface="Times New Roman" pitchFamily="18" charset="0"/>
              </a:rPr>
              <a:t> характера, так и во взаимоотношениях с людьми. Формулу вашего </a:t>
            </a:r>
            <a:r>
              <a:rPr lang="ru-RU" dirty="0" err="1" smtClean="0">
                <a:latin typeface="Times New Roman" pitchFamily="18" charset="0"/>
                <a:cs typeface="Times New Roman" pitchFamily="18" charset="0"/>
              </a:rPr>
              <a:t>отношения</a:t>
            </a:r>
            <a:r>
              <a:rPr lang="ru-RU" dirty="0" smtClean="0">
                <a:latin typeface="Times New Roman" pitchFamily="18" charset="0"/>
                <a:cs typeface="Times New Roman" pitchFamily="18" charset="0"/>
              </a:rPr>
              <a:t> к себе и окружающим можно выразить словами: «Доволен собой, доволен другими». У вас нормальная здоровая самооценка, вы умеете быть для себя под</a:t>
            </a:r>
            <a:r>
              <a:rPr lang="ru-RU" dirty="0" err="1" smtClean="0">
                <a:latin typeface="Times New Roman" pitchFamily="18" charset="0"/>
                <a:cs typeface="Times New Roman" pitchFamily="18" charset="0"/>
              </a:rPr>
              <a:t>держкой</a:t>
            </a:r>
            <a:r>
              <a:rPr lang="ru-RU" dirty="0" smtClean="0">
                <a:latin typeface="Times New Roman" pitchFamily="18" charset="0"/>
                <a:cs typeface="Times New Roman" pitchFamily="18" charset="0"/>
              </a:rPr>
              <a:t> и источником силы и, что самое главное, не за счет других. </a:t>
            </a:r>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42984"/>
            <a:ext cx="8991600" cy="5715016"/>
          </a:xfrm>
        </p:spPr>
        <p:txBody>
          <a:bodyPr>
            <a:normAutofit/>
          </a:bodyPr>
          <a:lstStyle/>
          <a:p>
            <a:pPr algn="just">
              <a:buNone/>
            </a:pPr>
            <a:r>
              <a:rPr lang="ru-RU" dirty="0" smtClean="0"/>
              <a:t>   </a:t>
            </a:r>
            <a:r>
              <a:rPr lang="ru-RU" b="1" dirty="0" smtClean="0">
                <a:solidFill>
                  <a:srgbClr val="7030A0"/>
                </a:solidFill>
                <a:latin typeface="Times New Roman" pitchFamily="18" charset="0"/>
                <a:cs typeface="Times New Roman" pitchFamily="18" charset="0"/>
              </a:rPr>
              <a:t>От 10 до 23 баллов. </a:t>
            </a:r>
            <a:r>
              <a:rPr lang="ru-RU" dirty="0" smtClean="0">
                <a:latin typeface="Times New Roman" pitchFamily="18" charset="0"/>
                <a:cs typeface="Times New Roman" pitchFamily="18" charset="0"/>
              </a:rPr>
              <a:t>Очевидно, вы недовольны собой, вас мучают сомнения и неудовлетворенность своим интеллектом, способностями, достижениями, своей внешностью, возрастом, полом... Остановитесь! Кто сказал, что любить себя плохо? Кто внушил вам, что думающий человек должен быть постоянно собой недоволен? Разумеется, никто не требует от вас самодовольства, но вы должны принимать себя, уважать себя, поддерживать в себе этот огонек</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2">
                    <a:lumMod val="75000"/>
                  </a:schemeClr>
                </a:solidFill>
                <a:latin typeface="Times New Roman" pitchFamily="18" charset="0"/>
                <a:cs typeface="Times New Roman" pitchFamily="18" charset="0"/>
              </a:rPr>
              <a:t>6.Упражнение: «Я учусь у тебя».</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14346" y="1554162"/>
            <a:ext cx="9205946" cy="5018110"/>
          </a:xfrm>
        </p:spPr>
        <p:txBody>
          <a:bodyPr>
            <a:normAutofit lnSpcReduction="10000"/>
          </a:bodyPr>
          <a:lstStyle/>
          <a:p>
            <a:pPr>
              <a:buNone/>
            </a:pPr>
            <a:r>
              <a:rPr lang="ru-RU" i="1" dirty="0" smtClean="0"/>
              <a:t>     (Раздача памяток на повышение самооценки) </a:t>
            </a:r>
          </a:p>
          <a:p>
            <a:pPr algn="just">
              <a:buNone/>
            </a:pPr>
            <a:r>
              <a:rPr lang="ru-RU" dirty="0" smtClean="0"/>
              <a:t>   </a:t>
            </a:r>
            <a:r>
              <a:rPr lang="ru-RU" b="1" dirty="0" smtClean="0">
                <a:latin typeface="Times New Roman" pitchFamily="18" charset="0"/>
                <a:cs typeface="Times New Roman" pitchFamily="18" charset="0"/>
              </a:rPr>
              <a:t>Ход:</a:t>
            </a:r>
            <a:r>
              <a:rPr lang="ru-RU" dirty="0" smtClean="0">
                <a:latin typeface="Times New Roman" pitchFamily="18" charset="0"/>
                <a:cs typeface="Times New Roman" pitchFamily="18" charset="0"/>
              </a:rPr>
              <a:t> участники бросают друг другу в произвольном порядке мячик со словами: «Я учусь у тебя…» (называется профессиональное или личное качество данного человека, которое действительно обладает ценностью, привлекательностью для говорящего). Задача принявшего мяч, прежде всего, подтвердить высказанную мысль: «Да, у меня можно научиться…» или «Да, я могу научить…». Затем он бросает мячик другому участнику.</a:t>
            </a:r>
            <a:endParaRPr lang="ru-RU" i="1" dirty="0">
              <a:latin typeface="Times New Roman" pitchFamily="18" charset="0"/>
              <a:cs typeface="Times New Roman" pitchFamily="18" charset="0"/>
            </a:endParaRPr>
          </a:p>
        </p:txBody>
      </p:sp>
      <p:pic>
        <p:nvPicPr>
          <p:cNvPr id="4" name="e13d67619bc950c.mp3">
            <a:hlinkClick r:id="" action="ppaction://media"/>
          </p:cNvPr>
          <p:cNvPicPr>
            <a:picLocks noRot="1" noChangeAspect="1"/>
          </p:cNvPicPr>
          <p:nvPr>
            <a:audioFile r:link="rId1"/>
          </p:nvPr>
        </p:nvPicPr>
        <p:blipFill>
          <a:blip r:embed="rId3"/>
          <a:stretch>
            <a:fillRect/>
          </a:stretch>
        </p:blipFill>
        <p:spPr>
          <a:xfrm>
            <a:off x="7696200" y="6350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504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1295400"/>
          </a:xfrm>
        </p:spPr>
        <p:txBody>
          <a:bodyPr>
            <a:normAutofit/>
          </a:bodyPr>
          <a:lstStyle/>
          <a:p>
            <a:pPr algn="ctr"/>
            <a:r>
              <a:rPr lang="ru-RU" sz="2800" b="1" dirty="0" smtClean="0">
                <a:solidFill>
                  <a:schemeClr val="accent2">
                    <a:lumMod val="75000"/>
                  </a:schemeClr>
                </a:solidFill>
                <a:latin typeface="Times New Roman" pitchFamily="18" charset="0"/>
                <a:cs typeface="Times New Roman" pitchFamily="18" charset="0"/>
              </a:rPr>
              <a:t>7. Упражнение: «Сердце коллектива».</a:t>
            </a:r>
            <a:endParaRPr lang="ru-RU" sz="2800"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1285860"/>
            <a:ext cx="8991600" cy="5929354"/>
          </a:xfrm>
        </p:spPr>
        <p:txBody>
          <a:bodyPr>
            <a:normAutofit fontScale="92500" lnSpcReduction="10000"/>
          </a:bodyPr>
          <a:lstStyle/>
          <a:p>
            <a:pPr algn="just">
              <a:buNone/>
            </a:pPr>
            <a:r>
              <a:rPr lang="ru-RU" b="1" dirty="0" smtClean="0">
                <a:latin typeface="Times New Roman" pitchFamily="18" charset="0"/>
                <a:cs typeface="Times New Roman" pitchFamily="18" charset="0"/>
              </a:rPr>
              <a:t>   Педагог-психолог:</a:t>
            </a:r>
            <a:r>
              <a:rPr lang="ru-RU" dirty="0" smtClean="0">
                <a:latin typeface="Times New Roman" pitchFamily="18" charset="0"/>
                <a:cs typeface="Times New Roman" pitchFamily="18" charset="0"/>
              </a:rPr>
              <a:t> Знаете ли вы, что у каждого коллектива есть свое сердце. Я хочу, чтобы вы сейчас сделали друг другу что-нибудь приятное. Напишите свое имя на листе бумаги и сложите его. Это надо для того, чтобы каждый из вас мог потом вытянуть жребий с чьим-нибудь именем. Я принесла большое сердце, которое и станет сердцем нашего коллектива. Придумайте дружескую приятную фразу в адрес того, чье имя вы вытянули по жребию. Возьмите маленькое сердечко и запишите на нем то, что вы придумали. Затем мы приклеим все маленькие сердечки на наше большое сердце.</a:t>
            </a:r>
            <a:endParaRPr lang="ru-RU" dirty="0">
              <a:latin typeface="Times New Roman" pitchFamily="18" charset="0"/>
              <a:cs typeface="Times New Roman" pitchFamily="18" charset="0"/>
            </a:endParaRPr>
          </a:p>
        </p:txBody>
      </p:sp>
      <p:pic>
        <p:nvPicPr>
          <p:cNvPr id="4" name="6e255b4b6b8375e.mp3">
            <a:hlinkClick r:id="" action="ppaction://media"/>
          </p:cNvPr>
          <p:cNvPicPr>
            <a:picLocks noRot="1" noChangeAspect="1"/>
          </p:cNvPicPr>
          <p:nvPr>
            <a:audioFile r:link="rId1"/>
          </p:nvPr>
        </p:nvPicPr>
        <p:blipFill>
          <a:blip r:embed="rId3"/>
          <a:stretch>
            <a:fillRect/>
          </a:stretch>
        </p:blipFill>
        <p:spPr>
          <a:xfrm>
            <a:off x="8102600" y="6350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935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2">
                    <a:lumMod val="75000"/>
                  </a:schemeClr>
                </a:solidFill>
                <a:latin typeface="Times New Roman" pitchFamily="18" charset="0"/>
                <a:cs typeface="Times New Roman" pitchFamily="18" charset="0"/>
              </a:rPr>
              <a:t>Рефлексия </a:t>
            </a:r>
            <a:br>
              <a:rPr lang="ru-RU" b="1" dirty="0" smtClean="0">
                <a:solidFill>
                  <a:schemeClr val="accent2">
                    <a:lumMod val="75000"/>
                  </a:schemeClr>
                </a:solidFill>
                <a:latin typeface="Times New Roman" pitchFamily="18" charset="0"/>
                <a:cs typeface="Times New Roman" pitchFamily="18" charset="0"/>
              </a:rPr>
            </a:br>
            <a:endParaRPr lang="ru-RU"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554162"/>
            <a:ext cx="8686800" cy="5303838"/>
          </a:xfrm>
        </p:spPr>
        <p:txBody>
          <a:bodyPr/>
          <a:lstStyle/>
          <a:p>
            <a:r>
              <a:rPr lang="ru-RU" b="1" i="1" dirty="0" smtClean="0">
                <a:latin typeface="Times New Roman" pitchFamily="18" charset="0"/>
                <a:cs typeface="Times New Roman" pitchFamily="18" charset="0"/>
              </a:rPr>
              <a:t>Какой опыт вы приобрели? </a:t>
            </a:r>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Что почувствовали? </a:t>
            </a:r>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Что вам понравилось? </a:t>
            </a:r>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С какими трудностями вы столкнулись? </a:t>
            </a:r>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Что было интересно? </a:t>
            </a:r>
            <a:endParaRPr lang="ru-RU"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Какое настроение у вас после занятия?</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285728"/>
            <a:ext cx="8686800" cy="6572272"/>
          </a:xfrm>
        </p:spPr>
        <p:txBody>
          <a:bodyPr/>
          <a:lstStyle/>
          <a:p>
            <a:pPr algn="ctr">
              <a:buNone/>
            </a:pPr>
            <a:r>
              <a:rPr lang="ru-RU" dirty="0" smtClean="0">
                <a:solidFill>
                  <a:schemeClr val="accent2">
                    <a:lumMod val="75000"/>
                  </a:schemeClr>
                </a:solidFill>
                <a:latin typeface="Times New Roman" pitchFamily="18" charset="0"/>
                <a:cs typeface="Times New Roman" pitchFamily="18" charset="0"/>
              </a:rPr>
              <a:t>ПЛАН:</a:t>
            </a:r>
          </a:p>
          <a:p>
            <a:pPr marL="0">
              <a:spcBef>
                <a:spcPts val="0"/>
              </a:spcBef>
              <a:buNone/>
            </a:pPr>
            <a:endParaRPr lang="ru-RU" sz="2000" dirty="0" smtClean="0">
              <a:solidFill>
                <a:schemeClr val="tx1"/>
              </a:solidFill>
              <a:latin typeface="Times New Roman" pitchFamily="18" charset="0"/>
              <a:cs typeface="Times New Roman" pitchFamily="18" charset="0"/>
            </a:endParaRPr>
          </a:p>
          <a:p>
            <a:pPr marL="0">
              <a:spcBef>
                <a:spcPts val="0"/>
              </a:spcBef>
              <a:buNone/>
            </a:pPr>
            <a:r>
              <a:rPr lang="ru-RU" sz="2000" dirty="0" smtClean="0">
                <a:solidFill>
                  <a:schemeClr val="tx1"/>
                </a:solidFill>
                <a:latin typeface="Times New Roman" pitchFamily="18" charset="0"/>
                <a:cs typeface="Times New Roman" pitchFamily="18" charset="0"/>
              </a:rPr>
              <a:t> </a:t>
            </a:r>
          </a:p>
          <a:p>
            <a:pPr marL="0">
              <a:spcBef>
                <a:spcPts val="0"/>
              </a:spcBef>
              <a:buNone/>
            </a:pPr>
            <a:r>
              <a:rPr lang="ru-RU" sz="2400"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1. Приветствие: «Усиль эмоцию».</a:t>
            </a:r>
          </a:p>
          <a:p>
            <a:pPr marL="0">
              <a:spcBef>
                <a:spcPts val="0"/>
              </a:spcBef>
              <a:buNone/>
            </a:pPr>
            <a:r>
              <a:rPr lang="ru-RU" sz="2000" dirty="0" smtClean="0">
                <a:solidFill>
                  <a:schemeClr val="tx1"/>
                </a:solidFill>
                <a:latin typeface="Times New Roman" pitchFamily="18" charset="0"/>
                <a:cs typeface="Times New Roman" pitchFamily="18" charset="0"/>
              </a:rPr>
              <a:t> 2. Вступительное слово.</a:t>
            </a:r>
          </a:p>
          <a:p>
            <a:pPr marL="0">
              <a:spcBef>
                <a:spcPts val="0"/>
              </a:spcBef>
              <a:buNone/>
            </a:pPr>
            <a:r>
              <a:rPr lang="ru-RU" sz="2000" dirty="0" smtClean="0">
                <a:solidFill>
                  <a:schemeClr val="tx1"/>
                </a:solidFill>
                <a:latin typeface="Times New Roman" pitchFamily="18" charset="0"/>
                <a:cs typeface="Times New Roman" pitchFamily="18" charset="0"/>
              </a:rPr>
              <a:t> 3. Мини-лекция: «Самооценка и её влияние на формирование личности».</a:t>
            </a:r>
          </a:p>
          <a:p>
            <a:pPr marL="0">
              <a:spcBef>
                <a:spcPts val="0"/>
              </a:spcBef>
              <a:buNone/>
            </a:pPr>
            <a:r>
              <a:rPr lang="ru-RU" sz="2000" dirty="0" smtClean="0">
                <a:solidFill>
                  <a:schemeClr val="tx1"/>
                </a:solidFill>
                <a:latin typeface="Times New Roman" pitchFamily="18" charset="0"/>
                <a:cs typeface="Times New Roman" pitchFamily="18" charset="0"/>
              </a:rPr>
              <a:t> 4. Упражнение: «Мы похожи».</a:t>
            </a:r>
          </a:p>
          <a:p>
            <a:pPr marL="0">
              <a:spcBef>
                <a:spcPts val="0"/>
              </a:spcBef>
              <a:buNone/>
            </a:pPr>
            <a:r>
              <a:rPr lang="ru-RU" sz="2000" dirty="0" smtClean="0">
                <a:solidFill>
                  <a:schemeClr val="tx1"/>
                </a:solidFill>
                <a:latin typeface="Times New Roman" pitchFamily="18" charset="0"/>
                <a:cs typeface="Times New Roman" pitchFamily="18" charset="0"/>
              </a:rPr>
              <a:t> 5. Тест: «Моя самооценка».</a:t>
            </a:r>
          </a:p>
          <a:p>
            <a:pPr marL="0">
              <a:spcBef>
                <a:spcPts val="0"/>
              </a:spcBef>
              <a:buNone/>
            </a:pPr>
            <a:r>
              <a:rPr lang="ru-RU" sz="2000" dirty="0" smtClean="0">
                <a:solidFill>
                  <a:schemeClr val="tx1"/>
                </a:solidFill>
                <a:latin typeface="Times New Roman" pitchFamily="18" charset="0"/>
                <a:cs typeface="Times New Roman" pitchFamily="18" charset="0"/>
              </a:rPr>
              <a:t> 6. Упражнение: «Я учусь у тебя».</a:t>
            </a:r>
          </a:p>
          <a:p>
            <a:pPr>
              <a:buNone/>
            </a:pPr>
            <a:r>
              <a:rPr lang="ru-RU" sz="2000" dirty="0" smtClean="0">
                <a:solidFill>
                  <a:schemeClr val="tx1"/>
                </a:solidFill>
                <a:latin typeface="Times New Roman" pitchFamily="18" charset="0"/>
                <a:cs typeface="Times New Roman" pitchFamily="18" charset="0"/>
              </a:rPr>
              <a:t> 7. Упражнение: «Сердце коллектива».</a:t>
            </a:r>
          </a:p>
          <a:p>
            <a:pPr>
              <a:buNone/>
            </a:pPr>
            <a:r>
              <a:rPr lang="ru-RU" sz="2000" dirty="0" smtClean="0">
                <a:solidFill>
                  <a:schemeClr val="tx1"/>
                </a:solidFill>
                <a:latin typeface="Times New Roman" pitchFamily="18" charset="0"/>
                <a:cs typeface="Times New Roman" pitchFamily="18" charset="0"/>
              </a:rPr>
              <a:t> Рефлексия.</a:t>
            </a:r>
          </a:p>
          <a:p>
            <a:pPr>
              <a:buNone/>
            </a:pPr>
            <a:r>
              <a:rPr lang="ru-RU" sz="2000" dirty="0" smtClean="0">
                <a:solidFill>
                  <a:schemeClr val="accent2">
                    <a:lumMod val="75000"/>
                  </a:schemeClr>
                </a:solidFill>
                <a:latin typeface="Times New Roman" pitchFamily="18" charset="0"/>
                <a:cs typeface="Times New Roman" pitchFamily="18" charset="0"/>
              </a:rPr>
              <a:t>Оборудование: </a:t>
            </a:r>
            <a:r>
              <a:rPr lang="ru-RU" sz="2000" dirty="0" smtClean="0">
                <a:solidFill>
                  <a:schemeClr val="tx1"/>
                </a:solidFill>
                <a:latin typeface="Times New Roman" pitchFamily="18" charset="0"/>
                <a:cs typeface="Times New Roman" pitchFamily="18" charset="0"/>
              </a:rPr>
              <a:t>мультимедиа, ноутбук, колонка, плакат с изображением сердца, маленькие сердечки по количеству участников, бланки по тесту: «Моя самооценка», клей, памятки: «Как сохранить свою самооценку», «Упражнения по повышению самооценки» на каждого участника.</a:t>
            </a:r>
          </a:p>
          <a:p>
            <a:pPr>
              <a:buNone/>
            </a:pPr>
            <a:r>
              <a:rPr lang="ru-RU" sz="2000" dirty="0" smtClean="0">
                <a:solidFill>
                  <a:schemeClr val="accent2">
                    <a:lumMod val="75000"/>
                  </a:schemeClr>
                </a:solidFill>
                <a:latin typeface="Times New Roman" pitchFamily="18" charset="0"/>
                <a:cs typeface="Times New Roman" pitchFamily="18" charset="0"/>
              </a:rPr>
              <a:t>Участники: </a:t>
            </a:r>
            <a:r>
              <a:rPr lang="ru-RU" sz="2000" dirty="0" smtClean="0">
                <a:solidFill>
                  <a:schemeClr val="tx1"/>
                </a:solidFill>
                <a:latin typeface="Times New Roman" pitchFamily="18" charset="0"/>
                <a:cs typeface="Times New Roman" pitchFamily="18" charset="0"/>
              </a:rPr>
              <a:t>педагоги всех возрастных групп.</a:t>
            </a:r>
          </a:p>
          <a:p>
            <a:pPr>
              <a:buNone/>
            </a:pPr>
            <a:r>
              <a:rPr lang="ru-RU" sz="2000" dirty="0" smtClean="0">
                <a:solidFill>
                  <a:schemeClr val="accent2">
                    <a:lumMod val="75000"/>
                  </a:schemeClr>
                </a:solidFill>
                <a:latin typeface="Times New Roman" pitchFamily="18" charset="0"/>
                <a:cs typeface="Times New Roman" pitchFamily="18" charset="0"/>
              </a:rPr>
              <a:t>Время: </a:t>
            </a:r>
            <a:r>
              <a:rPr lang="ru-RU" sz="2000" dirty="0" smtClean="0">
                <a:solidFill>
                  <a:schemeClr val="tx1"/>
                </a:solidFill>
                <a:latin typeface="Times New Roman" pitchFamily="18" charset="0"/>
                <a:cs typeface="Times New Roman" pitchFamily="18" charset="0"/>
              </a:rPr>
              <a:t>1 час 15 минут</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1009672"/>
          </a:xfrm>
        </p:spPr>
        <p:txBody>
          <a:bodyPr>
            <a:normAutofit fontScale="90000"/>
          </a:bodyPr>
          <a:lstStyle/>
          <a:p>
            <a:pPr algn="ctr"/>
            <a:r>
              <a:rPr lang="ru-RU" b="1" dirty="0" smtClean="0">
                <a:solidFill>
                  <a:schemeClr val="accent2">
                    <a:lumMod val="75000"/>
                  </a:schemeClr>
                </a:solidFill>
                <a:latin typeface="Times New Roman" pitchFamily="18" charset="0"/>
                <a:cs typeface="Times New Roman" pitchFamily="18" charset="0"/>
              </a:rPr>
              <a:t>1.Приветствие: «Усиль эмоцию».</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142908" y="1285860"/>
            <a:ext cx="9134508" cy="5357850"/>
          </a:xfrm>
        </p:spPr>
        <p:txBody>
          <a:bodyPr>
            <a:normAutofit fontScale="85000" lnSpcReduction="10000"/>
          </a:bodyPr>
          <a:lstStyle/>
          <a:p>
            <a:pPr algn="just">
              <a:buNone/>
            </a:pPr>
            <a:r>
              <a:rPr lang="ru-RU" b="1" dirty="0" smtClean="0"/>
              <a:t>   </a:t>
            </a:r>
            <a:r>
              <a:rPr lang="ru-RU" b="1" dirty="0" smtClean="0">
                <a:latin typeface="Times New Roman" pitchFamily="18" charset="0"/>
                <a:cs typeface="Times New Roman" pitchFamily="18" charset="0"/>
              </a:rPr>
              <a:t>Ход:  п</a:t>
            </a:r>
            <a:r>
              <a:rPr lang="ru-RU" dirty="0" smtClean="0">
                <a:latin typeface="Times New Roman" pitchFamily="18" charset="0"/>
                <a:cs typeface="Times New Roman" pitchFamily="18" charset="0"/>
              </a:rPr>
              <a:t>рисутствующим предлагается передать друг другу какую-либо эмоцию, добавляя к ней что-то свое и тем самым усиливая ее от участника к участнику. Например: необходимо передать радость. Первый участник показывает улыбку, второй — повторяет за ним плюс добавляет движение одной рукой, третий — негромкий смешок, четвертый — громкий смех… последний — вскакивает с места, начинает бегать по всей комнате, громко смеяться и хлопать. </a:t>
            </a:r>
          </a:p>
          <a:p>
            <a:pPr algn="just">
              <a:buNone/>
            </a:pPr>
            <a:r>
              <a:rPr lang="ru-RU" b="1" dirty="0" smtClean="0">
                <a:latin typeface="Times New Roman" pitchFamily="18" charset="0"/>
                <a:cs typeface="Times New Roman" pitchFamily="18" charset="0"/>
              </a:rPr>
              <a:t>   Вопросы для обсуждения: </a:t>
            </a:r>
            <a:endParaRPr lang="ru-RU" dirty="0" smtClean="0">
              <a:latin typeface="Times New Roman" pitchFamily="18" charset="0"/>
              <a:cs typeface="Times New Roman" pitchFamily="18" charset="0"/>
            </a:endParaRPr>
          </a:p>
          <a:p>
            <a:pPr lvl="0" algn="just"/>
            <a:r>
              <a:rPr lang="ru-RU" dirty="0" smtClean="0">
                <a:latin typeface="Times New Roman" pitchFamily="18" charset="0"/>
                <a:cs typeface="Times New Roman" pitchFamily="18" charset="0"/>
              </a:rPr>
              <a:t>Получилось ли усилить эмоцию?</a:t>
            </a:r>
          </a:p>
          <a:p>
            <a:pPr lvl="0" algn="just"/>
            <a:r>
              <a:rPr lang="ru-RU" dirty="0" smtClean="0">
                <a:latin typeface="Times New Roman" pitchFamily="18" charset="0"/>
                <a:cs typeface="Times New Roman" pitchFamily="18" charset="0"/>
              </a:rPr>
              <a:t>Какие были трудности?</a:t>
            </a:r>
          </a:p>
          <a:p>
            <a:pPr lvl="0" algn="just"/>
            <a:r>
              <a:rPr lang="ru-RU" dirty="0" smtClean="0">
                <a:latin typeface="Times New Roman" pitchFamily="18" charset="0"/>
                <a:cs typeface="Times New Roman" pitchFamily="18" charset="0"/>
              </a:rPr>
              <a:t>Понравилась ли игра?</a:t>
            </a:r>
          </a:p>
          <a:p>
            <a:pPr>
              <a:buNone/>
            </a:pPr>
            <a:endParaRPr lang="ru-RU" dirty="0"/>
          </a:p>
        </p:txBody>
      </p:sp>
      <p:pic>
        <p:nvPicPr>
          <p:cNvPr id="4" name="alexander-nakarada-fast-feel-banana-peel.mp3">
            <a:hlinkClick r:id="" action="ppaction://media"/>
          </p:cNvPr>
          <p:cNvPicPr>
            <a:picLocks noRot="1" noChangeAspect="1"/>
          </p:cNvPicPr>
          <p:nvPr>
            <a:audioFile r:link="rId1"/>
          </p:nvPr>
        </p:nvPicPr>
        <p:blipFill>
          <a:blip r:embed="rId3"/>
          <a:stretch>
            <a:fillRect/>
          </a:stretch>
        </p:blipFill>
        <p:spPr>
          <a:xfrm>
            <a:off x="7924800" y="5943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402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1295400"/>
          </a:xfrm>
        </p:spPr>
        <p:txBody>
          <a:bodyPr/>
          <a:lstStyle/>
          <a:p>
            <a:pPr algn="ctr"/>
            <a:r>
              <a:rPr lang="ru-RU" b="1" dirty="0" smtClean="0">
                <a:solidFill>
                  <a:schemeClr val="accent2">
                    <a:lumMod val="75000"/>
                  </a:schemeClr>
                </a:solidFill>
                <a:latin typeface="Times New Roman" pitchFamily="18" charset="0"/>
                <a:cs typeface="Times New Roman" pitchFamily="18" charset="0"/>
              </a:rPr>
              <a:t>2.Вступительное слово</a:t>
            </a:r>
            <a:endParaRPr lang="ru-RU"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1000108"/>
            <a:ext cx="8991600" cy="6286544"/>
          </a:xfrm>
        </p:spPr>
        <p:txBody>
          <a:bodyPr>
            <a:normAutofit fontScale="92500" lnSpcReduction="10000"/>
          </a:bodyPr>
          <a:lstStyle/>
          <a:p>
            <a:pPr algn="just">
              <a:buNone/>
            </a:pPr>
            <a:r>
              <a:rPr lang="ru-RU" dirty="0" smtClean="0"/>
              <a:t>   </a:t>
            </a:r>
            <a:r>
              <a:rPr lang="ru-RU" dirty="0" smtClean="0">
                <a:latin typeface="Times New Roman" pitchFamily="18" charset="0"/>
                <a:cs typeface="Times New Roman" pitchFamily="18" charset="0"/>
              </a:rPr>
              <a:t>Педагог-психолог: успешность воспитания дошкольников напрямую связана  с индивидуально-личностными и профессиональными качествами педагога. Большое значение здесь приобретает самооценка специалиста, поскольку она оказывает существенное влияние на уверенность в себе, личную инициативность, творческую реализацию, способность ставить и достигать цели, адаптироваться к условиям различных социумов, а в целом – на эффективность  профессиональной деятельности. Чем лучше чувствуют себя педагоги, тем благоприятнее климат в коллективе и тем результативней работа. Всё взаимосвязано.</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991600" cy="6858000"/>
          </a:xfrm>
        </p:spPr>
        <p:txBody>
          <a:bodyPr>
            <a:normAutofit lnSpcReduction="10000"/>
          </a:bodyPr>
          <a:lstStyle/>
          <a:p>
            <a:pPr algn="just">
              <a:buNone/>
            </a:pPr>
            <a:r>
              <a:rPr lang="ru-RU" dirty="0" smtClean="0"/>
              <a:t>      </a:t>
            </a:r>
            <a:r>
              <a:rPr lang="ru-RU" dirty="0" smtClean="0">
                <a:latin typeface="Times New Roman" pitchFamily="18" charset="0"/>
                <a:cs typeface="Times New Roman" pitchFamily="18" charset="0"/>
              </a:rPr>
              <a:t>Многие из педагогов по разным причинам  часто оказываются в тени – в силу своего темперамента, скромности, молодости. Другие, наоборот, становятся «звёздами» привлекая к себе всё внимание. </a:t>
            </a:r>
          </a:p>
          <a:p>
            <a:pPr algn="just">
              <a:buNone/>
            </a:pPr>
            <a:r>
              <a:rPr lang="ru-RU" dirty="0" smtClean="0">
                <a:latin typeface="Times New Roman" pitchFamily="18" charset="0"/>
                <a:cs typeface="Times New Roman" pitchFamily="18" charset="0"/>
              </a:rPr>
              <a:t>        Поэтому в этом году возникла необходимость проведения занятий с элементами тренинга, которое позволило бы первым заявить о себе, своих чувствах, мыслях, достижениях,  другими словами – быть услышанными, вторым – узнать лучше тех с кем они работают изо дня в день. </a:t>
            </a:r>
          </a:p>
          <a:p>
            <a:pPr algn="just">
              <a:buNone/>
            </a:pPr>
            <a:r>
              <a:rPr lang="ru-RU" dirty="0" smtClean="0">
                <a:latin typeface="Times New Roman" pitchFamily="18" charset="0"/>
                <a:cs typeface="Times New Roman" pitchFamily="18" charset="0"/>
              </a:rPr>
              <a:t>   Таким образом, уважаемые коллеги мы будем работать в этом году </a:t>
            </a:r>
            <a:r>
              <a:rPr lang="ru-RU" b="1" dirty="0" smtClean="0">
                <a:latin typeface="Times New Roman" pitchFamily="18" charset="0"/>
                <a:cs typeface="Times New Roman" pitchFamily="18" charset="0"/>
              </a:rPr>
              <a:t>на повышение самооценки.</a:t>
            </a:r>
            <a:endParaRPr lang="ru-RU"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1214422"/>
          </a:xfrm>
        </p:spPr>
        <p:txBody>
          <a:bodyPr>
            <a:noAutofit/>
          </a:bodyPr>
          <a:lstStyle/>
          <a:p>
            <a:pPr algn="ctr"/>
            <a:r>
              <a:rPr lang="ru-RU" sz="2400" b="1" dirty="0" smtClean="0">
                <a:solidFill>
                  <a:schemeClr val="accent2">
                    <a:lumMod val="75000"/>
                  </a:schemeClr>
                </a:solidFill>
                <a:latin typeface="Times New Roman" pitchFamily="18" charset="0"/>
                <a:cs typeface="Times New Roman" pitchFamily="18" charset="0"/>
              </a:rPr>
              <a:t>3.Мини-лекция: «Самооценка и ее влияние на формирование личности». </a:t>
            </a:r>
            <a:endParaRPr lang="ru-RU" sz="2400" b="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0" y="2000240"/>
            <a:ext cx="8991600" cy="4079885"/>
          </a:xfrm>
        </p:spPr>
        <p:txBody>
          <a:bodyPr/>
          <a:lstStyle/>
          <a:p>
            <a:pPr algn="just">
              <a:buNone/>
            </a:pPr>
            <a:r>
              <a:rPr lang="ru-RU" dirty="0" smtClean="0"/>
              <a:t>   </a:t>
            </a:r>
            <a:r>
              <a:rPr lang="ru-RU" dirty="0" smtClean="0">
                <a:solidFill>
                  <a:schemeClr val="accent2">
                    <a:lumMod val="75000"/>
                  </a:schemeClr>
                </a:solidFill>
                <a:latin typeface="Times New Roman" pitchFamily="18" charset="0"/>
                <a:cs typeface="Times New Roman" pitchFamily="18" charset="0"/>
              </a:rPr>
              <a:t>Самооценка</a:t>
            </a:r>
            <a:r>
              <a:rPr lang="ru-RU" dirty="0" smtClean="0">
                <a:latin typeface="Times New Roman" pitchFamily="18" charset="0"/>
                <a:cs typeface="Times New Roman" pitchFamily="18" charset="0"/>
              </a:rPr>
              <a:t> – это то, как вы относитесь к себе, как вы видите себя и кем себя считаете. Это качество формируется на основе комплекса представлений о самом себе, перечня собственных хороших и плохих качеств. </a:t>
            </a:r>
          </a:p>
          <a:p>
            <a:pPr>
              <a:buNone/>
            </a:pP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991600" cy="6500834"/>
          </a:xfrm>
        </p:spPr>
        <p:txBody>
          <a:bodyPr>
            <a:normAutofit/>
          </a:bodyPr>
          <a:lstStyle/>
          <a:p>
            <a:pPr algn="just">
              <a:buNone/>
            </a:pPr>
            <a:r>
              <a:rPr lang="ru-RU" dirty="0" smtClean="0">
                <a:latin typeface="Times New Roman" pitchFamily="18" charset="0"/>
                <a:cs typeface="Times New Roman" pitchFamily="18" charset="0"/>
              </a:rPr>
              <a:t>       </a:t>
            </a:r>
            <a:r>
              <a:rPr lang="ru-RU" b="1" dirty="0" smtClean="0">
                <a:solidFill>
                  <a:schemeClr val="accent2">
                    <a:lumMod val="75000"/>
                  </a:schemeClr>
                </a:solidFill>
                <a:latin typeface="Times New Roman" pitchFamily="18" charset="0"/>
                <a:cs typeface="Times New Roman" pitchFamily="18" charset="0"/>
              </a:rPr>
              <a:t>Уровень самооценки</a:t>
            </a:r>
            <a:r>
              <a:rPr lang="ru-RU" dirty="0" smtClean="0">
                <a:latin typeface="Times New Roman" pitchFamily="18" charset="0"/>
                <a:cs typeface="Times New Roman" pitchFamily="18" charset="0"/>
              </a:rPr>
              <a:t> – ваш субъективный взгляд на себя. Это качество формируется постепенно с самого рождения и может сознательно или неосознанно изменяться. Изменение в направлении снижения самооценки обычно происходит неосознанно: хорошее остается незамеченным, воспринимается, в силу привычки, как должное, а плохое обращает на себя внимание, соответственно, сильнее закрепляется в подсознании и влияет на отношение к себе. </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991600" cy="6357982"/>
          </a:xfrm>
        </p:spPr>
        <p:txBody>
          <a:bodyPr>
            <a:normAutofit/>
          </a:bodyPr>
          <a:lstStyle/>
          <a:p>
            <a:pPr algn="just">
              <a:buNone/>
            </a:pPr>
            <a:r>
              <a:rPr lang="ru-RU" b="1" dirty="0" smtClean="0"/>
              <a:t>   </a:t>
            </a:r>
            <a:r>
              <a:rPr lang="ru-RU" b="1" dirty="0" smtClean="0">
                <a:latin typeface="Times New Roman" pitchFamily="18" charset="0"/>
                <a:cs typeface="Times New Roman" pitchFamily="18" charset="0"/>
              </a:rPr>
              <a:t>Повышение уровня самооценки </a:t>
            </a:r>
            <a:r>
              <a:rPr lang="ru-RU" dirty="0" smtClean="0">
                <a:latin typeface="Times New Roman" pitchFamily="18" charset="0"/>
                <a:cs typeface="Times New Roman" pitchFamily="18" charset="0"/>
              </a:rPr>
              <a:t>формируется на основе мыслей и действий в различных ситуациях. Самооценка личности – это отправная точка для достижения успеха. Высокий уровень самооценки исключительно важен, он ведет к уверенным действиям и правильным решениям. Когда ваша самооценка улучшается, то улучшается и ваша отдача во всех сферах жизни. Качество жизни складывается из совершаемых действий. Формирование высокого уровня самооценки напрямую влияет на всю вашу жизнь. </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TotalTime>
  <Words>834</Words>
  <PresentationFormat>Экран (4:3)</PresentationFormat>
  <Paragraphs>104</Paragraphs>
  <Slides>24</Slides>
  <Notes>0</Notes>
  <HiddenSlides>0</HiddenSlides>
  <MMClips>3</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Трек</vt:lpstr>
      <vt:lpstr>Семинар-практикум на тему «повышение самооценки у педагогов».</vt:lpstr>
      <vt:lpstr>Слайд 2</vt:lpstr>
      <vt:lpstr>Слайд 3</vt:lpstr>
      <vt:lpstr>1.Приветствие: «Усиль эмоцию».</vt:lpstr>
      <vt:lpstr>2.Вступительное слово</vt:lpstr>
      <vt:lpstr>Слайд 6</vt:lpstr>
      <vt:lpstr>3.Мини-лекция: «Самооценка и ее влияние на формирование личности». </vt:lpstr>
      <vt:lpstr>Слайд 8</vt:lpstr>
      <vt:lpstr>Слайд 9</vt:lpstr>
      <vt:lpstr>Слайд 10</vt:lpstr>
      <vt:lpstr>Слайд 11</vt:lpstr>
      <vt:lpstr>4.Упражнение: «Мы похожи?»</vt:lpstr>
      <vt:lpstr>5.Тест: «Моя самооценка».</vt:lpstr>
      <vt:lpstr>Слайд 14</vt:lpstr>
      <vt:lpstr>Слайд 15</vt:lpstr>
      <vt:lpstr>Слайд 16</vt:lpstr>
      <vt:lpstr>Слайд 17</vt:lpstr>
      <vt:lpstr>Анализ теста</vt:lpstr>
      <vt:lpstr>Результаты:</vt:lpstr>
      <vt:lpstr>Слайд 20</vt:lpstr>
      <vt:lpstr>Слайд 21</vt:lpstr>
      <vt:lpstr>6.Упражнение: «Я учусь у тебя».</vt:lpstr>
      <vt:lpstr>7. Упражнение: «Сердце коллектива».</vt:lpstr>
      <vt:lpstr>Рефлексия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Семинар-практикум на тему «повышение самооценки у педагогов».</dc:title>
  <dc:creator>Хозяйка</dc:creator>
  <cp:lastModifiedBy>Хозяйка</cp:lastModifiedBy>
  <cp:revision>24</cp:revision>
  <dcterms:created xsi:type="dcterms:W3CDTF">2023-08-31T00:40:27Z</dcterms:created>
  <dcterms:modified xsi:type="dcterms:W3CDTF">2023-10-03T04:58:15Z</dcterms:modified>
</cp:coreProperties>
</file>