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0646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CE46"/>
    <a:srgbClr val="068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48" d="100"/>
          <a:sy n="48" d="100"/>
        </p:scale>
        <p:origin x="114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7FD8A-67A7-4297-9672-03BCD0E0F9B1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79450"/>
            <a:ext cx="4533900" cy="3400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05300"/>
            <a:ext cx="5486400" cy="40798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10600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10600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C8E3D-8215-4BDB-9EE3-30D2F4DB3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3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C8E3D-8215-4BDB-9EE3-30D2F4DB359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6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preschool_bkgrn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90625" y="1143000"/>
            <a:ext cx="4419600" cy="990600"/>
          </a:xfrm>
        </p:spPr>
        <p:txBody>
          <a:bodyPr anchor="t"/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362200"/>
            <a:ext cx="6400800" cy="838200"/>
          </a:xfrm>
        </p:spPr>
        <p:txBody>
          <a:bodyPr wrap="none"/>
          <a:lstStyle>
            <a:lvl1pPr marL="0" indent="0">
              <a:buFontTx/>
              <a:buNone/>
              <a:defRPr sz="5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7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4EB3D-7875-4FD2-9B8E-C78E23F37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98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990600"/>
            <a:ext cx="17526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990600"/>
            <a:ext cx="51054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A5E78-9D05-446E-979B-DBC991A56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04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9263C-D8D0-49D9-AEAD-DBF8F093D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9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FB2A4-4098-4105-8507-69C07BD97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0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31766-230C-4C79-8710-B676E446D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26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63D13-4B99-4F15-809C-9EA0440ED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DC6B7-45A4-421D-9B68-D0D13A6C7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86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3EE7A-36CB-4EFE-A29E-5D82EC0CF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1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4E526-6315-4CFA-BBAC-F55AD40D7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51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BA7B2-E42F-4BAC-A662-C8EAFBBC7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2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reschool_bkgrnd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010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688C9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688C9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688C9"/>
                </a:solidFill>
                <a:latin typeface="+mn-lt"/>
              </a:defRPr>
            </a:lvl1pPr>
          </a:lstStyle>
          <a:p>
            <a:pPr>
              <a:defRPr/>
            </a:pPr>
            <a:fld id="{FC46D966-3BB1-4019-AD52-1B572182B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688C9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688C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688C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688C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688C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688C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688C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688C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688C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688C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0624" y="1143000"/>
            <a:ext cx="6549727" cy="156592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000000"/>
                </a:solidFill>
                <a:latin typeface="Garamond"/>
              </a:rPr>
              <a:t>Консультация </a:t>
            </a:r>
            <a:r>
              <a:rPr lang="ru-RU" sz="4400" b="1" dirty="0">
                <a:solidFill>
                  <a:srgbClr val="000000"/>
                </a:solidFill>
                <a:latin typeface="Garamond"/>
              </a:rPr>
              <a:t>для </a:t>
            </a:r>
            <a:r>
              <a:rPr lang="ru-RU" sz="4400" b="1" dirty="0" smtClean="0">
                <a:solidFill>
                  <a:srgbClr val="000000"/>
                </a:solidFill>
                <a:latin typeface="Garamond"/>
              </a:rPr>
              <a:t>родителей: </a:t>
            </a:r>
            <a:r>
              <a:rPr lang="ru-RU" dirty="0">
                <a:solidFill>
                  <a:srgbClr val="F43DC3"/>
                </a:solidFill>
                <a:latin typeface="Garamond" panose="02020404030301010803" pitchFamily="18" charset="0"/>
              </a:rPr>
              <a:t/>
            </a:r>
            <a:br>
              <a:rPr lang="ru-RU" dirty="0">
                <a:solidFill>
                  <a:srgbClr val="F43DC3"/>
                </a:solidFill>
                <a:latin typeface="Garamond" panose="02020404030301010803" pitchFamily="18" charset="0"/>
              </a:rPr>
            </a:b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852936"/>
            <a:ext cx="6400800" cy="1944216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«Как снизить детскую </a:t>
            </a:r>
            <a:endParaRPr lang="ru-RU" sz="4000" b="1" dirty="0" smtClean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агрессивность»</a:t>
            </a:r>
            <a:endParaRPr lang="ru-RU" sz="40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5157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ru-RU" dirty="0" smtClean="0">
                <a:latin typeface="Garamond" pitchFamily="18" charset="0"/>
              </a:rPr>
              <a:t>Материал подготовила </a:t>
            </a:r>
            <a:r>
              <a:rPr lang="ru-RU" dirty="0" err="1" smtClean="0">
                <a:latin typeface="Garamond" pitchFamily="18" charset="0"/>
              </a:rPr>
              <a:t>Янгулова</a:t>
            </a:r>
            <a:r>
              <a:rPr lang="ru-RU" dirty="0" smtClean="0">
                <a:latin typeface="Garamond" pitchFamily="18" charset="0"/>
              </a:rPr>
              <a:t> Т.Н.</a:t>
            </a:r>
          </a:p>
          <a:p>
            <a:pPr eaLnBrk="1" hangingPunct="1"/>
            <a:r>
              <a:rPr lang="ru-RU" dirty="0" smtClean="0">
                <a:latin typeface="Garamond" pitchFamily="18" charset="0"/>
              </a:rPr>
              <a:t>Воспитатель МАДОУ №57 г. Красноярск</a:t>
            </a:r>
          </a:p>
        </p:txBody>
      </p:sp>
    </p:spTree>
    <p:extLst>
      <p:ext uri="{BB962C8B-B14F-4D97-AF65-F5344CB8AC3E}">
        <p14:creationId xmlns:p14="http://schemas.microsoft.com/office/powerpoint/2010/main" val="23391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 smtClean="0">
                <a:solidFill>
                  <a:srgbClr val="111111"/>
                </a:solidFill>
                <a:effectLst/>
                <a:latin typeface="Arial"/>
              </a:rPr>
              <a:t/>
            </a:r>
            <a:br>
              <a:rPr lang="ru-RU" b="1" i="0" dirty="0" smtClean="0">
                <a:solidFill>
                  <a:srgbClr val="111111"/>
                </a:solidFill>
                <a:effectLst/>
                <a:latin typeface="Arial"/>
              </a:rPr>
            </a:br>
            <a:r>
              <a:rPr lang="ru-RU" b="1" dirty="0">
                <a:solidFill>
                  <a:srgbClr val="111111"/>
                </a:solidFill>
                <a:latin typeface="Arial"/>
              </a:rPr>
              <a:t/>
            </a:r>
            <a:br>
              <a:rPr lang="ru-RU" b="1" dirty="0">
                <a:solidFill>
                  <a:srgbClr val="111111"/>
                </a:solidFill>
                <a:latin typeface="Arial"/>
              </a:rPr>
            </a:br>
            <a:r>
              <a:rPr lang="ru-RU" sz="4000" b="1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«Разыгрывание ситуаций»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</a:rPr>
              <a:t/>
            </a:r>
            <a:br>
              <a:rPr lang="ru-RU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</a:rPr>
            </a:br>
            <a:r>
              <a:rPr lang="ru-RU" dirty="0" smtClean="0">
                <a:latin typeface="Garamond" panose="02020404030301010803" pitchFamily="18" charset="0"/>
              </a:rPr>
              <a:t/>
            </a:r>
            <a:br>
              <a:rPr lang="ru-RU" dirty="0" smtClean="0">
                <a:latin typeface="Garamond" panose="02020404030301010803" pitchFamily="18" charset="0"/>
              </a:rPr>
            </a:b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1. Ты вышел во двор и видишь, что два мальчика дерутся. Разними их.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2. Тебе хочется поиграть такой же игрушкой, как у одного из ребят. Попроси его.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3. Ты обидел своего друга, попробуй помириться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96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990600"/>
            <a:ext cx="4297288" cy="1143000"/>
          </a:xfrm>
        </p:spPr>
        <p:txBody>
          <a:bodyPr/>
          <a:lstStyle/>
          <a:p>
            <a:pPr algn="ctr"/>
            <a:r>
              <a:rPr lang="ru-RU" b="1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«Ураган»</a:t>
            </a:r>
            <a:endParaRPr lang="ru-RU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429000"/>
            <a:ext cx="7776864" cy="2438400"/>
          </a:xfrm>
        </p:spPr>
        <p:txBody>
          <a:bodyPr/>
          <a:lstStyle/>
          <a:p>
            <a:r>
              <a:rPr lang="ru-RU" sz="20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Сядьте на ковёр напротив своего ребёнка. Он должен сильно на вас дуть. Вы делаете вид, что не можете справиться с потоком воздуха, и падаете на пол. Затем он должен, наоборот, втянуть в себя воздух, а вы постепенно подниматься.</a:t>
            </a:r>
          </a:p>
          <a:p>
            <a:r>
              <a:rPr lang="ru-RU" sz="20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Эту игру любят маленькие дети. Она их веселит и помогает ощутить свою значимость. Будет интересно, если в игре будут участвовать все члены семьи. Чем комичнее вы будете падать, и подниматься, тем больше удовольствия получит малыш</a:t>
            </a:r>
          </a:p>
          <a:p>
            <a:endParaRPr lang="ru-RU" dirty="0"/>
          </a:p>
        </p:txBody>
      </p:sp>
      <p:pic>
        <p:nvPicPr>
          <p:cNvPr id="8201" name="Picture 9" descr="C:\Users\julij\OneDrive\Рабочий стол\tornado-clipart-drawing-108357-4045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2325294" cy="23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30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010400" cy="1143000"/>
          </a:xfrm>
        </p:spPr>
        <p:txBody>
          <a:bodyPr/>
          <a:lstStyle/>
          <a:p>
            <a:pPr algn="ctr"/>
            <a:r>
              <a:rPr lang="ru-RU" b="1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«Котик»</a:t>
            </a:r>
            <a:endParaRPr lang="ru-RU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556792"/>
            <a:ext cx="7010400" cy="2520280"/>
          </a:xfrm>
        </p:spPr>
        <p:txBody>
          <a:bodyPr/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Упражнение выполняется на ковре. Придумывается сказка о котике, который нежится на солнышке, потягивается, царапает коврик, умывается и т. д</a:t>
            </a:r>
            <a:endParaRPr lang="ru-RU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julij\OneDrive\Рабочий стол\93f164f0d418b9f76c6cd23823d64b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461114"/>
            <a:ext cx="1152128" cy="1200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330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</a:rPr>
              <a:t>«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Упрямая подушка»</a:t>
            </a:r>
            <a:endParaRPr lang="ru-RU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060848"/>
            <a:ext cx="7010400" cy="3806552"/>
          </a:xfrm>
        </p:spPr>
        <p:txBody>
          <a:bodyPr/>
          <a:lstStyle/>
          <a:p>
            <a:r>
              <a:rPr lang="ru-RU" sz="22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Эта игра подходит для маленьких каприз и вредин. Подготовьте подушку. Расскажите малышу, что в неё вселились капризы и детские </a:t>
            </a:r>
            <a:r>
              <a:rPr lang="ru-RU" sz="2200" b="0" i="0" dirty="0" err="1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упрямки</a:t>
            </a:r>
            <a:r>
              <a:rPr lang="ru-RU" sz="22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. Это именно они заставляют его порой вести себя плохо. Предложите ребёнку прогнать их. Малыш должен очень сильно бить кулаками в подушку. Ваша задача его подбадривать. Когда ребёнок начнёт уставать, остановите его и предложите послушать, все ли капризы и </a:t>
            </a:r>
            <a:r>
              <a:rPr lang="ru-RU" sz="2200" b="0" i="0" dirty="0" err="1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упрямки</a:t>
            </a:r>
            <a:r>
              <a:rPr lang="ru-RU" sz="22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 ушли. Если он скажет, что нет, то игра продолжается. Если да, то похвалите его за то, что он смог их прогнать</a:t>
            </a:r>
            <a:endParaRPr lang="ru-RU" sz="2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julij\OneDrive\Рабочий стол\s1200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1544216" cy="15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753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564904"/>
            <a:ext cx="7488832" cy="3960440"/>
          </a:xfrm>
        </p:spPr>
        <p:txBody>
          <a:bodyPr/>
          <a:lstStyle/>
          <a:p>
            <a:r>
              <a:rPr lang="ru-RU" sz="28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Чтобы помочь ребёнку избавиться от агрессивных форм поведения, нужно научить его выражать или выплёскивать свои эмоции. Сдерживая свою агрессию, ваш малыш загоняет её внутрь. В этом случаи постепенно накапливаются отрицательные чувства, которые со временем будут способствовать накоплению стресса</a:t>
            </a:r>
            <a:endParaRPr lang="ru-RU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julij\OneDrive\Рабочий стол\276ddbac3d25e840d33be3327ced6e3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502256" cy="2214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37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692696"/>
            <a:ext cx="7010400" cy="3672408"/>
          </a:xfrm>
        </p:spPr>
        <p:txBody>
          <a:bodyPr/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Не отреагировав сразу, ребёнок рано или поздно почувствует необходимость выплеснуть всё накопившееся из себя. Но не на того, кто вызвал это чувство, а на того, кто подвернётся под руку, кто слабее и не сможет дать отпор</a:t>
            </a:r>
            <a:endParaRPr lang="ru-RU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julij\OneDrive\Рабочий стол\3dc68b1073cb4bc7df004dc486365b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149080"/>
            <a:ext cx="1701753" cy="2435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821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72816"/>
            <a:ext cx="7010400" cy="3657600"/>
          </a:xfrm>
        </p:spPr>
        <p:txBody>
          <a:bodyPr/>
          <a:lstStyle/>
          <a:p>
            <a:r>
              <a:rPr lang="ru-RU" b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Давайте возможность ребёнку выплеснуть своё агрессию: разрешите ему побить подушку или разорвать газету. И вы увидите, что в реальной жизни агрессивность снизится</a:t>
            </a:r>
            <a:endParaRPr lang="ru-RU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348880"/>
            <a:ext cx="7200800" cy="1138808"/>
          </a:xfrm>
        </p:spPr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908720"/>
            <a:ext cx="7010400" cy="4958680"/>
          </a:xfrm>
        </p:spPr>
        <p:txBody>
          <a:bodyPr/>
          <a:lstStyle/>
          <a:p>
            <a:r>
              <a:rPr lang="ru-RU" sz="28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Агрессия у маленького ребёнка стала в последнее время очень актуальной проблемой. Как правило, она направлена на окружающих ребёнка людей – сверстников, воспитателей, </a:t>
            </a:r>
            <a:r>
              <a:rPr lang="ru-RU" sz="28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родителей. </a:t>
            </a:r>
            <a:r>
              <a:rPr lang="ru-RU" sz="28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Взаимоотношения с окружающими становятся затруднительными. А ведь именно они определяют всестороннее развитие личности</a:t>
            </a:r>
            <a:endParaRPr lang="ru-RU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284984"/>
            <a:ext cx="8136904" cy="3369568"/>
          </a:xfrm>
        </p:spPr>
        <p:txBody>
          <a:bodyPr/>
          <a:lstStyle/>
          <a:p>
            <a:r>
              <a:rPr lang="ru-RU" b="1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Помните,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 что запреты и повышение голоса – самые неэффективные способы преодоления агрессивности. Агрессивность вашего ребёнка будет снята только тогда, когда будут понятны её причины</a:t>
            </a:r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2052" name="Picture 4" descr="C:\Users\julij\OneDrive\Рабочий стол\scale_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869" y="980728"/>
            <a:ext cx="3201083" cy="2200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28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010400" cy="72008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Причины агрессивности ребенка:</a:t>
            </a:r>
            <a:endParaRPr lang="ru-RU" sz="36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908720"/>
            <a:ext cx="4896544" cy="4958680"/>
          </a:xfrm>
        </p:spPr>
        <p:txBody>
          <a:bodyPr/>
          <a:lstStyle/>
          <a:p>
            <a:r>
              <a:rPr lang="ru-RU" sz="28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стремление привлечь к себе внимание</a:t>
            </a:r>
          </a:p>
          <a:p>
            <a:r>
              <a:rPr lang="ru-RU" sz="28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быть главным</a:t>
            </a:r>
          </a:p>
          <a:p>
            <a:r>
              <a:rPr lang="ru-RU" sz="28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получить желаемый предмет </a:t>
            </a:r>
          </a:p>
          <a:p>
            <a:r>
              <a:rPr lang="ru-RU" sz="28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ревность</a:t>
            </a:r>
          </a:p>
          <a:p>
            <a:r>
              <a:rPr lang="ru-RU" sz="28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защита</a:t>
            </a:r>
          </a:p>
          <a:p>
            <a:r>
              <a:rPr lang="ru-RU" sz="28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ущемление достоинства другого с целью подчеркнуть своё превосходство</a:t>
            </a:r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3074" name="Picture 2" descr="C:\Users\julij\OneDrive\Рабочий стол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2579138" cy="2409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156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00808"/>
            <a:ext cx="7272808" cy="316835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11111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гры и упражнения на снятие агрессивности у детей</a:t>
            </a:r>
            <a:endParaRPr lang="ru-RU" sz="36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105600" cy="1286272"/>
          </a:xfrm>
        </p:spPr>
        <p:txBody>
          <a:bodyPr/>
          <a:lstStyle/>
          <a:p>
            <a:pPr algn="ctr"/>
            <a:r>
              <a:rPr lang="ru-RU" sz="36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«Час тишины и час «можно»</a:t>
            </a:r>
            <a:r>
              <a:rPr lang="ru-RU" sz="36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ru-RU" sz="36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ru-RU" sz="36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(для детей с 4 лет)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</a:rPr>
              <a:t/>
            </a:r>
            <a:br>
              <a:rPr lang="ru-RU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</a:rPr>
            </a:b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3284984"/>
            <a:ext cx="7010400" cy="2880320"/>
          </a:xfrm>
        </p:spPr>
        <p:txBody>
          <a:bodyPr/>
          <a:lstStyle/>
          <a:p>
            <a:r>
              <a:rPr lang="ru-RU" sz="22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Договоритесь с ребёнком, что иногда, когда вы устали и хотите отдохнуть, в доме будет час тишины. Ребёнок должен вести себя тихо, спокойно играть, рисовать, конструировать. Но иногда у вас будет час «можно», когда ребёнку разрешается делать почти всё: прыгать, кричать. Брать мамины наряды и папины инструменты, обнимать родителей и висеть на них и т. д.</a:t>
            </a:r>
          </a:p>
        </p:txBody>
      </p:sp>
      <p:pic>
        <p:nvPicPr>
          <p:cNvPr id="4099" name="Picture 3" descr="C:\Users\julij\OneDrive\Рабочий стол\9a602db6541f6dc0ec29a6d7822da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1822153" cy="1822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970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272808" cy="1143000"/>
          </a:xfrm>
        </p:spPr>
        <p:txBody>
          <a:bodyPr/>
          <a:lstStyle/>
          <a:p>
            <a:pPr algn="ctr"/>
            <a:r>
              <a:rPr lang="ru-RU" sz="36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«Два клоуна»</a:t>
            </a:r>
            <a:r>
              <a:rPr lang="ru-RU" sz="40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ru-RU" sz="40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(для детей с 5 лет)</a:t>
            </a:r>
            <a:br>
              <a:rPr lang="ru-RU" sz="40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</a:br>
            <a:endParaRPr lang="ru-RU" sz="40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268760"/>
            <a:ext cx="7010400" cy="2808312"/>
          </a:xfrm>
        </p:spPr>
        <p:txBody>
          <a:bodyPr/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Предложите ребёнку поругаться, но не плохими словами, а овощами: «Ты- огурец», «А ты – редиска» и т. д. А потом похвалить друг друга цветами: «Ты – роза», «А ты – ромашка»…</a:t>
            </a:r>
            <a:endParaRPr lang="ru-RU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julij\OneDrive\Рабочий стол\s1200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861048"/>
            <a:ext cx="2299889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93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990600"/>
            <a:ext cx="5089376" cy="1143000"/>
          </a:xfrm>
        </p:spPr>
        <p:txBody>
          <a:bodyPr/>
          <a:lstStyle/>
          <a:p>
            <a:pPr algn="ctr"/>
            <a:r>
              <a:rPr lang="ru-RU" b="1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«Лепим сказку»</a:t>
            </a:r>
            <a:endParaRPr lang="ru-RU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852936"/>
            <a:ext cx="7010400" cy="3014464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Ребёнку предлагается слепить какую-нибудь сказку. При подборе сказки важно учесть, что в ней должно быть достаточно много героев, чтобы каждый из членов семьи смог слепить одного или два из них. После лепки можно проиграть в эту сказку всем вместе.</a:t>
            </a:r>
          </a:p>
          <a:p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абота с пластилином даёт возможность сместить «энергию кулака»</a:t>
            </a:r>
            <a:endParaRPr lang="ru-RU" sz="2400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julij\OneDrive\Рабочий стол\s1200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2891969" cy="2722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890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268760"/>
            <a:ext cx="4752528" cy="1584176"/>
          </a:xfrm>
        </p:spPr>
        <p:txBody>
          <a:bodyPr/>
          <a:lstStyle/>
          <a:p>
            <a:pPr algn="ctr"/>
            <a:r>
              <a:rPr lang="ru-RU" sz="40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«Мешочек крика»</a:t>
            </a:r>
            <a:r>
              <a:rPr lang="ru-RU" sz="40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/>
            </a:r>
            <a:br>
              <a:rPr lang="ru-RU" sz="40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ru-RU" sz="40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(для детей с 4 лет)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/>
            </a:r>
            <a:b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4293096"/>
            <a:ext cx="7010400" cy="1574304"/>
          </a:xfrm>
        </p:spPr>
        <p:txBody>
          <a:bodyPr/>
          <a:lstStyle/>
          <a:p>
            <a:r>
              <a:rPr lang="ru-RU" sz="3600" b="0" i="0" dirty="0" smtClean="0">
                <a:solidFill>
                  <a:srgbClr val="111111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Предложите ребёнку «спрятать» свой крик (гнев) в мешочек</a:t>
            </a:r>
            <a:endParaRPr lang="ru-RU" sz="36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C:\Users\julij\OneDrive\Рабочий стол\53c4e24f9aca642c2e9890e3fe06c2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2471636" cy="2470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750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Диплом дошкольного учреждения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Диплом дошкольного учреждения</Template>
  <TotalTime>135</TotalTime>
  <Words>662</Words>
  <Application>Microsoft Office PowerPoint</Application>
  <PresentationFormat>Экран (4:3)</PresentationFormat>
  <Paragraphs>40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Garamond</vt:lpstr>
      <vt:lpstr>Times New Roman</vt:lpstr>
      <vt:lpstr>Диплом дошкольного учреждения</vt:lpstr>
      <vt:lpstr>Консультация для родителей:  </vt:lpstr>
      <vt:lpstr>Презентация PowerPoint</vt:lpstr>
      <vt:lpstr>Презентация PowerPoint</vt:lpstr>
      <vt:lpstr>Причины агрессивности ребенка:</vt:lpstr>
      <vt:lpstr>Игры и упражнения на снятие агрессивности у детей</vt:lpstr>
      <vt:lpstr> «Час тишины и час «можно» (для детей с 4 лет) </vt:lpstr>
      <vt:lpstr> «Два клоуна» (для детей с 5 лет) </vt:lpstr>
      <vt:lpstr>«Лепим сказку»</vt:lpstr>
      <vt:lpstr> «Мешочек крика» (для детей с 4 лет) </vt:lpstr>
      <vt:lpstr>  «Разыгрывание ситуаций»  </vt:lpstr>
      <vt:lpstr>«Ураган»</vt:lpstr>
      <vt:lpstr>«Котик»</vt:lpstr>
      <vt:lpstr>«Упрямая подушка»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777</cp:lastModifiedBy>
  <cp:revision>20</cp:revision>
  <dcterms:created xsi:type="dcterms:W3CDTF">2019-03-11T15:35:14Z</dcterms:created>
  <dcterms:modified xsi:type="dcterms:W3CDTF">2024-01-25T10:51:20Z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TC101130481049</vt:lpwstr>
  </property>
</Properties>
</file>