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1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1" r:id="rId6"/>
    <p:sldId id="260" r:id="rId7"/>
    <p:sldId id="283" r:id="rId8"/>
    <p:sldId id="277" r:id="rId9"/>
    <p:sldId id="279" r:id="rId10"/>
    <p:sldId id="284" r:id="rId11"/>
    <p:sldId id="269" r:id="rId12"/>
    <p:sldId id="265" r:id="rId13"/>
    <p:sldId id="28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77EE59-3BD6-4D8A-B514-A26BB4151733}">
  <a:tblStyle styleId="{BC77EE59-3BD6-4D8A-B514-A26BB41517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69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706c138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5706c138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8651dc24d2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8651dc24d2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125d80b4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125d80b4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8651dc24d2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8651dc24d2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8651dc24d2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8651dc24d2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86ffa74579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86ffa74579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8651dc24d2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28651dc24d2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28651dc24d2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28651dc24d2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28651dc24d2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28651dc24d2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4083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15100" y="1897400"/>
            <a:ext cx="6408300" cy="22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osis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7F4C1B-B1A7-4020-9829-5FBD0D543417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61A305-393A-431E-87C7-1CBAC2C791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8" r:id="rId15"/>
    <p:sldLayoutId id="2147483819" r:id="rId16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subTitle" idx="1"/>
          </p:nvPr>
        </p:nvSpPr>
        <p:spPr>
          <a:xfrm>
            <a:off x="1000100" y="2000246"/>
            <a:ext cx="7358114" cy="1428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G Subscript Sans" pitchFamily="2" charset="0"/>
                <a:cs typeface="GG Subscript Sans" pitchFamily="2" charset="0"/>
              </a:rPr>
              <a:t>ПРОЕКТНО-ИССЛЕДОВАТЕЛЬСКАЯ РАБОТА</a:t>
            </a:r>
            <a:endParaRPr lang="ru-RU" sz="2800" dirty="0" smtClean="0">
              <a:solidFill>
                <a:schemeClr val="bg1"/>
              </a:solidFill>
              <a:latin typeface="GG Subscript Sans" pitchFamily="2" charset="0"/>
              <a:cs typeface="GG Subscript Sans" pitchFamily="2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G Subscript Sans" pitchFamily="2" charset="0"/>
                <a:cs typeface="GG Subscript Sans" pitchFamily="2" charset="0"/>
              </a:rPr>
              <a:t>ПО ТЕМЕ:</a:t>
            </a:r>
            <a:endParaRPr lang="ru-RU" sz="2800" dirty="0" smtClean="0">
              <a:solidFill>
                <a:schemeClr val="bg1"/>
              </a:solidFill>
              <a:latin typeface="GG Subscript Sans" pitchFamily="2" charset="0"/>
              <a:cs typeface="GG Subscript Sans" pitchFamily="2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G Subscript Sans" pitchFamily="2" charset="0"/>
                <a:cs typeface="GG Subscript Sans" pitchFamily="2" charset="0"/>
              </a:rPr>
              <a:t>«Конфликты и способы их разрешения»</a:t>
            </a:r>
            <a:endParaRPr lang="ru-RU" sz="2800" dirty="0" smtClean="0">
              <a:solidFill>
                <a:schemeClr val="bg1"/>
              </a:solidFill>
              <a:latin typeface="GG Subscript Sans" pitchFamily="2" charset="0"/>
              <a:cs typeface="GG Subscript Sans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12" name="Google Shape;312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 smtClean="0"/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sz="1800" dirty="0" smtClean="0"/>
            </a:br>
            <a:r>
              <a:rPr lang="ru-RU" sz="1800" dirty="0" smtClean="0"/>
              <a:t>СРЕДНЯЯ ОБЩЕОБРАЗОВАТЕЛЬНАЯ ШКОЛА №70 ИМЕНИ ГЕРОЯ СОВЕТСКОГО СОЮЗА ДМИТРИЯ МИРОШНИЧЕНКО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i="1"/>
          </a:p>
        </p:txBody>
      </p:sp>
      <p:sp>
        <p:nvSpPr>
          <p:cNvPr id="22" name="TextBox 21"/>
          <p:cNvSpPr txBox="1"/>
          <p:nvPr/>
        </p:nvSpPr>
        <p:spPr>
          <a:xfrm>
            <a:off x="285720" y="3786196"/>
            <a:ext cx="421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Выполнила: ученица 11 В класса</a:t>
            </a:r>
          </a:p>
          <a:p>
            <a:r>
              <a:rPr lang="ru-RU" sz="2000" dirty="0" smtClean="0"/>
              <a:t>Карлин Дарья Максимовна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9058" y="4572019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Краснодар. 2024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52"/>
          <p:cNvSpPr/>
          <p:nvPr/>
        </p:nvSpPr>
        <p:spPr>
          <a:xfrm>
            <a:off x="4214810" y="1714494"/>
            <a:ext cx="714380" cy="58921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52"/>
          <p:cNvSpPr/>
          <p:nvPr/>
        </p:nvSpPr>
        <p:spPr>
          <a:xfrm>
            <a:off x="4192813" y="2509413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52"/>
          <p:cNvSpPr/>
          <p:nvPr/>
        </p:nvSpPr>
        <p:spPr>
          <a:xfrm>
            <a:off x="4214810" y="3571882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3" name="Google Shape;1283;p52"/>
          <p:cNvGrpSpPr/>
          <p:nvPr/>
        </p:nvGrpSpPr>
        <p:grpSpPr>
          <a:xfrm>
            <a:off x="4000496" y="3500444"/>
            <a:ext cx="4329643" cy="799122"/>
            <a:chOff x="4071934" y="1465825"/>
            <a:chExt cx="4329643" cy="799122"/>
          </a:xfrm>
        </p:grpSpPr>
        <p:sp>
          <p:nvSpPr>
            <p:cNvPr id="1284" name="Google Shape;1284;p52"/>
            <p:cNvSpPr/>
            <p:nvPr/>
          </p:nvSpPr>
          <p:spPr>
            <a:xfrm>
              <a:off x="4071934" y="1500180"/>
              <a:ext cx="10749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10057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7</a:t>
              </a:r>
              <a:r>
                <a:rPr lang="en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%</a:t>
              </a:r>
              <a:endParaRPr sz="28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grpSp>
          <p:nvGrpSpPr>
            <p:cNvPr id="1285" name="Google Shape;1285;p52"/>
            <p:cNvGrpSpPr/>
            <p:nvPr/>
          </p:nvGrpSpPr>
          <p:grpSpPr>
            <a:xfrm>
              <a:off x="5303750" y="1465825"/>
              <a:ext cx="3097827" cy="799122"/>
              <a:chOff x="1112750" y="1389625"/>
              <a:chExt cx="3097827" cy="799122"/>
            </a:xfrm>
          </p:grpSpPr>
          <p:sp>
            <p:nvSpPr>
              <p:cNvPr id="1286" name="Google Shape;1286;p52"/>
              <p:cNvSpPr txBox="1"/>
              <p:nvPr/>
            </p:nvSpPr>
            <p:spPr>
              <a:xfrm>
                <a:off x="1112777" y="1389625"/>
                <a:ext cx="3097800" cy="4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 smtClean="0">
                    <a:solidFill>
                      <a:schemeClr val="dk1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1. </a:t>
                </a:r>
                <a:endParaRPr sz="18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1287" name="Google Shape;1287;p52"/>
              <p:cNvSpPr txBox="1"/>
              <p:nvPr/>
            </p:nvSpPr>
            <p:spPr>
              <a:xfrm>
                <a:off x="1112750" y="1717447"/>
                <a:ext cx="30978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Довольно долго </a:t>
                </a:r>
                <a:endParaRPr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1288" name="Google Shape;1288;p52"/>
          <p:cNvGrpSpPr/>
          <p:nvPr/>
        </p:nvGrpSpPr>
        <p:grpSpPr>
          <a:xfrm>
            <a:off x="4143372" y="2500312"/>
            <a:ext cx="4258205" cy="799117"/>
            <a:chOff x="4143372" y="2428929"/>
            <a:chExt cx="4258205" cy="799117"/>
          </a:xfrm>
        </p:grpSpPr>
        <p:sp>
          <p:nvSpPr>
            <p:cNvPr id="1289" name="Google Shape;1289;p52"/>
            <p:cNvSpPr/>
            <p:nvPr/>
          </p:nvSpPr>
          <p:spPr>
            <a:xfrm>
              <a:off x="4143372" y="2448615"/>
              <a:ext cx="928694" cy="5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10057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29</a:t>
              </a:r>
              <a:r>
                <a:rPr lang="en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%</a:t>
              </a:r>
              <a:endParaRPr sz="28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grpSp>
          <p:nvGrpSpPr>
            <p:cNvPr id="1290" name="Google Shape;1290;p52"/>
            <p:cNvGrpSpPr/>
            <p:nvPr/>
          </p:nvGrpSpPr>
          <p:grpSpPr>
            <a:xfrm>
              <a:off x="5303750" y="2428929"/>
              <a:ext cx="3097827" cy="799117"/>
              <a:chOff x="1112750" y="2729133"/>
              <a:chExt cx="3097827" cy="799117"/>
            </a:xfrm>
          </p:grpSpPr>
          <p:sp>
            <p:nvSpPr>
              <p:cNvPr id="1291" name="Google Shape;1291;p52"/>
              <p:cNvSpPr txBox="1"/>
              <p:nvPr/>
            </p:nvSpPr>
            <p:spPr>
              <a:xfrm>
                <a:off x="1112777" y="2729133"/>
                <a:ext cx="3097800" cy="4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 smtClean="0">
                    <a:solidFill>
                      <a:schemeClr val="dk1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2.</a:t>
                </a:r>
                <a:endParaRPr sz="18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1292" name="Google Shape;1292;p52"/>
              <p:cNvSpPr txBox="1"/>
              <p:nvPr/>
            </p:nvSpPr>
            <p:spPr>
              <a:xfrm>
                <a:off x="1112750" y="3056950"/>
                <a:ext cx="30978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Всегда по-разному</a:t>
                </a:r>
                <a:endParaRPr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1293" name="Google Shape;1293;p52"/>
          <p:cNvGrpSpPr/>
          <p:nvPr/>
        </p:nvGrpSpPr>
        <p:grpSpPr>
          <a:xfrm>
            <a:off x="4143372" y="1500180"/>
            <a:ext cx="4208704" cy="796715"/>
            <a:chOff x="4192803" y="3496606"/>
            <a:chExt cx="4208704" cy="796715"/>
          </a:xfrm>
        </p:grpSpPr>
        <p:sp>
          <p:nvSpPr>
            <p:cNvPr id="1294" name="Google Shape;1294;p52"/>
            <p:cNvSpPr/>
            <p:nvPr/>
          </p:nvSpPr>
          <p:spPr>
            <a:xfrm>
              <a:off x="4192803" y="3705621"/>
              <a:ext cx="10749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10057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64</a:t>
              </a:r>
              <a:r>
                <a:rPr lang="en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%</a:t>
              </a:r>
              <a:endParaRPr sz="28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grpSp>
          <p:nvGrpSpPr>
            <p:cNvPr id="1295" name="Google Shape;1295;p52"/>
            <p:cNvGrpSpPr/>
            <p:nvPr/>
          </p:nvGrpSpPr>
          <p:grpSpPr>
            <a:xfrm>
              <a:off x="5264373" y="3496606"/>
              <a:ext cx="3137134" cy="757052"/>
              <a:chOff x="1073373" y="3849228"/>
              <a:chExt cx="3137134" cy="757052"/>
            </a:xfrm>
          </p:grpSpPr>
          <p:sp>
            <p:nvSpPr>
              <p:cNvPr id="1296" name="Google Shape;1296;p52"/>
              <p:cNvSpPr txBox="1"/>
              <p:nvPr/>
            </p:nvSpPr>
            <p:spPr>
              <a:xfrm flipH="1">
                <a:off x="1112707" y="3849228"/>
                <a:ext cx="3097800" cy="4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 smtClean="0">
                    <a:solidFill>
                      <a:schemeClr val="dk1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3. </a:t>
                </a:r>
                <a:endParaRPr sz="18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1297" name="Google Shape;1297;p52"/>
              <p:cNvSpPr txBox="1"/>
              <p:nvPr/>
            </p:nvSpPr>
            <p:spPr>
              <a:xfrm flipH="1">
                <a:off x="1073373" y="4134980"/>
                <a:ext cx="30978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Довольно быстро</a:t>
                </a:r>
                <a:endParaRPr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1298" name="Google Shape;1298;p52"/>
          <p:cNvSpPr txBox="1">
            <a:spLocks noGrp="1"/>
          </p:cNvSpPr>
          <p:nvPr>
            <p:ph type="title"/>
          </p:nvPr>
        </p:nvSpPr>
        <p:spPr>
          <a:xfrm>
            <a:off x="642910" y="2142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dirty="0" smtClean="0"/>
              <a:t>Долго ли длятся ваши конфликты?</a:t>
            </a:r>
            <a:endParaRPr/>
          </a:p>
        </p:txBody>
      </p:sp>
      <p:sp>
        <p:nvSpPr>
          <p:cNvPr id="1299" name="Google Shape;1299;p52"/>
          <p:cNvSpPr/>
          <p:nvPr/>
        </p:nvSpPr>
        <p:spPr>
          <a:xfrm>
            <a:off x="729993" y="1292800"/>
            <a:ext cx="3186000" cy="3186000"/>
          </a:xfrm>
          <a:prstGeom prst="blockArc">
            <a:avLst>
              <a:gd name="adj1" fmla="val 16203564"/>
              <a:gd name="adj2" fmla="val 14489955"/>
              <a:gd name="adj3" fmla="val 490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52"/>
          <p:cNvSpPr/>
          <p:nvPr/>
        </p:nvSpPr>
        <p:spPr>
          <a:xfrm>
            <a:off x="1028863" y="1593091"/>
            <a:ext cx="2584800" cy="2584800"/>
          </a:xfrm>
          <a:prstGeom prst="blockArc">
            <a:avLst>
              <a:gd name="adj1" fmla="val 16200217"/>
              <a:gd name="adj2" fmla="val 10830422"/>
              <a:gd name="adj3" fmla="val 578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52"/>
          <p:cNvSpPr/>
          <p:nvPr/>
        </p:nvSpPr>
        <p:spPr>
          <a:xfrm>
            <a:off x="1340870" y="1902572"/>
            <a:ext cx="1965600" cy="1965600"/>
          </a:xfrm>
          <a:prstGeom prst="blockArc">
            <a:avLst>
              <a:gd name="adj1" fmla="val 16189630"/>
              <a:gd name="adj2" fmla="val 4080651"/>
              <a:gd name="adj3" fmla="val 75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1302" name="Google Shape;1302;p52"/>
          <p:cNvCxnSpPr>
            <a:stCxn id="1289" idx="1"/>
          </p:cNvCxnSpPr>
          <p:nvPr/>
        </p:nvCxnSpPr>
        <p:spPr>
          <a:xfrm rot="10800000">
            <a:off x="3498372" y="2813848"/>
            <a:ext cx="6450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3" name="Google Shape;1303;p52"/>
          <p:cNvCxnSpPr/>
          <p:nvPr/>
        </p:nvCxnSpPr>
        <p:spPr>
          <a:xfrm rot="10800000">
            <a:off x="3143240" y="3357568"/>
            <a:ext cx="1084162" cy="48120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4" name="Google Shape;1304;p52"/>
          <p:cNvCxnSpPr/>
          <p:nvPr/>
        </p:nvCxnSpPr>
        <p:spPr>
          <a:xfrm rot="10800000">
            <a:off x="3071802" y="1500180"/>
            <a:ext cx="1206900" cy="49736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7"/>
          <p:cNvSpPr/>
          <p:nvPr/>
        </p:nvSpPr>
        <p:spPr>
          <a:xfrm>
            <a:off x="6520109" y="1769863"/>
            <a:ext cx="1449000" cy="1449000"/>
          </a:xfrm>
          <a:prstGeom prst="donut">
            <a:avLst>
              <a:gd name="adj" fmla="val 1193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</p:txBody>
      </p:sp>
      <p:sp>
        <p:nvSpPr>
          <p:cNvPr id="771" name="Google Shape;771;p37"/>
          <p:cNvSpPr/>
          <p:nvPr/>
        </p:nvSpPr>
        <p:spPr>
          <a:xfrm flipH="1">
            <a:off x="6527459" y="1777213"/>
            <a:ext cx="1434300" cy="1434300"/>
          </a:xfrm>
          <a:prstGeom prst="blockArc">
            <a:avLst>
              <a:gd name="adj1" fmla="val 35405"/>
              <a:gd name="adj2" fmla="val 16175003"/>
              <a:gd name="adj3" fmla="val 1089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</p:txBody>
      </p:sp>
      <p:sp>
        <p:nvSpPr>
          <p:cNvPr id="772" name="Google Shape;772;p37"/>
          <p:cNvSpPr/>
          <p:nvPr/>
        </p:nvSpPr>
        <p:spPr>
          <a:xfrm>
            <a:off x="1186447" y="1769963"/>
            <a:ext cx="1449000" cy="1449000"/>
          </a:xfrm>
          <a:prstGeom prst="donut">
            <a:avLst>
              <a:gd name="adj" fmla="val 1193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</p:txBody>
      </p:sp>
      <p:sp>
        <p:nvSpPr>
          <p:cNvPr id="773" name="Google Shape;773;p37"/>
          <p:cNvSpPr/>
          <p:nvPr/>
        </p:nvSpPr>
        <p:spPr>
          <a:xfrm flipH="1">
            <a:off x="1193797" y="1777313"/>
            <a:ext cx="1434300" cy="1434300"/>
          </a:xfrm>
          <a:prstGeom prst="blockArc">
            <a:avLst>
              <a:gd name="adj1" fmla="val 8173156"/>
              <a:gd name="adj2" fmla="val 16175003"/>
              <a:gd name="adj3" fmla="val 1089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</p:txBody>
      </p:sp>
      <p:sp>
        <p:nvSpPr>
          <p:cNvPr id="774" name="Google Shape;774;p37"/>
          <p:cNvSpPr txBox="1">
            <a:spLocks noGrp="1"/>
          </p:cNvSpPr>
          <p:nvPr>
            <p:ph type="title"/>
          </p:nvPr>
        </p:nvSpPr>
        <p:spPr>
          <a:xfrm>
            <a:off x="214282" y="214296"/>
            <a:ext cx="85011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Как вы считаете, нужны ли конфликты?</a:t>
            </a:r>
            <a:endParaRPr lang="ru-RU" dirty="0"/>
          </a:p>
        </p:txBody>
      </p:sp>
      <p:sp>
        <p:nvSpPr>
          <p:cNvPr id="775" name="Google Shape;775;p37"/>
          <p:cNvSpPr txBox="1"/>
          <p:nvPr/>
        </p:nvSpPr>
        <p:spPr>
          <a:xfrm>
            <a:off x="2332219" y="1176475"/>
            <a:ext cx="44751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grpSp>
        <p:nvGrpSpPr>
          <p:cNvPr id="776" name="Google Shape;776;p37"/>
          <p:cNvGrpSpPr/>
          <p:nvPr/>
        </p:nvGrpSpPr>
        <p:grpSpPr>
          <a:xfrm>
            <a:off x="1000100" y="2214560"/>
            <a:ext cx="2008838" cy="2296339"/>
            <a:chOff x="870800" y="2272051"/>
            <a:chExt cx="2008838" cy="2296339"/>
          </a:xfrm>
        </p:grpSpPr>
        <p:grpSp>
          <p:nvGrpSpPr>
            <p:cNvPr id="777" name="Google Shape;777;p37"/>
            <p:cNvGrpSpPr/>
            <p:nvPr/>
          </p:nvGrpSpPr>
          <p:grpSpPr>
            <a:xfrm>
              <a:off x="870800" y="3700811"/>
              <a:ext cx="2008838" cy="867579"/>
              <a:chOff x="870800" y="3647114"/>
              <a:chExt cx="2008838" cy="867579"/>
            </a:xfrm>
          </p:grpSpPr>
          <p:sp>
            <p:nvSpPr>
              <p:cNvPr id="778" name="Google Shape;778;p37"/>
              <p:cNvSpPr txBox="1"/>
              <p:nvPr/>
            </p:nvSpPr>
            <p:spPr>
              <a:xfrm>
                <a:off x="870800" y="3647114"/>
                <a:ext cx="1937400" cy="4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dirty="0" smtClean="0">
                    <a:solidFill>
                      <a:schemeClr val="dk1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Нет</a:t>
                </a:r>
                <a:endParaRPr sz="24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779" name="Google Shape;779;p37"/>
              <p:cNvSpPr txBox="1"/>
              <p:nvPr/>
            </p:nvSpPr>
            <p:spPr>
              <a:xfrm>
                <a:off x="942238" y="3817793"/>
                <a:ext cx="1937400" cy="6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780" name="Google Shape;780;p37"/>
            <p:cNvSpPr/>
            <p:nvPr/>
          </p:nvSpPr>
          <p:spPr>
            <a:xfrm>
              <a:off x="1156552" y="2272051"/>
              <a:ext cx="12624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202375" bIns="10057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20</a:t>
              </a:r>
              <a:r>
                <a:rPr lang="en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%</a:t>
              </a:r>
              <a:endParaRPr sz="28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781" name="Google Shape;781;p37"/>
          <p:cNvGrpSpPr/>
          <p:nvPr/>
        </p:nvGrpSpPr>
        <p:grpSpPr>
          <a:xfrm>
            <a:off x="6264365" y="2200615"/>
            <a:ext cx="1937413" cy="2367776"/>
            <a:chOff x="6264363" y="2200613"/>
            <a:chExt cx="1937413" cy="2367776"/>
          </a:xfrm>
        </p:grpSpPr>
        <p:grpSp>
          <p:nvGrpSpPr>
            <p:cNvPr id="782" name="Google Shape;782;p37"/>
            <p:cNvGrpSpPr/>
            <p:nvPr/>
          </p:nvGrpSpPr>
          <p:grpSpPr>
            <a:xfrm>
              <a:off x="6264363" y="3543674"/>
              <a:ext cx="1937413" cy="1024716"/>
              <a:chOff x="6264363" y="3489977"/>
              <a:chExt cx="1937413" cy="1024716"/>
            </a:xfrm>
          </p:grpSpPr>
          <p:sp>
            <p:nvSpPr>
              <p:cNvPr id="783" name="Google Shape;783;p37"/>
              <p:cNvSpPr txBox="1"/>
              <p:nvPr/>
            </p:nvSpPr>
            <p:spPr>
              <a:xfrm flipH="1">
                <a:off x="6264375" y="3489977"/>
                <a:ext cx="1937400" cy="4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dirty="0" smtClean="0">
                    <a:solidFill>
                      <a:schemeClr val="dk1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Да </a:t>
                </a:r>
                <a:endParaRPr sz="24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784" name="Google Shape;784;p37"/>
              <p:cNvSpPr txBox="1"/>
              <p:nvPr/>
            </p:nvSpPr>
            <p:spPr>
              <a:xfrm flipH="1">
                <a:off x="6264363" y="3817793"/>
                <a:ext cx="1937400" cy="6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785" name="Google Shape;785;p37"/>
            <p:cNvSpPr/>
            <p:nvPr/>
          </p:nvSpPr>
          <p:spPr>
            <a:xfrm flipH="1">
              <a:off x="6601869" y="2200613"/>
              <a:ext cx="12624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10057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80</a:t>
              </a:r>
              <a:r>
                <a:rPr lang="en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%</a:t>
              </a:r>
              <a:endParaRPr sz="28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cxnSp>
        <p:nvCxnSpPr>
          <p:cNvPr id="791" name="Google Shape;791;p37"/>
          <p:cNvCxnSpPr>
            <a:stCxn id="772" idx="4"/>
          </p:cNvCxnSpPr>
          <p:nvPr/>
        </p:nvCxnSpPr>
        <p:spPr>
          <a:xfrm rot="16200000" flipH="1">
            <a:off x="1743411" y="3386498"/>
            <a:ext cx="352921" cy="178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37"/>
          <p:cNvCxnSpPr>
            <a:stCxn id="795" idx="4"/>
            <a:endCxn id="783" idx="0"/>
          </p:cNvCxnSpPr>
          <p:nvPr/>
        </p:nvCxnSpPr>
        <p:spPr>
          <a:xfrm>
            <a:off x="7233075" y="3219074"/>
            <a:ext cx="0" cy="3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71684"/>
            <a:ext cx="6215106" cy="267177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GG Subscript Sans" pitchFamily="2" charset="0"/>
                <a:cs typeface="GG Subscript Sans" pitchFamily="2" charset="0"/>
              </a:rPr>
              <a:t>Конфликты - это неотъемлемая часть жизни как в личной, так и в профессиональной сфере. Они возникают в результате разных точек зрения, интересов и потребностей участников взаимодействия.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3074" name="Picture 2" descr="F:\рисунки\screen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589609"/>
            <a:ext cx="2928934" cy="219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2071684"/>
            <a:ext cx="8503920" cy="2502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ВНИМАНИЕ!!!!</a:t>
            </a:r>
            <a:endParaRPr lang="ru-RU" sz="4000" dirty="0"/>
          </a:p>
        </p:txBody>
      </p:sp>
      <p:pic>
        <p:nvPicPr>
          <p:cNvPr id="4098" name="Picture 2" descr="F:\рисунки\60869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714626"/>
            <a:ext cx="228599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исунки\1645151803_57-kartinkin-net-p-kartinki-chelovechki-5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143122"/>
            <a:ext cx="2428874" cy="2643188"/>
          </a:xfrm>
          <a:prstGeom prst="rect">
            <a:avLst/>
          </a:prstGeom>
          <a:noFill/>
        </p:spPr>
      </p:pic>
      <p:sp>
        <p:nvSpPr>
          <p:cNvPr id="336" name="Google Shape;336;p25"/>
          <p:cNvSpPr txBox="1">
            <a:spLocks noGrp="1"/>
          </p:cNvSpPr>
          <p:nvPr>
            <p:ph type="title"/>
          </p:nvPr>
        </p:nvSpPr>
        <p:spPr>
          <a:xfrm>
            <a:off x="142844" y="142858"/>
            <a:ext cx="64083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Актуальность</a:t>
            </a:r>
            <a:endParaRPr sz="3200"/>
          </a:p>
        </p:txBody>
      </p:sp>
      <p:sp>
        <p:nvSpPr>
          <p:cNvPr id="337" name="Google Shape;337;p25"/>
          <p:cNvSpPr txBox="1">
            <a:spLocks noGrp="1"/>
          </p:cNvSpPr>
          <p:nvPr>
            <p:ph type="body" idx="1"/>
          </p:nvPr>
        </p:nvSpPr>
        <p:spPr>
          <a:xfrm>
            <a:off x="142844" y="1214428"/>
            <a:ext cx="6857296" cy="2787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400" dirty="0" smtClean="0"/>
              <a:t>     Люди </a:t>
            </a:r>
            <a:r>
              <a:rPr lang="ru-RU" sz="2400" dirty="0" smtClean="0"/>
              <a:t>по характеру, по темпераменту </a:t>
            </a:r>
            <a:r>
              <a:rPr lang="ru-RU" sz="2400" dirty="0" smtClean="0"/>
              <a:t>и многим </a:t>
            </a:r>
            <a:r>
              <a:rPr lang="ru-RU" sz="2400" dirty="0" smtClean="0"/>
              <a:t>другим критериям неодинаковы, поэтому они по-разному воспринимают ситуацию, в которой оказываются. </a:t>
            </a:r>
            <a:r>
              <a:rPr lang="ru-RU" sz="2400" dirty="0" smtClean="0"/>
              <a:t>Сколько </a:t>
            </a:r>
            <a:r>
              <a:rPr lang="ru-RU" sz="2400" dirty="0" smtClean="0"/>
              <a:t>людей – столько мнений, и интересы разных людей вступают в противоречия друг с другом.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"/>
          <p:cNvSpPr/>
          <p:nvPr/>
        </p:nvSpPr>
        <p:spPr>
          <a:xfrm>
            <a:off x="1506675" y="2598100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3" name="Google Shape;343;p26"/>
          <p:cNvSpPr/>
          <p:nvPr/>
        </p:nvSpPr>
        <p:spPr>
          <a:xfrm>
            <a:off x="3380175" y="2598100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4" name="Google Shape;344;p26"/>
          <p:cNvSpPr/>
          <p:nvPr/>
        </p:nvSpPr>
        <p:spPr>
          <a:xfrm>
            <a:off x="5252050" y="2598100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5" name="Google Shape;345;p26"/>
          <p:cNvSpPr/>
          <p:nvPr/>
        </p:nvSpPr>
        <p:spPr>
          <a:xfrm>
            <a:off x="7116575" y="2598100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6" name="Google Shape;346;p26"/>
          <p:cNvSpPr txBox="1">
            <a:spLocks noGrp="1"/>
          </p:cNvSpPr>
          <p:nvPr>
            <p:ph type="title"/>
          </p:nvPr>
        </p:nvSpPr>
        <p:spPr>
          <a:xfrm>
            <a:off x="714348" y="2142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Задачи исследования</a:t>
            </a:r>
            <a:endParaRPr/>
          </a:p>
        </p:txBody>
      </p:sp>
      <p:cxnSp>
        <p:nvCxnSpPr>
          <p:cNvPr id="347" name="Google Shape;347;p26"/>
          <p:cNvCxnSpPr>
            <a:endCxn id="342" idx="2"/>
          </p:cNvCxnSpPr>
          <p:nvPr/>
        </p:nvCxnSpPr>
        <p:spPr>
          <a:xfrm>
            <a:off x="714975" y="2839300"/>
            <a:ext cx="791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Google Shape;348;p26"/>
          <p:cNvSpPr/>
          <p:nvPr/>
        </p:nvSpPr>
        <p:spPr>
          <a:xfrm>
            <a:off x="4429124" y="2857502"/>
            <a:ext cx="306897" cy="27932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6"/>
          <p:cNvSpPr/>
          <p:nvPr/>
        </p:nvSpPr>
        <p:spPr>
          <a:xfrm>
            <a:off x="7072330" y="2571750"/>
            <a:ext cx="306897" cy="27932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6"/>
          <p:cNvSpPr/>
          <p:nvPr/>
        </p:nvSpPr>
        <p:spPr>
          <a:xfrm>
            <a:off x="1535739" y="2622718"/>
            <a:ext cx="306897" cy="27932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26"/>
          <p:cNvGrpSpPr/>
          <p:nvPr/>
        </p:nvGrpSpPr>
        <p:grpSpPr>
          <a:xfrm>
            <a:off x="500034" y="3217684"/>
            <a:ext cx="2643206" cy="1568644"/>
            <a:chOff x="597517" y="3468351"/>
            <a:chExt cx="2643206" cy="1568644"/>
          </a:xfrm>
        </p:grpSpPr>
        <p:sp>
          <p:nvSpPr>
            <p:cNvPr id="371" name="Google Shape;371;p26"/>
            <p:cNvSpPr txBox="1"/>
            <p:nvPr/>
          </p:nvSpPr>
          <p:spPr>
            <a:xfrm>
              <a:off x="896550" y="3468351"/>
              <a:ext cx="19359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1</a:t>
              </a: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372" name="Google Shape;372;p26"/>
            <p:cNvSpPr txBox="1"/>
            <p:nvPr/>
          </p:nvSpPr>
          <p:spPr>
            <a:xfrm>
              <a:off x="597517" y="3801977"/>
              <a:ext cx="2643206" cy="123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2400" dirty="0" smtClean="0">
                  <a:latin typeface="GG Subscript Sans" pitchFamily="2" charset="0"/>
                  <a:cs typeface="GG Subscript Sans" pitchFamily="2" charset="0"/>
                </a:rPr>
                <a:t>Сбор информации на тему конфликтов</a:t>
              </a:r>
              <a:endParaRPr lang="ru-RU" sz="2400" dirty="0">
                <a:latin typeface="GG Subscript Sans" pitchFamily="2" charset="0"/>
                <a:cs typeface="GG Subscript Sans" pitchFamily="2" charset="0"/>
              </a:endParaRPr>
            </a:p>
          </p:txBody>
        </p:sp>
      </p:grpSp>
      <p:grpSp>
        <p:nvGrpSpPr>
          <p:cNvPr id="373" name="Google Shape;373;p26"/>
          <p:cNvGrpSpPr/>
          <p:nvPr/>
        </p:nvGrpSpPr>
        <p:grpSpPr>
          <a:xfrm>
            <a:off x="3071802" y="1285866"/>
            <a:ext cx="3286148" cy="1357322"/>
            <a:chOff x="2816385" y="1661850"/>
            <a:chExt cx="3286148" cy="1357322"/>
          </a:xfrm>
        </p:grpSpPr>
        <p:sp>
          <p:nvSpPr>
            <p:cNvPr id="374" name="Google Shape;374;p26"/>
            <p:cNvSpPr txBox="1"/>
            <p:nvPr/>
          </p:nvSpPr>
          <p:spPr>
            <a:xfrm>
              <a:off x="3173575" y="1661850"/>
              <a:ext cx="2150214" cy="4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 </a:t>
              </a:r>
              <a:r>
                <a:rPr lang="en" sz="1800" dirty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2</a:t>
              </a: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375" name="Google Shape;375;p26"/>
            <p:cNvSpPr txBox="1"/>
            <p:nvPr/>
          </p:nvSpPr>
          <p:spPr>
            <a:xfrm>
              <a:off x="2816385" y="2019040"/>
              <a:ext cx="3286148" cy="1000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2400" dirty="0" smtClean="0">
                  <a:latin typeface="GG Subscript Sans" pitchFamily="2" charset="0"/>
                  <a:cs typeface="GG Subscript Sans" pitchFamily="2" charset="0"/>
                </a:rPr>
                <a:t>Как решать конфликтные ситуации правильно.</a:t>
              </a:r>
              <a:endParaRPr lang="ru-RU" sz="2400" dirty="0">
                <a:latin typeface="GG Subscript Sans" pitchFamily="2" charset="0"/>
                <a:cs typeface="GG Subscript Sans" pitchFamily="2" charset="0"/>
              </a:endParaRPr>
            </a:p>
          </p:txBody>
        </p:sp>
      </p:grpSp>
      <p:grpSp>
        <p:nvGrpSpPr>
          <p:cNvPr id="376" name="Google Shape;376;p26"/>
          <p:cNvGrpSpPr/>
          <p:nvPr/>
        </p:nvGrpSpPr>
        <p:grpSpPr>
          <a:xfrm>
            <a:off x="6143645" y="3143254"/>
            <a:ext cx="2078767" cy="954790"/>
            <a:chOff x="6306197" y="3468350"/>
            <a:chExt cx="2078767" cy="954790"/>
          </a:xfrm>
        </p:grpSpPr>
        <p:sp>
          <p:nvSpPr>
            <p:cNvPr id="377" name="Google Shape;377;p26"/>
            <p:cNvSpPr txBox="1"/>
            <p:nvPr/>
          </p:nvSpPr>
          <p:spPr>
            <a:xfrm>
              <a:off x="6306197" y="3468350"/>
              <a:ext cx="19359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 </a:t>
              </a:r>
              <a:r>
                <a:rPr lang="en" sz="1800" dirty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3</a:t>
              </a: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378" name="Google Shape;378;p26"/>
            <p:cNvSpPr txBox="1"/>
            <p:nvPr/>
          </p:nvSpPr>
          <p:spPr>
            <a:xfrm>
              <a:off x="6449064" y="3825540"/>
              <a:ext cx="1935900" cy="59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2400" dirty="0" smtClean="0">
                  <a:latin typeface="GG Subscript Sans" pitchFamily="2" charset="0"/>
                  <a:cs typeface="GG Subscript Sans" pitchFamily="2" charset="0"/>
                </a:rPr>
                <a:t>Проведение анкетирования </a:t>
              </a:r>
              <a:endParaRPr lang="ru-RU" sz="2400" dirty="0">
                <a:latin typeface="GG Subscript Sans" pitchFamily="2" charset="0"/>
                <a:cs typeface="GG Subscript Sans" pitchFamily="2" charset="0"/>
              </a:endParaRPr>
            </a:p>
          </p:txBody>
        </p:sp>
      </p:grpSp>
      <p:cxnSp>
        <p:nvCxnSpPr>
          <p:cNvPr id="382" name="Google Shape;382;p26"/>
          <p:cNvCxnSpPr>
            <a:stCxn id="342" idx="6"/>
            <a:endCxn id="343" idx="2"/>
          </p:cNvCxnSpPr>
          <p:nvPr/>
        </p:nvCxnSpPr>
        <p:spPr>
          <a:xfrm>
            <a:off x="1989075" y="2839300"/>
            <a:ext cx="1391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26"/>
          <p:cNvCxnSpPr/>
          <p:nvPr/>
        </p:nvCxnSpPr>
        <p:spPr>
          <a:xfrm>
            <a:off x="3857620" y="2857502"/>
            <a:ext cx="1389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26"/>
          <p:cNvCxnSpPr>
            <a:stCxn id="344" idx="6"/>
            <a:endCxn id="345" idx="2"/>
          </p:cNvCxnSpPr>
          <p:nvPr/>
        </p:nvCxnSpPr>
        <p:spPr>
          <a:xfrm>
            <a:off x="5734450" y="2839300"/>
            <a:ext cx="1382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26"/>
          <p:cNvCxnSpPr>
            <a:stCxn id="345" idx="2"/>
          </p:cNvCxnSpPr>
          <p:nvPr/>
        </p:nvCxnSpPr>
        <p:spPr>
          <a:xfrm rot="10800000" flipH="1">
            <a:off x="7116575" y="2839300"/>
            <a:ext cx="1319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00246"/>
            <a:ext cx="6400800" cy="13144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200" b="0" dirty="0" smtClean="0">
                <a:solidFill>
                  <a:schemeClr val="tx1"/>
                </a:solidFill>
                <a:latin typeface="GG Subscript Sans" pitchFamily="2" charset="0"/>
                <a:cs typeface="GG Subscript Sans" pitchFamily="2" charset="0"/>
              </a:rPr>
              <a:t>Исследовать причины возникновения конфликтов и способы их решения</a:t>
            </a:r>
            <a:r>
              <a:rPr lang="ru-RU" sz="3200" b="0" dirty="0" smtClean="0">
                <a:latin typeface="GG Subscript Sans" pitchFamily="2" charset="0"/>
                <a:cs typeface="GG Subscript Sans" pitchFamily="2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34"/>
            <a:ext cx="7772400" cy="1314450"/>
          </a:xfrm>
        </p:spPr>
        <p:txBody>
          <a:bodyPr/>
          <a:lstStyle/>
          <a:p>
            <a:r>
              <a:rPr lang="ru-RU" dirty="0" smtClean="0"/>
              <a:t>Цель исследования </a:t>
            </a:r>
            <a:endParaRPr lang="ru-RU" dirty="0"/>
          </a:p>
        </p:txBody>
      </p:sp>
      <p:pic>
        <p:nvPicPr>
          <p:cNvPr id="2050" name="Picture 2" descr="F:\рисунки\111a332076f169a8fdc6f67ce5e715f0_original.6273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857502"/>
            <a:ext cx="3455813" cy="1928826"/>
          </a:xfrm>
          <a:prstGeom prst="rect">
            <a:avLst/>
          </a:prstGeom>
          <a:noFill/>
        </p:spPr>
      </p:pic>
      <p:grpSp>
        <p:nvGrpSpPr>
          <p:cNvPr id="5" name="Google Shape;359;p26"/>
          <p:cNvGrpSpPr/>
          <p:nvPr/>
        </p:nvGrpSpPr>
        <p:grpSpPr>
          <a:xfrm>
            <a:off x="7358082" y="785800"/>
            <a:ext cx="1000132" cy="792066"/>
            <a:chOff x="1749728" y="2894777"/>
            <a:chExt cx="386927" cy="363438"/>
          </a:xfrm>
        </p:grpSpPr>
        <p:sp>
          <p:nvSpPr>
            <p:cNvPr id="6" name="Google Shape;360;p26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1;p26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2;p26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3;p26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4;p26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5;p26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6;p26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9"/>
          <p:cNvSpPr txBox="1">
            <a:spLocks noGrp="1"/>
          </p:cNvSpPr>
          <p:nvPr>
            <p:ph type="title"/>
          </p:nvPr>
        </p:nvSpPr>
        <p:spPr>
          <a:xfrm>
            <a:off x="1000100" y="2142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Определение конфликта</a:t>
            </a:r>
            <a:endParaRPr/>
          </a:p>
        </p:txBody>
      </p:sp>
      <p:grpSp>
        <p:nvGrpSpPr>
          <p:cNvPr id="425" name="Google Shape;425;p29"/>
          <p:cNvGrpSpPr/>
          <p:nvPr/>
        </p:nvGrpSpPr>
        <p:grpSpPr>
          <a:xfrm>
            <a:off x="2887419" y="1255966"/>
            <a:ext cx="3143981" cy="1838412"/>
            <a:chOff x="233350" y="949250"/>
            <a:chExt cx="7137300" cy="3802300"/>
          </a:xfrm>
        </p:grpSpPr>
        <p:sp>
          <p:nvSpPr>
            <p:cNvPr id="426" name="Google Shape;426;p29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29"/>
          <p:cNvGrpSpPr/>
          <p:nvPr/>
        </p:nvGrpSpPr>
        <p:grpSpPr>
          <a:xfrm>
            <a:off x="4647593" y="3833629"/>
            <a:ext cx="1742106" cy="732548"/>
            <a:chOff x="4586625" y="3716700"/>
            <a:chExt cx="1742106" cy="732548"/>
          </a:xfrm>
        </p:grpSpPr>
        <p:sp>
          <p:nvSpPr>
            <p:cNvPr id="478" name="Google Shape;478;p29"/>
            <p:cNvSpPr txBox="1"/>
            <p:nvPr/>
          </p:nvSpPr>
          <p:spPr>
            <a:xfrm>
              <a:off x="4586625" y="3716700"/>
              <a:ext cx="17421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3</a:t>
              </a: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479" name="Google Shape;479;p29"/>
            <p:cNvSpPr txBox="1"/>
            <p:nvPr/>
          </p:nvSpPr>
          <p:spPr>
            <a:xfrm>
              <a:off x="4586631" y="3966848"/>
              <a:ext cx="17421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Объекты 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grpSp>
        <p:nvGrpSpPr>
          <p:cNvPr id="480" name="Google Shape;480;p29"/>
          <p:cNvGrpSpPr/>
          <p:nvPr/>
        </p:nvGrpSpPr>
        <p:grpSpPr>
          <a:xfrm>
            <a:off x="500034" y="3857634"/>
            <a:ext cx="2357454" cy="708565"/>
            <a:chOff x="340540" y="3740701"/>
            <a:chExt cx="2357454" cy="708565"/>
          </a:xfrm>
        </p:grpSpPr>
        <p:sp>
          <p:nvSpPr>
            <p:cNvPr id="481" name="Google Shape;481;p29"/>
            <p:cNvSpPr txBox="1"/>
            <p:nvPr/>
          </p:nvSpPr>
          <p:spPr>
            <a:xfrm>
              <a:off x="626292" y="3740701"/>
              <a:ext cx="17421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1</a:t>
              </a: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482" name="Google Shape;482;p29"/>
            <p:cNvSpPr txBox="1"/>
            <p:nvPr/>
          </p:nvSpPr>
          <p:spPr>
            <a:xfrm>
              <a:off x="340540" y="3966866"/>
              <a:ext cx="2357454" cy="4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Конфликтная ситуация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grpSp>
        <p:nvGrpSpPr>
          <p:cNvPr id="483" name="Google Shape;483;p29"/>
          <p:cNvGrpSpPr/>
          <p:nvPr/>
        </p:nvGrpSpPr>
        <p:grpSpPr>
          <a:xfrm>
            <a:off x="6572264" y="3714758"/>
            <a:ext cx="2286016" cy="768152"/>
            <a:chOff x="6717569" y="3597829"/>
            <a:chExt cx="2286016" cy="768152"/>
          </a:xfrm>
        </p:grpSpPr>
        <p:sp>
          <p:nvSpPr>
            <p:cNvPr id="484" name="Google Shape;484;p29"/>
            <p:cNvSpPr txBox="1"/>
            <p:nvPr/>
          </p:nvSpPr>
          <p:spPr>
            <a:xfrm>
              <a:off x="7074759" y="3597829"/>
              <a:ext cx="17421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4</a:t>
              </a: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485" name="Google Shape;485;p29"/>
            <p:cNvSpPr txBox="1"/>
            <p:nvPr/>
          </p:nvSpPr>
          <p:spPr>
            <a:xfrm>
              <a:off x="6717569" y="3883581"/>
              <a:ext cx="2286016" cy="4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Причина конфликта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grpSp>
        <p:nvGrpSpPr>
          <p:cNvPr id="486" name="Google Shape;486;p29"/>
          <p:cNvGrpSpPr/>
          <p:nvPr/>
        </p:nvGrpSpPr>
        <p:grpSpPr>
          <a:xfrm>
            <a:off x="2760173" y="3833655"/>
            <a:ext cx="1742100" cy="732538"/>
            <a:chOff x="2649949" y="3716725"/>
            <a:chExt cx="1742100" cy="732538"/>
          </a:xfrm>
        </p:grpSpPr>
        <p:sp>
          <p:nvSpPr>
            <p:cNvPr id="487" name="Google Shape;487;p29"/>
            <p:cNvSpPr txBox="1"/>
            <p:nvPr/>
          </p:nvSpPr>
          <p:spPr>
            <a:xfrm>
              <a:off x="2649949" y="3716725"/>
              <a:ext cx="17421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2</a:t>
              </a: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488" name="Google Shape;488;p29"/>
            <p:cNvSpPr txBox="1"/>
            <p:nvPr/>
          </p:nvSpPr>
          <p:spPr>
            <a:xfrm>
              <a:off x="2649949" y="3966863"/>
              <a:ext cx="17421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Субъекты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cxnSp>
        <p:nvCxnSpPr>
          <p:cNvPr id="489" name="Google Shape;489;p29"/>
          <p:cNvCxnSpPr>
            <a:stCxn id="490" idx="0"/>
          </p:cNvCxnSpPr>
          <p:nvPr/>
        </p:nvCxnSpPr>
        <p:spPr>
          <a:xfrm rot="-5400000">
            <a:off x="1807849" y="1692389"/>
            <a:ext cx="1477800" cy="16059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9"/>
          <p:cNvCxnSpPr>
            <a:stCxn id="492" idx="0"/>
          </p:cNvCxnSpPr>
          <p:nvPr/>
        </p:nvCxnSpPr>
        <p:spPr>
          <a:xfrm rot="-5400000">
            <a:off x="3390173" y="2703089"/>
            <a:ext cx="772200" cy="290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9"/>
          <p:cNvCxnSpPr>
            <a:stCxn id="494" idx="0"/>
          </p:cNvCxnSpPr>
          <p:nvPr/>
        </p:nvCxnSpPr>
        <p:spPr>
          <a:xfrm rot="5400000" flipH="1">
            <a:off x="4732023" y="2451689"/>
            <a:ext cx="586200" cy="9789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29"/>
          <p:cNvCxnSpPr/>
          <p:nvPr/>
        </p:nvCxnSpPr>
        <p:spPr>
          <a:xfrm rot="5400000" flipH="1">
            <a:off x="6186160" y="1671970"/>
            <a:ext cx="1341600" cy="17124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0" name="Google Shape;490;p29"/>
          <p:cNvSpPr/>
          <p:nvPr/>
        </p:nvSpPr>
        <p:spPr>
          <a:xfrm>
            <a:off x="1502599" y="3234239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3390023" y="3234239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3425385" y="3265951"/>
            <a:ext cx="306897" cy="27932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9"/>
          <p:cNvSpPr/>
          <p:nvPr/>
        </p:nvSpPr>
        <p:spPr>
          <a:xfrm>
            <a:off x="1571604" y="3286130"/>
            <a:ext cx="306897" cy="27932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9"/>
          <p:cNvSpPr/>
          <p:nvPr/>
        </p:nvSpPr>
        <p:spPr>
          <a:xfrm>
            <a:off x="5273373" y="3234239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5308730" y="3265951"/>
            <a:ext cx="306897" cy="27932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9"/>
          <p:cNvSpPr/>
          <p:nvPr/>
        </p:nvSpPr>
        <p:spPr>
          <a:xfrm>
            <a:off x="7164873" y="3234239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0" name="Google Shape;500;p29"/>
          <p:cNvSpPr/>
          <p:nvPr/>
        </p:nvSpPr>
        <p:spPr>
          <a:xfrm>
            <a:off x="7572396" y="3286130"/>
            <a:ext cx="306897" cy="27932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TextBox 113"/>
          <p:cNvSpPr txBox="1"/>
          <p:nvPr/>
        </p:nvSpPr>
        <p:spPr>
          <a:xfrm>
            <a:off x="2857488" y="135730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GG Subscript Sans" pitchFamily="2" charset="0"/>
                <a:cs typeface="GG Subscript Sans" pitchFamily="2" charset="0"/>
              </a:rPr>
              <a:t>КОНФЛИКТ</a:t>
            </a:r>
            <a:endParaRPr lang="ru-RU" sz="3600" dirty="0">
              <a:solidFill>
                <a:schemeClr val="tx1"/>
              </a:solidFill>
              <a:latin typeface="GG Subscript Sans" pitchFamily="2" charset="0"/>
              <a:cs typeface="GG Subscript Sans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/>
          <p:nvPr/>
        </p:nvSpPr>
        <p:spPr>
          <a:xfrm>
            <a:off x="4063896" y="3317904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8"/>
          <p:cNvSpPr/>
          <p:nvPr/>
        </p:nvSpPr>
        <p:spPr>
          <a:xfrm>
            <a:off x="6724319" y="2239529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8"/>
          <p:cNvSpPr/>
          <p:nvPr/>
        </p:nvSpPr>
        <p:spPr>
          <a:xfrm>
            <a:off x="1396367" y="2239529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8"/>
          <p:cNvSpPr txBox="1">
            <a:spLocks noGrp="1"/>
          </p:cNvSpPr>
          <p:nvPr>
            <p:ph type="title"/>
          </p:nvPr>
        </p:nvSpPr>
        <p:spPr>
          <a:xfrm>
            <a:off x="642910" y="2142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Предконфликтная ситуация</a:t>
            </a:r>
            <a:endParaRPr/>
          </a:p>
        </p:txBody>
      </p:sp>
      <p:grpSp>
        <p:nvGrpSpPr>
          <p:cNvPr id="400" name="Google Shape;400;p28"/>
          <p:cNvGrpSpPr/>
          <p:nvPr/>
        </p:nvGrpSpPr>
        <p:grpSpPr>
          <a:xfrm>
            <a:off x="896550" y="2402255"/>
            <a:ext cx="2039450" cy="1910103"/>
            <a:chOff x="896550" y="2249850"/>
            <a:chExt cx="2039450" cy="1910103"/>
          </a:xfrm>
        </p:grpSpPr>
        <p:sp>
          <p:nvSpPr>
            <p:cNvPr id="401" name="Google Shape;401;p28"/>
            <p:cNvSpPr txBox="1"/>
            <p:nvPr/>
          </p:nvSpPr>
          <p:spPr>
            <a:xfrm>
              <a:off x="1467300" y="2249850"/>
              <a:ext cx="7944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i="1" dirty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01</a:t>
              </a:r>
              <a:endParaRPr sz="3500" i="1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grpSp>
          <p:nvGrpSpPr>
            <p:cNvPr id="402" name="Google Shape;402;p28"/>
            <p:cNvGrpSpPr/>
            <p:nvPr/>
          </p:nvGrpSpPr>
          <p:grpSpPr>
            <a:xfrm>
              <a:off x="896550" y="3468351"/>
              <a:ext cx="2039450" cy="691602"/>
              <a:chOff x="896550" y="3468351"/>
              <a:chExt cx="2039450" cy="691602"/>
            </a:xfrm>
          </p:grpSpPr>
          <p:sp>
            <p:nvSpPr>
              <p:cNvPr id="403" name="Google Shape;403;p28"/>
              <p:cNvSpPr txBox="1"/>
              <p:nvPr/>
            </p:nvSpPr>
            <p:spPr>
              <a:xfrm>
                <a:off x="896550" y="3468351"/>
                <a:ext cx="1935900" cy="4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404" name="Google Shape;404;p28"/>
              <p:cNvSpPr txBox="1"/>
              <p:nvPr/>
            </p:nvSpPr>
            <p:spPr>
              <a:xfrm>
                <a:off x="1000100" y="3562353"/>
                <a:ext cx="1935900" cy="59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2400" dirty="0" smtClean="0">
                    <a:solidFill>
                      <a:schemeClr val="dk1"/>
                    </a:solidFill>
                    <a:latin typeface="GG Subscript Sans" pitchFamily="2" charset="0"/>
                    <a:ea typeface="DM Sans"/>
                    <a:cs typeface="GG Subscript Sans" pitchFamily="2" charset="0"/>
                    <a:sym typeface="DM Sans"/>
                  </a:rPr>
                  <a:t>Возникновение противоречий</a:t>
                </a:r>
                <a:endParaRPr sz="240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endParaRPr>
              </a:p>
            </p:txBody>
          </p:sp>
        </p:grpSp>
      </p:grpSp>
      <p:grpSp>
        <p:nvGrpSpPr>
          <p:cNvPr id="405" name="Google Shape;405;p28"/>
          <p:cNvGrpSpPr/>
          <p:nvPr/>
        </p:nvGrpSpPr>
        <p:grpSpPr>
          <a:xfrm>
            <a:off x="3602203" y="1661850"/>
            <a:ext cx="1977003" cy="2362950"/>
            <a:chOff x="3602203" y="1509450"/>
            <a:chExt cx="1977003" cy="2362950"/>
          </a:xfrm>
        </p:grpSpPr>
        <p:sp>
          <p:nvSpPr>
            <p:cNvPr id="406" name="Google Shape;406;p28"/>
            <p:cNvSpPr txBox="1"/>
            <p:nvPr/>
          </p:nvSpPr>
          <p:spPr>
            <a:xfrm>
              <a:off x="4172953" y="3354600"/>
              <a:ext cx="7944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i="1" dirty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02</a:t>
              </a:r>
              <a:endParaRPr sz="3500" i="1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407" name="Google Shape;407;p28"/>
            <p:cNvSpPr txBox="1"/>
            <p:nvPr/>
          </p:nvSpPr>
          <p:spPr>
            <a:xfrm>
              <a:off x="3602203" y="1509450"/>
              <a:ext cx="19359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408" name="Google Shape;408;p28"/>
            <p:cNvSpPr txBox="1"/>
            <p:nvPr/>
          </p:nvSpPr>
          <p:spPr>
            <a:xfrm>
              <a:off x="3643306" y="1704970"/>
              <a:ext cx="1935900" cy="59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Попытка доказать свою правоту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grpSp>
        <p:nvGrpSpPr>
          <p:cNvPr id="409" name="Google Shape;409;p28"/>
          <p:cNvGrpSpPr/>
          <p:nvPr/>
        </p:nvGrpSpPr>
        <p:grpSpPr>
          <a:xfrm>
            <a:off x="6143636" y="2357436"/>
            <a:ext cx="2266330" cy="1883484"/>
            <a:chOff x="6143626" y="2249850"/>
            <a:chExt cx="2266330" cy="1883484"/>
          </a:xfrm>
        </p:grpSpPr>
        <p:sp>
          <p:nvSpPr>
            <p:cNvPr id="410" name="Google Shape;410;p28"/>
            <p:cNvSpPr txBox="1"/>
            <p:nvPr/>
          </p:nvSpPr>
          <p:spPr>
            <a:xfrm>
              <a:off x="6876950" y="2249850"/>
              <a:ext cx="7944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i="1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03</a:t>
              </a:r>
              <a:endParaRPr sz="3500" i="1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grpSp>
          <p:nvGrpSpPr>
            <p:cNvPr id="411" name="Google Shape;411;p28"/>
            <p:cNvGrpSpPr/>
            <p:nvPr/>
          </p:nvGrpSpPr>
          <p:grpSpPr>
            <a:xfrm>
              <a:off x="6143626" y="3468350"/>
              <a:ext cx="2266330" cy="664984"/>
              <a:chOff x="6143626" y="3468350"/>
              <a:chExt cx="2266330" cy="664984"/>
            </a:xfrm>
          </p:grpSpPr>
          <p:sp>
            <p:nvSpPr>
              <p:cNvPr id="412" name="Google Shape;412;p28"/>
              <p:cNvSpPr txBox="1"/>
              <p:nvPr/>
            </p:nvSpPr>
            <p:spPr>
              <a:xfrm>
                <a:off x="6306197" y="3468350"/>
                <a:ext cx="1935900" cy="4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413" name="Google Shape;413;p28"/>
              <p:cNvSpPr txBox="1"/>
              <p:nvPr/>
            </p:nvSpPr>
            <p:spPr>
              <a:xfrm>
                <a:off x="6143626" y="3535734"/>
                <a:ext cx="2266330" cy="59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2400" dirty="0" smtClean="0">
                    <a:solidFill>
                      <a:schemeClr val="dk1"/>
                    </a:solidFill>
                    <a:latin typeface="GG Subscript Sans" pitchFamily="2" charset="0"/>
                    <a:ea typeface="DM Sans"/>
                    <a:cs typeface="GG Subscript Sans" pitchFamily="2" charset="0"/>
                    <a:sym typeface="DM Sans"/>
                  </a:rPr>
                  <a:t>Переход от обвинений к угрозам</a:t>
                </a:r>
                <a:endParaRPr sz="240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endParaRPr>
              </a:p>
            </p:txBody>
          </p:sp>
        </p:grpSp>
      </p:grpSp>
      <p:cxnSp>
        <p:nvCxnSpPr>
          <p:cNvPr id="414" name="Google Shape;414;p28"/>
          <p:cNvCxnSpPr>
            <a:stCxn id="403" idx="0"/>
            <a:endCxn id="401" idx="2"/>
          </p:cNvCxnSpPr>
          <p:nvPr/>
        </p:nvCxnSpPr>
        <p:spPr>
          <a:xfrm rot="10800000">
            <a:off x="1864500" y="2919951"/>
            <a:ext cx="0" cy="70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28"/>
          <p:cNvCxnSpPr>
            <a:endCxn id="406" idx="0"/>
          </p:cNvCxnSpPr>
          <p:nvPr/>
        </p:nvCxnSpPr>
        <p:spPr>
          <a:xfrm rot="5400000">
            <a:off x="4174891" y="3109891"/>
            <a:ext cx="792372" cy="184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28"/>
          <p:cNvCxnSpPr>
            <a:stCxn id="410" idx="2"/>
            <a:endCxn id="412" idx="0"/>
          </p:cNvCxnSpPr>
          <p:nvPr/>
        </p:nvCxnSpPr>
        <p:spPr>
          <a:xfrm rot="5400000">
            <a:off x="6923809" y="3225585"/>
            <a:ext cx="700700" cy="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28"/>
          <p:cNvCxnSpPr>
            <a:stCxn id="401" idx="3"/>
            <a:endCxn id="406" idx="1"/>
          </p:cNvCxnSpPr>
          <p:nvPr/>
        </p:nvCxnSpPr>
        <p:spPr>
          <a:xfrm>
            <a:off x="2261700" y="2661150"/>
            <a:ext cx="1911300" cy="11046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28"/>
          <p:cNvCxnSpPr>
            <a:stCxn id="406" idx="3"/>
            <a:endCxn id="410" idx="1"/>
          </p:cNvCxnSpPr>
          <p:nvPr/>
        </p:nvCxnSpPr>
        <p:spPr>
          <a:xfrm flipV="1">
            <a:off x="4967353" y="2616336"/>
            <a:ext cx="1909607" cy="114956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9" name="Google Shape;419;p28"/>
          <p:cNvSpPr txBox="1"/>
          <p:nvPr/>
        </p:nvSpPr>
        <p:spPr>
          <a:xfrm>
            <a:off x="2332219" y="1176475"/>
            <a:ext cx="44751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51"/>
          <p:cNvSpPr txBox="1">
            <a:spLocks noGrp="1"/>
          </p:cNvSpPr>
          <p:nvPr>
            <p:ph type="title"/>
          </p:nvPr>
        </p:nvSpPr>
        <p:spPr>
          <a:xfrm>
            <a:off x="714348" y="2142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Стадии конфликта</a:t>
            </a:r>
            <a:endParaRPr/>
          </a:p>
        </p:txBody>
      </p:sp>
      <p:sp>
        <p:nvSpPr>
          <p:cNvPr id="1250" name="Google Shape;1250;p51"/>
          <p:cNvSpPr/>
          <p:nvPr/>
        </p:nvSpPr>
        <p:spPr>
          <a:xfrm>
            <a:off x="1428728" y="1428742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1" name="Google Shape;1251;p51"/>
          <p:cNvGrpSpPr/>
          <p:nvPr/>
        </p:nvGrpSpPr>
        <p:grpSpPr>
          <a:xfrm>
            <a:off x="1357290" y="1285866"/>
            <a:ext cx="7376866" cy="802014"/>
            <a:chOff x="1357280" y="1285866"/>
            <a:chExt cx="7376866" cy="802014"/>
          </a:xfrm>
        </p:grpSpPr>
        <p:sp>
          <p:nvSpPr>
            <p:cNvPr id="1252" name="Google Shape;1252;p51"/>
            <p:cNvSpPr/>
            <p:nvPr/>
          </p:nvSpPr>
          <p:spPr>
            <a:xfrm>
              <a:off x="1357280" y="1500180"/>
              <a:ext cx="7584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10057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i="1" dirty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01</a:t>
              </a:r>
              <a:endParaRPr sz="35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253" name="Google Shape;1253;p51"/>
            <p:cNvSpPr txBox="1"/>
            <p:nvPr/>
          </p:nvSpPr>
          <p:spPr>
            <a:xfrm>
              <a:off x="2214536" y="1500180"/>
              <a:ext cx="2191436" cy="4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Playfair Display Medium"/>
                  <a:cs typeface="GG Subscript Sans" pitchFamily="2" charset="0"/>
                  <a:sym typeface="Playfair Display Medium"/>
                </a:rPr>
                <a:t>Предконфликтная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Playfair Display Medium"/>
                <a:cs typeface="GG Subscript Sans" pitchFamily="2" charset="0"/>
                <a:sym typeface="Playfair Display Medium"/>
              </a:endParaRPr>
            </a:p>
          </p:txBody>
        </p:sp>
        <p:sp>
          <p:nvSpPr>
            <p:cNvPr id="1254" name="Google Shape;1254;p51"/>
            <p:cNvSpPr txBox="1"/>
            <p:nvPr/>
          </p:nvSpPr>
          <p:spPr>
            <a:xfrm>
              <a:off x="5429246" y="1285866"/>
              <a:ext cx="33049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Формирование инцидента и накопление противоречий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cxnSp>
        <p:nvCxnSpPr>
          <p:cNvPr id="1255" name="Google Shape;1255;p51"/>
          <p:cNvCxnSpPr/>
          <p:nvPr/>
        </p:nvCxnSpPr>
        <p:spPr>
          <a:xfrm>
            <a:off x="4143372" y="1714494"/>
            <a:ext cx="1214446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6" name="Google Shape;1256;p51"/>
          <p:cNvSpPr/>
          <p:nvPr/>
        </p:nvSpPr>
        <p:spPr>
          <a:xfrm>
            <a:off x="1428728" y="2214560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7" name="Google Shape;1257;p51"/>
          <p:cNvGrpSpPr/>
          <p:nvPr/>
        </p:nvGrpSpPr>
        <p:grpSpPr>
          <a:xfrm>
            <a:off x="1285852" y="2071684"/>
            <a:ext cx="6798704" cy="706352"/>
            <a:chOff x="1285849" y="2214662"/>
            <a:chExt cx="6798704" cy="706352"/>
          </a:xfrm>
        </p:grpSpPr>
        <p:sp>
          <p:nvSpPr>
            <p:cNvPr id="1258" name="Google Shape;1258;p51"/>
            <p:cNvSpPr/>
            <p:nvPr/>
          </p:nvSpPr>
          <p:spPr>
            <a:xfrm>
              <a:off x="1285849" y="2286100"/>
              <a:ext cx="7584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10057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i="1" dirty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02</a:t>
              </a:r>
              <a:endParaRPr sz="35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259" name="Google Shape;1259;p51"/>
            <p:cNvSpPr txBox="1"/>
            <p:nvPr/>
          </p:nvSpPr>
          <p:spPr>
            <a:xfrm>
              <a:off x="2214543" y="2500414"/>
              <a:ext cx="2191426" cy="4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Playfair Display Medium"/>
                  <a:cs typeface="GG Subscript Sans" pitchFamily="2" charset="0"/>
                  <a:sym typeface="Playfair Display Medium"/>
                </a:rPr>
                <a:t>Конфликтная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Playfair Display Medium"/>
                <a:cs typeface="GG Subscript Sans" pitchFamily="2" charset="0"/>
                <a:sym typeface="Playfair Display Medium"/>
              </a:endParaRPr>
            </a:p>
          </p:txBody>
        </p:sp>
        <p:sp>
          <p:nvSpPr>
            <p:cNvPr id="1260" name="Google Shape;1260;p51"/>
            <p:cNvSpPr txBox="1"/>
            <p:nvPr/>
          </p:nvSpPr>
          <p:spPr>
            <a:xfrm>
              <a:off x="5429253" y="2214662"/>
              <a:ext cx="26553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Установки на борьбу, рост агрессивности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cxnSp>
        <p:nvCxnSpPr>
          <p:cNvPr id="1261" name="Google Shape;1261;p51"/>
          <p:cNvCxnSpPr/>
          <p:nvPr/>
        </p:nvCxnSpPr>
        <p:spPr>
          <a:xfrm>
            <a:off x="4143372" y="2500312"/>
            <a:ext cx="1214446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2" name="Google Shape;1262;p51"/>
          <p:cNvSpPr/>
          <p:nvPr/>
        </p:nvSpPr>
        <p:spPr>
          <a:xfrm>
            <a:off x="1357290" y="3071816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51"/>
          <p:cNvGrpSpPr/>
          <p:nvPr/>
        </p:nvGrpSpPr>
        <p:grpSpPr>
          <a:xfrm>
            <a:off x="1357290" y="2928940"/>
            <a:ext cx="6641068" cy="730576"/>
            <a:chOff x="1357290" y="2929143"/>
            <a:chExt cx="6641068" cy="730576"/>
          </a:xfrm>
        </p:grpSpPr>
        <p:sp>
          <p:nvSpPr>
            <p:cNvPr id="1264" name="Google Shape;1264;p51"/>
            <p:cNvSpPr/>
            <p:nvPr/>
          </p:nvSpPr>
          <p:spPr>
            <a:xfrm>
              <a:off x="1357290" y="3072019"/>
              <a:ext cx="7584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10057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i="1" dirty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03</a:t>
              </a:r>
              <a:endParaRPr sz="35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265" name="Google Shape;1265;p51"/>
            <p:cNvSpPr txBox="1"/>
            <p:nvPr/>
          </p:nvSpPr>
          <p:spPr>
            <a:xfrm>
              <a:off x="2214546" y="3072019"/>
              <a:ext cx="15678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Playfair Display Medium"/>
                  <a:cs typeface="GG Subscript Sans" pitchFamily="2" charset="0"/>
                  <a:sym typeface="Playfair Display Medium"/>
                </a:rPr>
                <a:t>Эскалация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Playfair Display Medium"/>
                <a:cs typeface="GG Subscript Sans" pitchFamily="2" charset="0"/>
                <a:sym typeface="Playfair Display Medium"/>
              </a:endParaRPr>
            </a:p>
          </p:txBody>
        </p:sp>
        <p:sp>
          <p:nvSpPr>
            <p:cNvPr id="1266" name="Google Shape;1266;p51"/>
            <p:cNvSpPr txBox="1"/>
            <p:nvPr/>
          </p:nvSpPr>
          <p:spPr>
            <a:xfrm>
              <a:off x="5429256" y="2929143"/>
              <a:ext cx="2569102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Увеличение участников конфликта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cxnSp>
        <p:nvCxnSpPr>
          <p:cNvPr id="1267" name="Google Shape;1267;p51"/>
          <p:cNvCxnSpPr/>
          <p:nvPr/>
        </p:nvCxnSpPr>
        <p:spPr>
          <a:xfrm>
            <a:off x="4143372" y="3286130"/>
            <a:ext cx="1214446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8" name="Google Shape;1268;p51"/>
          <p:cNvSpPr/>
          <p:nvPr/>
        </p:nvSpPr>
        <p:spPr>
          <a:xfrm>
            <a:off x="1428728" y="3929072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" name="Google Shape;1269;p51"/>
          <p:cNvGrpSpPr/>
          <p:nvPr/>
        </p:nvGrpSpPr>
        <p:grpSpPr>
          <a:xfrm>
            <a:off x="1285852" y="3714758"/>
            <a:ext cx="6727266" cy="920666"/>
            <a:chOff x="1285842" y="3696051"/>
            <a:chExt cx="6727266" cy="920666"/>
          </a:xfrm>
        </p:grpSpPr>
        <p:sp>
          <p:nvSpPr>
            <p:cNvPr id="1270" name="Google Shape;1270;p51"/>
            <p:cNvSpPr/>
            <p:nvPr/>
          </p:nvSpPr>
          <p:spPr>
            <a:xfrm>
              <a:off x="1285842" y="4000510"/>
              <a:ext cx="7584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10057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i="1" dirty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04</a:t>
              </a:r>
              <a:endParaRPr sz="35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271" name="Google Shape;1271;p51"/>
            <p:cNvSpPr txBox="1"/>
            <p:nvPr/>
          </p:nvSpPr>
          <p:spPr>
            <a:xfrm>
              <a:off x="2071660" y="3910365"/>
              <a:ext cx="2405746" cy="706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Playfair Display Medium"/>
                  <a:cs typeface="GG Subscript Sans" pitchFamily="2" charset="0"/>
                  <a:sym typeface="Playfair Display Medium"/>
                </a:rPr>
                <a:t>Разрешение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Playfair Display Medium"/>
                  <a:cs typeface="GG Subscript Sans" pitchFamily="2" charset="0"/>
                  <a:sym typeface="Playfair Display Medium"/>
                </a:rPr>
                <a:t>конфликта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Playfair Display Medium"/>
                <a:cs typeface="GG Subscript Sans" pitchFamily="2" charset="0"/>
                <a:sym typeface="Playfair Display Medium"/>
              </a:endParaRPr>
            </a:p>
          </p:txBody>
        </p:sp>
        <p:sp>
          <p:nvSpPr>
            <p:cNvPr id="1272" name="Google Shape;1272;p51"/>
            <p:cNvSpPr txBox="1"/>
            <p:nvPr/>
          </p:nvSpPr>
          <p:spPr>
            <a:xfrm>
              <a:off x="5357808" y="3696051"/>
              <a:ext cx="26553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Устранение причин конфликта, перемирие 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cxnSp>
        <p:nvCxnSpPr>
          <p:cNvPr id="1273" name="Google Shape;1273;p51"/>
          <p:cNvCxnSpPr/>
          <p:nvPr/>
        </p:nvCxnSpPr>
        <p:spPr>
          <a:xfrm>
            <a:off x="4143372" y="4214824"/>
            <a:ext cx="1214446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4" name="Google Shape;1274;p51"/>
          <p:cNvCxnSpPr/>
          <p:nvPr/>
        </p:nvCxnSpPr>
        <p:spPr>
          <a:xfrm>
            <a:off x="1214414" y="1357304"/>
            <a:ext cx="0" cy="3225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" name="Google Shape;367;p26"/>
          <p:cNvGrpSpPr/>
          <p:nvPr/>
        </p:nvGrpSpPr>
        <p:grpSpPr>
          <a:xfrm>
            <a:off x="6286512" y="214296"/>
            <a:ext cx="857256" cy="642942"/>
            <a:chOff x="2661459" y="2015001"/>
            <a:chExt cx="322508" cy="273494"/>
          </a:xfrm>
        </p:grpSpPr>
        <p:sp>
          <p:nvSpPr>
            <p:cNvPr id="62" name="Google Shape;368;p26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9;p26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262;p51"/>
          <p:cNvSpPr/>
          <p:nvPr/>
        </p:nvSpPr>
        <p:spPr>
          <a:xfrm>
            <a:off x="8143900" y="2000246"/>
            <a:ext cx="357190" cy="357190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5"/>
          <p:cNvSpPr/>
          <p:nvPr/>
        </p:nvSpPr>
        <p:spPr>
          <a:xfrm>
            <a:off x="1436475" y="3735464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2" name="Google Shape;972;p45"/>
          <p:cNvSpPr/>
          <p:nvPr/>
        </p:nvSpPr>
        <p:spPr>
          <a:xfrm>
            <a:off x="3365901" y="3735464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3" name="Google Shape;973;p45"/>
          <p:cNvSpPr/>
          <p:nvPr/>
        </p:nvSpPr>
        <p:spPr>
          <a:xfrm>
            <a:off x="5295329" y="3735464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4" name="Google Shape;974;p45"/>
          <p:cNvSpPr/>
          <p:nvPr/>
        </p:nvSpPr>
        <p:spPr>
          <a:xfrm>
            <a:off x="7224750" y="3735464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5" name="Google Shape;975;p45"/>
          <p:cNvSpPr/>
          <p:nvPr/>
        </p:nvSpPr>
        <p:spPr>
          <a:xfrm>
            <a:off x="1436475" y="1914139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6" name="Google Shape;976;p45"/>
          <p:cNvSpPr/>
          <p:nvPr/>
        </p:nvSpPr>
        <p:spPr>
          <a:xfrm>
            <a:off x="3365901" y="1914139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7" name="Google Shape;977;p45"/>
          <p:cNvSpPr/>
          <p:nvPr/>
        </p:nvSpPr>
        <p:spPr>
          <a:xfrm>
            <a:off x="5295329" y="1914139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8" name="Google Shape;978;p45"/>
          <p:cNvSpPr/>
          <p:nvPr/>
        </p:nvSpPr>
        <p:spPr>
          <a:xfrm>
            <a:off x="7224750" y="1914139"/>
            <a:ext cx="482400" cy="48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3" name="Google Shape;983;p45"/>
          <p:cNvSpPr/>
          <p:nvPr/>
        </p:nvSpPr>
        <p:spPr>
          <a:xfrm>
            <a:off x="785786" y="2000246"/>
            <a:ext cx="339164" cy="294444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45"/>
          <p:cNvSpPr/>
          <p:nvPr/>
        </p:nvSpPr>
        <p:spPr>
          <a:xfrm>
            <a:off x="2428860" y="2000246"/>
            <a:ext cx="306897" cy="27932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45"/>
          <p:cNvSpPr/>
          <p:nvPr/>
        </p:nvSpPr>
        <p:spPr>
          <a:xfrm>
            <a:off x="4500562" y="2000246"/>
            <a:ext cx="306897" cy="27932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45"/>
          <p:cNvSpPr/>
          <p:nvPr/>
        </p:nvSpPr>
        <p:spPr>
          <a:xfrm>
            <a:off x="6357950" y="2000246"/>
            <a:ext cx="306897" cy="279323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7" name="Google Shape;987;p45"/>
          <p:cNvCxnSpPr/>
          <p:nvPr/>
        </p:nvCxnSpPr>
        <p:spPr>
          <a:xfrm>
            <a:off x="285720" y="2143122"/>
            <a:ext cx="1143008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8" name="Google Shape;988;p45"/>
          <p:cNvCxnSpPr>
            <a:stCxn id="975" idx="6"/>
            <a:endCxn id="976" idx="2"/>
          </p:cNvCxnSpPr>
          <p:nvPr/>
        </p:nvCxnSpPr>
        <p:spPr>
          <a:xfrm>
            <a:off x="1918875" y="2155339"/>
            <a:ext cx="144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9" name="Google Shape;989;p45"/>
          <p:cNvCxnSpPr>
            <a:stCxn id="976" idx="6"/>
            <a:endCxn id="977" idx="2"/>
          </p:cNvCxnSpPr>
          <p:nvPr/>
        </p:nvCxnSpPr>
        <p:spPr>
          <a:xfrm>
            <a:off x="3848301" y="2155339"/>
            <a:ext cx="144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0" name="Google Shape;990;p45"/>
          <p:cNvCxnSpPr>
            <a:stCxn id="977" idx="6"/>
            <a:endCxn id="978" idx="2"/>
          </p:cNvCxnSpPr>
          <p:nvPr/>
        </p:nvCxnSpPr>
        <p:spPr>
          <a:xfrm>
            <a:off x="5777729" y="2155339"/>
            <a:ext cx="144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" name="Google Shape;991;p45"/>
          <p:cNvCxnSpPr>
            <a:stCxn id="978" idx="6"/>
          </p:cNvCxnSpPr>
          <p:nvPr/>
        </p:nvCxnSpPr>
        <p:spPr>
          <a:xfrm flipV="1">
            <a:off x="7707150" y="2143122"/>
            <a:ext cx="1151130" cy="1221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Google Shape;992;p45"/>
          <p:cNvSpPr txBox="1">
            <a:spLocks noGrp="1"/>
          </p:cNvSpPr>
          <p:nvPr>
            <p:ph type="title"/>
          </p:nvPr>
        </p:nvSpPr>
        <p:spPr>
          <a:xfrm>
            <a:off x="642910" y="1428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Методы решения конфликта</a:t>
            </a:r>
            <a:endParaRPr/>
          </a:p>
        </p:txBody>
      </p:sp>
      <p:sp>
        <p:nvSpPr>
          <p:cNvPr id="994" name="Google Shape;994;p45"/>
          <p:cNvSpPr/>
          <p:nvPr/>
        </p:nvSpPr>
        <p:spPr>
          <a:xfrm>
            <a:off x="7143768" y="214296"/>
            <a:ext cx="714380" cy="642942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45"/>
          <p:cNvGrpSpPr/>
          <p:nvPr/>
        </p:nvGrpSpPr>
        <p:grpSpPr>
          <a:xfrm>
            <a:off x="3786182" y="1285866"/>
            <a:ext cx="1742102" cy="2196912"/>
            <a:chOff x="4665475" y="1175729"/>
            <a:chExt cx="1742102" cy="2196912"/>
          </a:xfrm>
        </p:grpSpPr>
        <p:grpSp>
          <p:nvGrpSpPr>
            <p:cNvPr id="1002" name="Google Shape;1002;p45"/>
            <p:cNvGrpSpPr/>
            <p:nvPr/>
          </p:nvGrpSpPr>
          <p:grpSpPr>
            <a:xfrm>
              <a:off x="4665475" y="2637550"/>
              <a:ext cx="1742102" cy="735091"/>
              <a:chOff x="4586623" y="3716700"/>
              <a:chExt cx="1742102" cy="735091"/>
            </a:xfrm>
          </p:grpSpPr>
          <p:sp>
            <p:nvSpPr>
              <p:cNvPr id="1003" name="Google Shape;1003;p45"/>
              <p:cNvSpPr txBox="1"/>
              <p:nvPr/>
            </p:nvSpPr>
            <p:spPr>
              <a:xfrm>
                <a:off x="4586625" y="3716700"/>
                <a:ext cx="17421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 smtClean="0">
                    <a:solidFill>
                      <a:schemeClr val="dk1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3</a:t>
                </a:r>
                <a:endParaRPr sz="18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1004" name="Google Shape;1004;p45"/>
              <p:cNvSpPr txBox="1"/>
              <p:nvPr/>
            </p:nvSpPr>
            <p:spPr>
              <a:xfrm>
                <a:off x="4586623" y="3969391"/>
                <a:ext cx="1742100" cy="48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dirty="0" smtClean="0">
                    <a:solidFill>
                      <a:schemeClr val="dk1"/>
                    </a:solidFill>
                    <a:latin typeface="GG Subscript Sans" pitchFamily="2" charset="0"/>
                    <a:ea typeface="DM Sans"/>
                    <a:cs typeface="GG Subscript Sans" pitchFamily="2" charset="0"/>
                    <a:sym typeface="DM Sans"/>
                  </a:rPr>
                  <a:t>Сотрудничество</a:t>
                </a:r>
                <a:endParaRPr sz="240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endParaRPr>
              </a:p>
            </p:txBody>
          </p:sp>
        </p:grpSp>
        <p:sp>
          <p:nvSpPr>
            <p:cNvPr id="1005" name="Google Shape;1005;p45"/>
            <p:cNvSpPr txBox="1"/>
            <p:nvPr/>
          </p:nvSpPr>
          <p:spPr>
            <a:xfrm>
              <a:off x="4665475" y="1175729"/>
              <a:ext cx="1742100" cy="4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</p:grpSp>
      <p:grpSp>
        <p:nvGrpSpPr>
          <p:cNvPr id="1006" name="Google Shape;1006;p45"/>
          <p:cNvGrpSpPr/>
          <p:nvPr/>
        </p:nvGrpSpPr>
        <p:grpSpPr>
          <a:xfrm>
            <a:off x="5572132" y="1285866"/>
            <a:ext cx="1928826" cy="2194369"/>
            <a:chOff x="6594893" y="1175729"/>
            <a:chExt cx="1928826" cy="2194369"/>
          </a:xfrm>
        </p:grpSpPr>
        <p:grpSp>
          <p:nvGrpSpPr>
            <p:cNvPr id="1007" name="Google Shape;1007;p45"/>
            <p:cNvGrpSpPr/>
            <p:nvPr/>
          </p:nvGrpSpPr>
          <p:grpSpPr>
            <a:xfrm>
              <a:off x="6594893" y="2637550"/>
              <a:ext cx="1928826" cy="732548"/>
              <a:chOff x="6680324" y="3716700"/>
              <a:chExt cx="1928826" cy="732548"/>
            </a:xfrm>
          </p:grpSpPr>
          <p:sp>
            <p:nvSpPr>
              <p:cNvPr id="1008" name="Google Shape;1008;p45"/>
              <p:cNvSpPr txBox="1"/>
              <p:nvPr/>
            </p:nvSpPr>
            <p:spPr>
              <a:xfrm>
                <a:off x="6680324" y="3716700"/>
                <a:ext cx="17421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 smtClean="0">
                    <a:solidFill>
                      <a:schemeClr val="dk1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4</a:t>
                </a:r>
                <a:endParaRPr sz="18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1009" name="Google Shape;1009;p45"/>
              <p:cNvSpPr txBox="1"/>
              <p:nvPr/>
            </p:nvSpPr>
            <p:spPr>
              <a:xfrm>
                <a:off x="6680338" y="3966848"/>
                <a:ext cx="1928812" cy="48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dirty="0" smtClean="0">
                    <a:solidFill>
                      <a:schemeClr val="dk1"/>
                    </a:solidFill>
                    <a:latin typeface="GG Subscript Sans" pitchFamily="2" charset="0"/>
                    <a:ea typeface="DM Sans"/>
                    <a:cs typeface="GG Subscript Sans" pitchFamily="2" charset="0"/>
                    <a:sym typeface="DM Sans"/>
                  </a:rPr>
                  <a:t>Улаживание</a:t>
                </a:r>
                <a:endParaRPr sz="240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endParaRPr>
              </a:p>
            </p:txBody>
          </p:sp>
        </p:grpSp>
        <p:sp>
          <p:nvSpPr>
            <p:cNvPr id="1010" name="Google Shape;1010;p45"/>
            <p:cNvSpPr txBox="1"/>
            <p:nvPr/>
          </p:nvSpPr>
          <p:spPr>
            <a:xfrm>
              <a:off x="6594900" y="1175729"/>
              <a:ext cx="1742100" cy="4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</p:grpSp>
      <p:grpSp>
        <p:nvGrpSpPr>
          <p:cNvPr id="1011" name="Google Shape;1011;p45"/>
          <p:cNvGrpSpPr/>
          <p:nvPr/>
        </p:nvGrpSpPr>
        <p:grpSpPr>
          <a:xfrm>
            <a:off x="1857356" y="1214428"/>
            <a:ext cx="2549366" cy="2268350"/>
            <a:chOff x="1928784" y="1175729"/>
            <a:chExt cx="2549366" cy="2268350"/>
          </a:xfrm>
        </p:grpSpPr>
        <p:grpSp>
          <p:nvGrpSpPr>
            <p:cNvPr id="1012" name="Google Shape;1012;p45"/>
            <p:cNvGrpSpPr/>
            <p:nvPr/>
          </p:nvGrpSpPr>
          <p:grpSpPr>
            <a:xfrm>
              <a:off x="1928784" y="2675927"/>
              <a:ext cx="1813538" cy="768152"/>
              <a:chOff x="1842682" y="3755077"/>
              <a:chExt cx="1813538" cy="768152"/>
            </a:xfrm>
          </p:grpSpPr>
          <p:sp>
            <p:nvSpPr>
              <p:cNvPr id="1013" name="Google Shape;1013;p45"/>
              <p:cNvSpPr txBox="1"/>
              <p:nvPr/>
            </p:nvSpPr>
            <p:spPr>
              <a:xfrm>
                <a:off x="1842682" y="3755077"/>
                <a:ext cx="17421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 smtClean="0">
                    <a:solidFill>
                      <a:schemeClr val="dk1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2</a:t>
                </a:r>
                <a:endParaRPr sz="18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1014" name="Google Shape;1014;p45"/>
              <p:cNvSpPr txBox="1"/>
              <p:nvPr/>
            </p:nvSpPr>
            <p:spPr>
              <a:xfrm>
                <a:off x="1914120" y="4040829"/>
                <a:ext cx="1742100" cy="48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dirty="0" smtClean="0">
                    <a:solidFill>
                      <a:schemeClr val="dk1"/>
                    </a:solidFill>
                    <a:latin typeface="GG Subscript Sans" pitchFamily="2" charset="0"/>
                    <a:ea typeface="DM Sans"/>
                    <a:cs typeface="GG Subscript Sans" pitchFamily="2" charset="0"/>
                    <a:sym typeface="DM Sans"/>
                  </a:rPr>
                  <a:t>Уклонение</a:t>
                </a:r>
                <a:endParaRPr sz="240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endParaRPr>
              </a:p>
            </p:txBody>
          </p:sp>
        </p:grpSp>
        <p:sp>
          <p:nvSpPr>
            <p:cNvPr id="1015" name="Google Shape;1015;p45"/>
            <p:cNvSpPr txBox="1"/>
            <p:nvPr/>
          </p:nvSpPr>
          <p:spPr>
            <a:xfrm>
              <a:off x="2736050" y="1175729"/>
              <a:ext cx="1742100" cy="4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</p:grpSp>
      <p:grpSp>
        <p:nvGrpSpPr>
          <p:cNvPr id="1016" name="Google Shape;1016;p45"/>
          <p:cNvGrpSpPr/>
          <p:nvPr/>
        </p:nvGrpSpPr>
        <p:grpSpPr>
          <a:xfrm>
            <a:off x="214282" y="1285866"/>
            <a:ext cx="1742108" cy="2194387"/>
            <a:chOff x="806621" y="1175729"/>
            <a:chExt cx="1742108" cy="2194387"/>
          </a:xfrm>
        </p:grpSpPr>
        <p:grpSp>
          <p:nvGrpSpPr>
            <p:cNvPr id="1017" name="Google Shape;1017;p45"/>
            <p:cNvGrpSpPr/>
            <p:nvPr/>
          </p:nvGrpSpPr>
          <p:grpSpPr>
            <a:xfrm>
              <a:off x="806621" y="2637575"/>
              <a:ext cx="1742108" cy="732541"/>
              <a:chOff x="713250" y="3716725"/>
              <a:chExt cx="1742108" cy="732541"/>
            </a:xfrm>
          </p:grpSpPr>
          <p:sp>
            <p:nvSpPr>
              <p:cNvPr id="1018" name="Google Shape;1018;p45"/>
              <p:cNvSpPr txBox="1"/>
              <p:nvPr/>
            </p:nvSpPr>
            <p:spPr>
              <a:xfrm>
                <a:off x="713258" y="3716725"/>
                <a:ext cx="17421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 smtClean="0">
                    <a:solidFill>
                      <a:schemeClr val="dk1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1</a:t>
                </a:r>
                <a:endParaRPr sz="18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  <p:sp>
            <p:nvSpPr>
              <p:cNvPr id="1019" name="Google Shape;1019;p45"/>
              <p:cNvSpPr txBox="1"/>
              <p:nvPr/>
            </p:nvSpPr>
            <p:spPr>
              <a:xfrm>
                <a:off x="713250" y="3966866"/>
                <a:ext cx="1742100" cy="48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dirty="0" smtClean="0">
                    <a:solidFill>
                      <a:schemeClr val="dk1"/>
                    </a:solidFill>
                    <a:latin typeface="GG Subscript Sans" pitchFamily="2" charset="0"/>
                    <a:ea typeface="DM Sans"/>
                    <a:cs typeface="GG Subscript Sans" pitchFamily="2" charset="0"/>
                    <a:sym typeface="DM Sans"/>
                  </a:rPr>
                  <a:t>Конфронтация</a:t>
                </a:r>
                <a:endParaRPr sz="240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endParaRPr>
              </a:p>
            </p:txBody>
          </p:sp>
        </p:grpSp>
        <p:sp>
          <p:nvSpPr>
            <p:cNvPr id="1020" name="Google Shape;1020;p45"/>
            <p:cNvSpPr txBox="1"/>
            <p:nvPr/>
          </p:nvSpPr>
          <p:spPr>
            <a:xfrm>
              <a:off x="806625" y="1175729"/>
              <a:ext cx="1742100" cy="4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786710" y="271462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Playfair Display"/>
              </a:rPr>
              <a:t>5</a:t>
            </a:r>
            <a:endParaRPr lang="ru-RU" sz="1800" dirty="0">
              <a:latin typeface="Playfair Display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00926" y="30718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G Subscript Sans" pitchFamily="2" charset="0"/>
                <a:cs typeface="GG Subscript Sans" pitchFamily="2" charset="0"/>
              </a:rPr>
              <a:t>Компромисс</a:t>
            </a:r>
            <a:endParaRPr lang="ru-RU" sz="2400" dirty="0">
              <a:latin typeface="GG Subscript Sans" pitchFamily="2" charset="0"/>
              <a:cs typeface="GG Subscript Sans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7"/>
          <p:cNvSpPr/>
          <p:nvPr/>
        </p:nvSpPr>
        <p:spPr>
          <a:xfrm>
            <a:off x="1309221" y="1447891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7"/>
          <p:cNvSpPr/>
          <p:nvPr/>
        </p:nvSpPr>
        <p:spPr>
          <a:xfrm>
            <a:off x="4286248" y="1428742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7"/>
          <p:cNvSpPr/>
          <p:nvPr/>
        </p:nvSpPr>
        <p:spPr>
          <a:xfrm>
            <a:off x="6750691" y="1447891"/>
            <a:ext cx="568901" cy="517775"/>
          </a:xfrm>
          <a:custGeom>
            <a:avLst/>
            <a:gdLst/>
            <a:ahLst/>
            <a:cxnLst/>
            <a:rect l="l" t="t" r="r" b="b"/>
            <a:pathLst>
              <a:path w="6352" h="5781" extrusionOk="0">
                <a:moveTo>
                  <a:pt x="3746" y="1"/>
                </a:moveTo>
                <a:cubicBezTo>
                  <a:pt x="3584" y="1"/>
                  <a:pt x="3421" y="13"/>
                  <a:pt x="3258" y="35"/>
                </a:cubicBezTo>
                <a:cubicBezTo>
                  <a:pt x="2841" y="98"/>
                  <a:pt x="2425" y="199"/>
                  <a:pt x="2021" y="350"/>
                </a:cubicBezTo>
                <a:cubicBezTo>
                  <a:pt x="1427" y="565"/>
                  <a:pt x="935" y="931"/>
                  <a:pt x="531" y="1424"/>
                </a:cubicBezTo>
                <a:cubicBezTo>
                  <a:pt x="367" y="1638"/>
                  <a:pt x="240" y="1866"/>
                  <a:pt x="152" y="2118"/>
                </a:cubicBezTo>
                <a:cubicBezTo>
                  <a:pt x="38" y="2510"/>
                  <a:pt x="0" y="2914"/>
                  <a:pt x="26" y="3318"/>
                </a:cubicBezTo>
                <a:cubicBezTo>
                  <a:pt x="64" y="3709"/>
                  <a:pt x="202" y="4075"/>
                  <a:pt x="430" y="4404"/>
                </a:cubicBezTo>
                <a:cubicBezTo>
                  <a:pt x="569" y="4618"/>
                  <a:pt x="771" y="4808"/>
                  <a:pt x="973" y="4972"/>
                </a:cubicBezTo>
                <a:cubicBezTo>
                  <a:pt x="1288" y="5212"/>
                  <a:pt x="1629" y="5414"/>
                  <a:pt x="1945" y="5641"/>
                </a:cubicBezTo>
                <a:cubicBezTo>
                  <a:pt x="1995" y="5666"/>
                  <a:pt x="2046" y="5692"/>
                  <a:pt x="2096" y="5704"/>
                </a:cubicBezTo>
                <a:cubicBezTo>
                  <a:pt x="2261" y="5730"/>
                  <a:pt x="2425" y="5767"/>
                  <a:pt x="2589" y="5780"/>
                </a:cubicBezTo>
                <a:cubicBezTo>
                  <a:pt x="2879" y="5780"/>
                  <a:pt x="3157" y="5704"/>
                  <a:pt x="3422" y="5591"/>
                </a:cubicBezTo>
                <a:cubicBezTo>
                  <a:pt x="3814" y="5414"/>
                  <a:pt x="4167" y="5199"/>
                  <a:pt x="4521" y="4972"/>
                </a:cubicBezTo>
                <a:cubicBezTo>
                  <a:pt x="4710" y="4858"/>
                  <a:pt x="4874" y="4732"/>
                  <a:pt x="5039" y="4606"/>
                </a:cubicBezTo>
                <a:cubicBezTo>
                  <a:pt x="5329" y="4366"/>
                  <a:pt x="5594" y="4113"/>
                  <a:pt x="5809" y="3798"/>
                </a:cubicBezTo>
                <a:cubicBezTo>
                  <a:pt x="6238" y="3141"/>
                  <a:pt x="6352" y="2421"/>
                  <a:pt x="6087" y="1664"/>
                </a:cubicBezTo>
                <a:cubicBezTo>
                  <a:pt x="5998" y="1373"/>
                  <a:pt x="5847" y="1121"/>
                  <a:pt x="5683" y="868"/>
                </a:cubicBezTo>
                <a:cubicBezTo>
                  <a:pt x="5582" y="729"/>
                  <a:pt x="5468" y="616"/>
                  <a:pt x="5342" y="502"/>
                </a:cubicBezTo>
                <a:cubicBezTo>
                  <a:pt x="5064" y="275"/>
                  <a:pt x="4736" y="148"/>
                  <a:pt x="4382" y="73"/>
                </a:cubicBezTo>
                <a:cubicBezTo>
                  <a:pt x="4173" y="22"/>
                  <a:pt x="3961" y="1"/>
                  <a:pt x="37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7"/>
          <p:cNvSpPr txBox="1">
            <a:spLocks noGrp="1"/>
          </p:cNvSpPr>
          <p:nvPr>
            <p:ph type="title"/>
          </p:nvPr>
        </p:nvSpPr>
        <p:spPr>
          <a:xfrm>
            <a:off x="785786" y="2142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dirty="0" smtClean="0"/>
              <a:t>С кем чаще всего вы ссоритесь?</a:t>
            </a:r>
            <a:endParaRPr/>
          </a:p>
        </p:txBody>
      </p:sp>
      <p:grpSp>
        <p:nvGrpSpPr>
          <p:cNvPr id="1095" name="Google Shape;1095;p47"/>
          <p:cNvGrpSpPr/>
          <p:nvPr/>
        </p:nvGrpSpPr>
        <p:grpSpPr>
          <a:xfrm>
            <a:off x="6186600" y="2558800"/>
            <a:ext cx="2251474" cy="1599920"/>
            <a:chOff x="6186600" y="2558800"/>
            <a:chExt cx="2251474" cy="1599920"/>
          </a:xfrm>
        </p:grpSpPr>
        <p:sp>
          <p:nvSpPr>
            <p:cNvPr id="1096" name="Google Shape;1096;p47"/>
            <p:cNvSpPr txBox="1"/>
            <p:nvPr/>
          </p:nvSpPr>
          <p:spPr>
            <a:xfrm>
              <a:off x="6186600" y="2558800"/>
              <a:ext cx="2232600" cy="60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70</a:t>
              </a:r>
              <a:r>
                <a:rPr lang="en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%</a:t>
              </a:r>
              <a:endParaRPr sz="2800" i="1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1097" name="Google Shape;1097;p47"/>
            <p:cNvSpPr txBox="1"/>
            <p:nvPr/>
          </p:nvSpPr>
          <p:spPr>
            <a:xfrm>
              <a:off x="6191400" y="3416650"/>
              <a:ext cx="22230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1098" name="Google Shape;1098;p47"/>
            <p:cNvSpPr txBox="1"/>
            <p:nvPr/>
          </p:nvSpPr>
          <p:spPr>
            <a:xfrm>
              <a:off x="6215074" y="3643320"/>
              <a:ext cx="2223000" cy="5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С родителями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grpSp>
        <p:nvGrpSpPr>
          <p:cNvPr id="1099" name="Google Shape;1099;p47"/>
          <p:cNvGrpSpPr/>
          <p:nvPr/>
        </p:nvGrpSpPr>
        <p:grpSpPr>
          <a:xfrm>
            <a:off x="571472" y="2571750"/>
            <a:ext cx="2232600" cy="1729700"/>
            <a:chOff x="724800" y="2558800"/>
            <a:chExt cx="2232600" cy="1729700"/>
          </a:xfrm>
        </p:grpSpPr>
        <p:sp>
          <p:nvSpPr>
            <p:cNvPr id="1100" name="Google Shape;1100;p47"/>
            <p:cNvSpPr txBox="1"/>
            <p:nvPr/>
          </p:nvSpPr>
          <p:spPr>
            <a:xfrm>
              <a:off x="724800" y="2558800"/>
              <a:ext cx="2232600" cy="60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12%</a:t>
              </a:r>
              <a:endParaRPr sz="2800" i="1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1101" name="Google Shape;1101;p47"/>
            <p:cNvSpPr txBox="1"/>
            <p:nvPr/>
          </p:nvSpPr>
          <p:spPr>
            <a:xfrm>
              <a:off x="729600" y="3416650"/>
              <a:ext cx="22230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1102" name="Google Shape;1102;p47"/>
            <p:cNvSpPr txBox="1"/>
            <p:nvPr/>
          </p:nvSpPr>
          <p:spPr>
            <a:xfrm>
              <a:off x="729600" y="3630370"/>
              <a:ext cx="2223000" cy="658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С одноклассниками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grpSp>
        <p:nvGrpSpPr>
          <p:cNvPr id="1103" name="Google Shape;1103;p47"/>
          <p:cNvGrpSpPr/>
          <p:nvPr/>
        </p:nvGrpSpPr>
        <p:grpSpPr>
          <a:xfrm>
            <a:off x="3460768" y="2558800"/>
            <a:ext cx="2262662" cy="1656024"/>
            <a:chOff x="3460768" y="2558800"/>
            <a:chExt cx="2262662" cy="1656024"/>
          </a:xfrm>
        </p:grpSpPr>
        <p:sp>
          <p:nvSpPr>
            <p:cNvPr id="1104" name="Google Shape;1104;p47"/>
            <p:cNvSpPr txBox="1"/>
            <p:nvPr/>
          </p:nvSpPr>
          <p:spPr>
            <a:xfrm>
              <a:off x="3460768" y="2558800"/>
              <a:ext cx="2232600" cy="60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i="1" dirty="0" smtClean="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18%</a:t>
              </a:r>
              <a:endParaRPr sz="2800" i="1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1105" name="Google Shape;1105;p47"/>
            <p:cNvSpPr txBox="1"/>
            <p:nvPr/>
          </p:nvSpPr>
          <p:spPr>
            <a:xfrm>
              <a:off x="3465568" y="3416650"/>
              <a:ext cx="22230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1106" name="Google Shape;1106;p47"/>
            <p:cNvSpPr txBox="1"/>
            <p:nvPr/>
          </p:nvSpPr>
          <p:spPr>
            <a:xfrm>
              <a:off x="3500430" y="3643320"/>
              <a:ext cx="2223000" cy="571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2400" dirty="0" smtClean="0">
                  <a:solidFill>
                    <a:schemeClr val="dk1"/>
                  </a:solidFill>
                  <a:latin typeface="GG Subscript Sans" pitchFamily="2" charset="0"/>
                  <a:ea typeface="DM Sans"/>
                  <a:cs typeface="GG Subscript Sans" pitchFamily="2" charset="0"/>
                  <a:sym typeface="DM Sans"/>
                </a:rPr>
                <a:t>С друзьями</a:t>
              </a:r>
              <a:endParaRPr sz="2400">
                <a:solidFill>
                  <a:schemeClr val="dk1"/>
                </a:solidFill>
                <a:latin typeface="GG Subscript Sans" pitchFamily="2" charset="0"/>
                <a:ea typeface="DM Sans"/>
                <a:cs typeface="GG Subscript Sans" pitchFamily="2" charset="0"/>
                <a:sym typeface="DM Sans"/>
              </a:endParaRPr>
            </a:p>
          </p:txBody>
        </p:sp>
      </p:grpSp>
      <p:cxnSp>
        <p:nvCxnSpPr>
          <p:cNvPr id="1107" name="Google Shape;1107;p47"/>
          <p:cNvCxnSpPr>
            <a:stCxn id="1100" idx="2"/>
            <a:endCxn id="1101" idx="0"/>
          </p:cNvCxnSpPr>
          <p:nvPr/>
        </p:nvCxnSpPr>
        <p:spPr>
          <a:xfrm rot="5400000">
            <a:off x="1559747" y="3301575"/>
            <a:ext cx="25605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8" name="Google Shape;1108;p47"/>
          <p:cNvCxnSpPr>
            <a:stCxn id="1104" idx="2"/>
            <a:endCxn id="1105" idx="0"/>
          </p:cNvCxnSpPr>
          <p:nvPr/>
        </p:nvCxnSpPr>
        <p:spPr>
          <a:xfrm>
            <a:off x="4577068" y="3160600"/>
            <a:ext cx="0" cy="25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9" name="Google Shape;1109;p47"/>
          <p:cNvCxnSpPr>
            <a:stCxn id="1096" idx="2"/>
            <a:endCxn id="1097" idx="0"/>
          </p:cNvCxnSpPr>
          <p:nvPr/>
        </p:nvCxnSpPr>
        <p:spPr>
          <a:xfrm>
            <a:off x="7302900" y="3160600"/>
            <a:ext cx="0" cy="25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TextBox 65"/>
          <p:cNvSpPr txBox="1"/>
          <p:nvPr/>
        </p:nvSpPr>
        <p:spPr>
          <a:xfrm>
            <a:off x="1428728" y="157161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Playfair Display"/>
              </a:rPr>
              <a:t>1</a:t>
            </a:r>
            <a:endParaRPr lang="ru-RU" sz="1800" dirty="0">
              <a:latin typeface="Playfair Display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57686" y="157161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Playfair Display"/>
              </a:rPr>
              <a:t>2</a:t>
            </a:r>
            <a:endParaRPr lang="ru-RU" sz="1800" dirty="0">
              <a:latin typeface="Playfair Display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29454" y="157161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Playfair Display"/>
              </a:rPr>
              <a:t>3</a:t>
            </a:r>
            <a:endParaRPr lang="ru-RU" sz="1800" dirty="0">
              <a:latin typeface="Playfair Display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272</Words>
  <Application>Microsoft Office PowerPoint</Application>
  <PresentationFormat>Экран (16:9)</PresentationFormat>
  <Paragraphs>89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МУНИЦИПАЛЬНОЕ БЮДЖЕТНОЕ ОБЩЕОБРАЗОВАТЕЛЬНОЕ УЧРЕЖДЕНИЕ МУНИЦИПАЛЬНОГО ОБРАЗОВАНИЯ ГОРОД КРАСНОДАР СРЕДНЯЯ ОБЩЕОБРАЗОВАТЕЛЬНАЯ ШКОЛА №70 ИМЕНИ ГЕРОЯ СОВЕТСКОГО СОЮЗА ДМИТРИЯ МИРОШНИЧЕНКО </vt:lpstr>
      <vt:lpstr>Актуальность</vt:lpstr>
      <vt:lpstr>Задачи исследования</vt:lpstr>
      <vt:lpstr>Цель исследования </vt:lpstr>
      <vt:lpstr>Определение конфликта</vt:lpstr>
      <vt:lpstr>Предконфликтная ситуация</vt:lpstr>
      <vt:lpstr>Стадии конфликта</vt:lpstr>
      <vt:lpstr>Методы решения конфликта</vt:lpstr>
      <vt:lpstr>С кем чаще всего вы ссоритесь?</vt:lpstr>
      <vt:lpstr>Долго ли длятся ваши конфликты?</vt:lpstr>
      <vt:lpstr>Как вы считаете, нужны ли конфликты?</vt:lpstr>
      <vt:lpstr>Заключение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Radiant Rhapsody Palette Agency Infographics.</dc:title>
  <dc:creator>Ser</dc:creator>
  <cp:lastModifiedBy>Ser</cp:lastModifiedBy>
  <cp:revision>2</cp:revision>
  <dcterms:modified xsi:type="dcterms:W3CDTF">2024-01-08T08:11:01Z</dcterms:modified>
</cp:coreProperties>
</file>