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9" r:id="rId4"/>
    <p:sldId id="265" r:id="rId5"/>
    <p:sldId id="257" r:id="rId6"/>
    <p:sldId id="258" r:id="rId7"/>
    <p:sldId id="261" r:id="rId8"/>
    <p:sldId id="262" r:id="rId9"/>
    <p:sldId id="263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6374" autoAdjust="0"/>
  </p:normalViewPr>
  <p:slideViewPr>
    <p:cSldViewPr snapToGrid="0">
      <p:cViewPr varScale="1">
        <p:scale>
          <a:sx n="87" d="100"/>
          <a:sy n="87" d="100"/>
        </p:scale>
        <p:origin x="11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D03988-3308-F8E5-D1D2-894D459D4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19EE8E-7AEA-C40D-3FDA-87D41D7045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C8AAEB-039C-D988-5DB0-A86664AFE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1389-1FB8-41CA-82D8-4524FF158B18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A97FEB-32B8-917E-F8D2-B06C3A608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9E7E1E-037B-B118-D9BB-38D66A0E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2FCB-67E2-43A4-AC39-FC78752F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600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BC7D84-F86B-1118-7D61-C4FC8F1B4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FA75BF-E5CA-C601-8873-50104EEA2F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14BAED-4F4E-B272-8709-2FD15837C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1389-1FB8-41CA-82D8-4524FF158B18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AD029F-33DC-E33A-D8C4-A6CB8A4E7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400745-F99B-2FBA-85F0-3B2EA85CE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2FCB-67E2-43A4-AC39-FC78752F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012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49534EE-B9AA-1EB0-1B94-9C881D5EE9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CECA7F-68DF-E0A8-74FC-67BFBF5174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472B15-8F9B-592B-5011-4E9D82A57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1389-1FB8-41CA-82D8-4524FF158B18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568B86-D795-3B52-40C0-5F961BE05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AF7A04-BAB7-0DE3-1FBB-6CB55B8B9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2FCB-67E2-43A4-AC39-FC78752F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220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B58881-327E-F454-E879-A94812A4F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A72B97-6E25-721A-6037-258DD7C1F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826806-9AAB-5298-1869-F02314EC4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1389-1FB8-41CA-82D8-4524FF158B18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8A6075-6152-EB0B-1A34-CD3B319C3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3F7057-CFD0-DD1B-50BB-76980888A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2FCB-67E2-43A4-AC39-FC78752F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162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6300F-0CE2-BDEE-B59B-46F789313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F27F7A-2465-3C36-8FB6-BF5C2DB83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D48772-642D-1EBA-3593-0B6E8BBAE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1389-1FB8-41CA-82D8-4524FF158B18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9A23E6-BD7A-985C-4573-99754CDA2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18D257-5E0A-F02D-A4B3-26EA6A840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2FCB-67E2-43A4-AC39-FC78752F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914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1CD0D4-5C6C-AA6D-C3A0-91DDB88DF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3901DC-AE59-EB37-772F-15205DDD4F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4F5D3B3-F1EF-38F6-024E-069F0DE95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108A7C-D31E-D09E-F65E-93C3AB23B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1389-1FB8-41CA-82D8-4524FF158B18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10990C-8947-3F04-E3CD-6F3969C04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442459-1106-87E5-09F8-E380F425B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2FCB-67E2-43A4-AC39-FC78752F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727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B82E33-3914-5EB9-FA59-620B7E906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403DE6-91E1-98CF-FEF6-9C65EAFC5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358614A-29C3-E8D5-168B-1E4502BF1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610C27E-F512-9739-5063-1BD8F8C329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8E8409-AD80-1B67-E2B6-40C438CC37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6A59D2B-C8F7-5D1E-649C-864355E86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1389-1FB8-41CA-82D8-4524FF158B18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F90F36D-3452-EDAD-36AE-52077AC40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BB2736C-F9BD-E2C3-B8FB-2CF963103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2FCB-67E2-43A4-AC39-FC78752F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205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012A50-8D1D-20D7-E8C7-6BF42C53F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313459C-7DFE-B705-226E-A7BBCDBF9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1389-1FB8-41CA-82D8-4524FF158B18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CAA64DA-490D-F5DF-5C06-2D98CF806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4621406-D444-D97F-BD6C-270197BAE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2FCB-67E2-43A4-AC39-FC78752F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047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E039700-3A45-8FBE-FDB3-4B7E93A42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1389-1FB8-41CA-82D8-4524FF158B18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717A1EA-1535-3D9B-4398-6AB9E83A6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3E4EA1B-313A-0680-7B76-F1806FAF0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2FCB-67E2-43A4-AC39-FC78752F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65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F2B9A2-80F0-D04B-9300-E7B02803C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A2DFE5-26CD-BB6D-D985-7D159B573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835C632-7F85-13B6-3A12-2B8197F90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A50DE3-4971-BB31-C4E5-40F70D6E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1389-1FB8-41CA-82D8-4524FF158B18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B0BBAC-7086-B90D-7999-24A47D8A2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DA21EB-C9B6-0193-C34D-2F964B167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2FCB-67E2-43A4-AC39-FC78752F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935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463C52-729A-5727-0584-0C6B97E68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451B417-EEBC-8DBA-FCE4-3939C91CEF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049AA8-D7FE-DBAC-DC56-BBF719572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004B7D-1BBF-A5E6-AF45-40610C61F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1389-1FB8-41CA-82D8-4524FF158B18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3BCA72-F655-E4FB-72EB-2D5283108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384982-12C8-0969-22B6-5FCF9EBBD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72FCB-67E2-43A4-AC39-FC78752F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5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14E342-AD12-470A-DC52-09A12F8B4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4D3F97-92B3-863C-9B77-01063C6D2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220567-CC67-75CF-66B8-AEB721A4FB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41389-1FB8-41CA-82D8-4524FF158B18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C74A3A-30CF-5744-BDB7-D8969408F0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7D52F4-5796-97C1-0123-DD9CFA2BF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72FCB-67E2-43A4-AC39-FC78752F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752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745B1B-2834-C90D-579C-C817CDE53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1EB92E-00CA-B486-11F9-C6095B21F0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10588"/>
            <a:ext cx="9144000" cy="4825389"/>
          </a:xfrm>
        </p:spPr>
        <p:txBody>
          <a:bodyPr>
            <a:noAutofit/>
          </a:bodyPr>
          <a:lstStyle/>
          <a:p>
            <a:r>
              <a:rPr lang="ru-RU" sz="2400" b="0" i="0" dirty="0">
                <a:solidFill>
                  <a:srgbClr val="212529"/>
                </a:solidFill>
                <a:effectLst/>
                <a:latin typeface="var(--bs-font-sans-serif)"/>
              </a:rPr>
              <a:t>Муниципальное дошкольное образовательное учреждение «Детский сад Рябинка»</a:t>
            </a:r>
            <a:br>
              <a:rPr lang="ru-RU" sz="2400" b="0" i="0" dirty="0">
                <a:solidFill>
                  <a:srgbClr val="212529"/>
                </a:solidFill>
                <a:effectLst/>
                <a:latin typeface="var(--bs-font-sans-serif)"/>
              </a:rPr>
            </a:br>
            <a:br>
              <a:rPr lang="ru-RU" sz="2800" b="0" i="0" dirty="0">
                <a:solidFill>
                  <a:srgbClr val="212529"/>
                </a:solidFill>
                <a:effectLst/>
                <a:latin typeface="var(--bs-font-sans-serif)"/>
              </a:rPr>
            </a:br>
            <a:br>
              <a:rPr lang="ru-RU" sz="2800" b="0" i="0" dirty="0">
                <a:solidFill>
                  <a:srgbClr val="212529"/>
                </a:solidFill>
                <a:effectLst/>
                <a:latin typeface="var(--bs-font-sans-serif)"/>
              </a:rPr>
            </a:br>
            <a:br>
              <a:rPr lang="ru-RU" sz="2800" b="0" i="0" dirty="0">
                <a:solidFill>
                  <a:srgbClr val="212529"/>
                </a:solidFill>
                <a:effectLst/>
                <a:latin typeface="var(--bs-font-sans-serif)"/>
              </a:rPr>
            </a:br>
            <a:r>
              <a:rPr lang="ru-RU" sz="4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</a:t>
            </a:r>
            <a:br>
              <a:rPr lang="en-US" sz="4800" b="0" i="0" dirty="0">
                <a:solidFill>
                  <a:srgbClr val="212529"/>
                </a:solidFill>
                <a:effectLst/>
                <a:latin typeface="var(--bs-font-sans-serif)"/>
              </a:rPr>
            </a:br>
            <a:r>
              <a:rPr lang="ru-RU" sz="4800" b="1" i="0" dirty="0">
                <a:solidFill>
                  <a:srgbClr val="C00000"/>
                </a:solidFill>
                <a:effectLst/>
                <a:latin typeface="var(--bs-font-sans-serif)"/>
              </a:rPr>
              <a:t>«</a:t>
            </a:r>
            <a:r>
              <a:rPr lang="ru-RU" sz="4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Эбру или танец красок на воде</a:t>
            </a:r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4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36203E-0D25-0C9F-E22A-E98418AE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0800000" flipV="1">
            <a:off x="7392317" y="5905041"/>
            <a:ext cx="4329628" cy="583894"/>
          </a:xfrm>
        </p:spPr>
        <p:txBody>
          <a:bodyPr>
            <a:normAutofit/>
          </a:bodyPr>
          <a:lstStyle/>
          <a:p>
            <a:r>
              <a:rPr lang="ru-RU" b="1" dirty="0"/>
              <a:t>Воспитатель: Бакулина Е.М.</a:t>
            </a:r>
          </a:p>
        </p:txBody>
      </p:sp>
    </p:spTree>
    <p:extLst>
      <p:ext uri="{BB962C8B-B14F-4D97-AF65-F5344CB8AC3E}">
        <p14:creationId xmlns:p14="http://schemas.microsoft.com/office/powerpoint/2010/main" val="629327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3F3630-E0ED-F353-E771-31EA55A567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1999" cy="70397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92D1CB-D2F3-E866-6344-6BD9DFBC9B41}"/>
              </a:ext>
            </a:extLst>
          </p:cNvPr>
          <p:cNvSpPr txBox="1"/>
          <p:nvPr/>
        </p:nvSpPr>
        <p:spPr>
          <a:xfrm>
            <a:off x="838200" y="311705"/>
            <a:ext cx="10310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Применяем гребенку- «ЭБРУ шаль»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Гребенкой производим движения по воде сверху вниз и слева направо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97FE63A2-F62E-0DDB-E85A-7FDC2FEECFB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1824" y="1226520"/>
            <a:ext cx="2238375" cy="1678781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594F9B-4CB3-F722-9FAD-987B728A1257}"/>
              </a:ext>
            </a:extLst>
          </p:cNvPr>
          <p:cNvSpPr txBox="1"/>
          <p:nvPr/>
        </p:nvSpPr>
        <p:spPr>
          <a:xfrm>
            <a:off x="638977" y="3035608"/>
            <a:ext cx="850502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0" i="0" dirty="0">
                <a:solidFill>
                  <a:srgbClr val="1717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Создаем основной рисунок,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«Хатип Эбру» </a:t>
            </a:r>
            <a:endParaRPr lang="ru-RU" sz="2400" b="0" i="0" dirty="0">
              <a:solidFill>
                <a:srgbClr val="17171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0" i="0" dirty="0">
                <a:solidFill>
                  <a:srgbClr val="1717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Смысл рисования Эбру заключается в создании на воде круга, а потом на создании из него узоров. Поначалу лучше рисовать простые рисунки, а уже затем пробовать сложные.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5790FD1D-A2E1-8A39-9DA0-F9498BF14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977" y="4979524"/>
            <a:ext cx="2341156" cy="168862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1B3CE1E2-EB86-9B4B-E14F-08B0CAE9B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0969" y="4979524"/>
            <a:ext cx="2279942" cy="168862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672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AC34EB-3358-D1F6-0D30-87BA65524D1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70397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23EFE7-78AC-9100-7511-5CDCA4F8F2B5}"/>
              </a:ext>
            </a:extLst>
          </p:cNvPr>
          <p:cNvSpPr txBox="1"/>
          <p:nvPr/>
        </p:nvSpPr>
        <p:spPr>
          <a:xfrm>
            <a:off x="683046" y="363557"/>
            <a:ext cx="960395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b="0" i="0" dirty="0">
                <a:solidFill>
                  <a:srgbClr val="1717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 рисунка на бумагу</a:t>
            </a:r>
          </a:p>
          <a:p>
            <a:pPr algn="just"/>
            <a:r>
              <a:rPr lang="ru-RU" sz="2400" b="0" i="0" dirty="0">
                <a:solidFill>
                  <a:srgbClr val="1717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Когда изображение будет готово, можно отпечатать его на бумаге. Для этого аккуратно лист кладите на поверхность и оставьте на 10-15 секунд. После этого можно аккуратно доставать лист через бортик емкости, чтобы лишняя вода осталась в ней.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0CDDF9C-982B-C120-C17E-1117F72F1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306" y="2375133"/>
            <a:ext cx="2813388" cy="2110042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66962AF6-5E68-21ED-BBDE-8B6CBBA25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9028" y="2375133"/>
            <a:ext cx="2813390" cy="2110042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10A38B05-EDEB-C8DC-FB52-6291CBDEC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0311" y="4714355"/>
            <a:ext cx="2739839" cy="2054879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558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1C8563-3C9F-8365-3733-5AFAC6DB1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0AA5F3-1493-7799-60D9-B70E2214E4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17804C-6539-791D-5EF3-2B538A5E04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EC5CCD-BAF6-367D-675E-278B052A372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70397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E7E1D0-1F01-B392-7226-CE97339604E7}"/>
              </a:ext>
            </a:extLst>
          </p:cNvPr>
          <p:cNvSpPr txBox="1"/>
          <p:nvPr/>
        </p:nvSpPr>
        <p:spPr>
          <a:xfrm>
            <a:off x="838200" y="461409"/>
            <a:ext cx="97820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детьми</a:t>
            </a:r>
          </a:p>
          <a:p>
            <a:endParaRPr lang="ru-RU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85FA69E-5175-71EE-3F9C-F85CE84C1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076" y="1273454"/>
            <a:ext cx="3375750" cy="2531813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462DA428-5991-1E07-1798-FD8698B03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6026" y="1273454"/>
            <a:ext cx="3375750" cy="2531813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95A410D2-E503-8CCB-C08F-34566F707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9976" y="1273454"/>
            <a:ext cx="3375750" cy="2531813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8C963EC6-4182-6AB7-65A5-B3852A2D3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076" y="4076557"/>
            <a:ext cx="3375750" cy="2531813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B9B20293-5F49-452A-CB8D-0998E6052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6025" y="4076557"/>
            <a:ext cx="3375751" cy="2531813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>
            <a:extLst>
              <a:ext uri="{FF2B5EF4-FFF2-40B4-BE49-F238E27FC236}">
                <a16:creationId xmlns:a16="http://schemas.microsoft.com/office/drawing/2014/main" id="{27447EE6-012E-20A6-3FE6-7F383A9EF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9976" y="4076557"/>
            <a:ext cx="3375752" cy="2531814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089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60A52B-C2EE-C352-FD92-8EB44FBBC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646543-1D0C-7D1B-9E06-4B7D64DB4D9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B26D98-24C0-848F-C18D-D9F49205ABC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AF2420-178E-A773-40C1-3A7390A0E43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703977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4B8A4CDC-83D4-C25B-0D88-013D8CD45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246" y="543173"/>
            <a:ext cx="3830197" cy="287264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5B7E23DF-6DEE-9706-D1DA-006D55421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8397" y="543173"/>
            <a:ext cx="3830197" cy="287264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AB9AFDA1-9748-2BD7-C654-E02289151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245" y="3869091"/>
            <a:ext cx="3830197" cy="287264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144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02AA8B-E9AD-9C1E-C3D5-CEA1050E5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B8F5EC-A043-E231-7A28-BCEC029DBEF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22CC0C-244B-6B07-C263-C6521FEAD94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9D05F9-E528-B0B8-6E6D-E47E511D16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703977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1B8BD90F-6535-8741-74C6-2EBB94925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969073" y="623378"/>
            <a:ext cx="1720996" cy="229466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4C5FE5-96FF-9992-5068-587BF64C8029}"/>
              </a:ext>
            </a:extLst>
          </p:cNvPr>
          <p:cNvSpPr txBox="1"/>
          <p:nvPr/>
        </p:nvSpPr>
        <p:spPr>
          <a:xfrm>
            <a:off x="682240" y="154758"/>
            <a:ext cx="10223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детей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19A98224-2406-194D-07FF-3D4621CD7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830654" y="633161"/>
            <a:ext cx="1720995" cy="2294659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AA60EC92-BD5E-74AD-5648-9C7089E3A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6640353" y="530953"/>
            <a:ext cx="1720994" cy="229466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612ED1A9-082D-12B0-3853-838F93CFF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2456" y="2801425"/>
            <a:ext cx="2345724" cy="1759293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>
            <a:extLst>
              <a:ext uri="{FF2B5EF4-FFF2-40B4-BE49-F238E27FC236}">
                <a16:creationId xmlns:a16="http://schemas.microsoft.com/office/drawing/2014/main" id="{90DC95DB-D53F-3B6D-F297-FA2E0460F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6775" y="4904535"/>
            <a:ext cx="2271780" cy="170383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>
            <a:extLst>
              <a:ext uri="{FF2B5EF4-FFF2-40B4-BE49-F238E27FC236}">
                <a16:creationId xmlns:a16="http://schemas.microsoft.com/office/drawing/2014/main" id="{6D9DDAB6-D29D-3485-44C4-B4FBC150E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6580" y="2833116"/>
            <a:ext cx="2372418" cy="177931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>
            <a:extLst>
              <a:ext uri="{FF2B5EF4-FFF2-40B4-BE49-F238E27FC236}">
                <a16:creationId xmlns:a16="http://schemas.microsoft.com/office/drawing/2014/main" id="{89533C74-082E-3D35-6DBA-70C945F5D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025" y="2834763"/>
            <a:ext cx="2282556" cy="1711917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>
            <a:extLst>
              <a:ext uri="{FF2B5EF4-FFF2-40B4-BE49-F238E27FC236}">
                <a16:creationId xmlns:a16="http://schemas.microsoft.com/office/drawing/2014/main" id="{600E6D81-67ED-C8FC-CAAD-1E14992DA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5037239"/>
            <a:ext cx="2271781" cy="170383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>
            <a:extLst>
              <a:ext uri="{FF2B5EF4-FFF2-40B4-BE49-F238E27FC236}">
                <a16:creationId xmlns:a16="http://schemas.microsoft.com/office/drawing/2014/main" id="{A7FA7EEF-B5F0-1E18-F5CB-CFFD05B56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1511" y="5037238"/>
            <a:ext cx="2282556" cy="170383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296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769656-2431-39FF-293C-1A292A2D3F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67211D-EE47-7B6C-77D6-689433D2CA88}"/>
              </a:ext>
            </a:extLst>
          </p:cNvPr>
          <p:cNvSpPr txBox="1"/>
          <p:nvPr/>
        </p:nvSpPr>
        <p:spPr>
          <a:xfrm>
            <a:off x="859316" y="363557"/>
            <a:ext cx="8287438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«… Рисование даёт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шанс изобразить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своё состояние,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к чему либо,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вновь пережить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приятное событие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избавиться от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негативных эмоций…»</a:t>
            </a:r>
          </a:p>
        </p:txBody>
      </p:sp>
    </p:spTree>
    <p:extLst>
      <p:ext uri="{BB962C8B-B14F-4D97-AF65-F5344CB8AC3E}">
        <p14:creationId xmlns:p14="http://schemas.microsoft.com/office/powerpoint/2010/main" val="1085401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97A79B-ED0D-319F-A73D-1394E55F80A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705079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213F25-BF34-09AA-88EF-F7E5179E9A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406" y="319489"/>
            <a:ext cx="7006728" cy="864822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же такое нетрадиционная техника рисования Эбру?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8813C6F-3EC7-D66E-B302-C8124DE73A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524" y="1377108"/>
            <a:ext cx="5442332" cy="5480890"/>
          </a:xfrm>
        </p:spPr>
        <p:txBody>
          <a:bodyPr>
            <a:normAutofit lnSpcReduction="10000"/>
          </a:bodyPr>
          <a:lstStyle/>
          <a:p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переводе «Эбру» — это «облачный», «волнообразный».</a:t>
            </a:r>
          </a:p>
          <a:p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интересная техника —рисование на воде специальными красками, не растворяющимися в воде, а затем перенос рисунка на бумагу. </a:t>
            </a:r>
          </a:p>
          <a:p>
            <a:r>
              <a:rPr lang="ru-RU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метода Эбру – правильные, природные формы, главным образом круг. Каждая капля, которая попадает в воду, растекается в круг, который мы можем преобразовать абсолютно в любую желаемую форму</a:t>
            </a:r>
            <a:r>
              <a:rPr lang="ru-RU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E8A345E7-8D9F-9D71-7104-B09D39CD5E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40655" y="3276600"/>
            <a:ext cx="3207745" cy="279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847EF7-B5C7-8C91-D793-800EC1EABF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4021" y="1481766"/>
            <a:ext cx="4032174" cy="3426246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glow rad="965200">
              <a:schemeClr val="accent3">
                <a:satMod val="175000"/>
                <a:alpha val="60000"/>
              </a:schemeClr>
            </a:glow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94492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4E5F45-454A-D453-1D6D-81672AC234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703977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02B619-60DB-8583-F206-3974E6940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84635"/>
            <a:ext cx="11010900" cy="1171288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в нетрадиционной технике Эбру способствует: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E0D108-DAEC-8FA1-588E-32F596779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255923"/>
            <a:ext cx="6830458" cy="5229511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интеллекта, развитию мыслить нестандартно. Ребенку не навязываются определенные штампы, стереотипы. Он сам является творцом, подключается воображение, воспитывается индивидуальность.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успокоить чересчур активных и беспокойных детей, т.к манипуляции с водой завораживают и являются арт терапией 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Эбру развивает мелкую моторику рук, развивается зрительно- двигательная координация функций руки, что важно для подготовки руки к письму.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техника полезна для неуверенных в себе детей, у которых не очень получается работа с творчеством привычным способом. Ребята раскрепощаются, начинают верить в себя и свои силы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800" dirty="0"/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9162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4182FAC-701A-3F76-BED1-79B43D31AF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081832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C73DA2-1AB1-5124-F1B0-9D1B71D98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806" y="0"/>
            <a:ext cx="9309253" cy="1690688"/>
          </a:xfrm>
        </p:spPr>
        <p:txBody>
          <a:bodyPr>
            <a:normAutofit fontScale="90000"/>
          </a:bodyPr>
          <a:lstStyle/>
          <a:p>
            <a:pPr algn="just"/>
            <a:b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Цель: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творческих способностей у детей 5–7 лет посредством нетрадиционной техники рисования «Эбру» 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FF936E5D-9656-211A-0D43-E3346DBCDC4B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210811" y="1213577"/>
            <a:ext cx="9419423" cy="516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000" b="1" dirty="0"/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развития творческого потенциала детей старшего дошкольного возраста;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развитие у дошкольников качеств мышления, которые формируют креативность;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отбор методов, направленных на формирование практических умений у детей старшего дошкольного возраста при использовании нетрадиционной техники рисования;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вовлечение родителей в совместное нетрадиционное творчество.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у детей устойчивого интереса к искусству и занятиям художественным творчеством;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устойчивого интереса к художественной деятельности в технике «Эбру»;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воспитание терпения, воли, усидчивости, трудолюбия; – воспитание аккуратности</a:t>
            </a:r>
          </a:p>
          <a:p>
            <a:pPr marL="0" indent="0" algn="r">
              <a:lnSpc>
                <a:spcPct val="100000"/>
              </a:lnSpc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711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BAAEE6-CEC4-8ECC-0BB4-66210281430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703977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C2A5C3-1A02-12D8-DBDC-C02B795AB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018" y="123826"/>
            <a:ext cx="7373728" cy="7810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нетрадиционной техники рисования Эбру 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0B5822-1D28-8B57-301B-823238833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221" y="904857"/>
            <a:ext cx="8902203" cy="607696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Всего существует 7 видов техник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эбру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детьми используются 4 техники ("Фантазийное", "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Баттал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эбру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"Соловьиное гнездо", "Эбру шаль" - используют с детьми)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«Осветленное Эбру» - используют для создания фона, краску разводят большим количеством воды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«ФАНТАЗИЙНОЕ ЭБРУ» - в этой технике рисуют все, что придумает художник.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«БАТТАЛ ЭБРУ» - для создания этой техники краску разбрызгивают кистью на поверхность воды и тот узор, который получился, просто переносят на бумагу, ничего при этом не изменяя.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«Хатип Эбру» - на поверхность воды последовательно наносят несколько капель краски так, чтобы центры каждой из них совпадали. Затем с помощью шила придают этим кругам разнообразную форму, чтобы получился цветочный орнамент.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«СОЛОВЬИНОЕ ГНЕЗДО» - краску разбрызгивают на поверхность воды, после чего берут шило и делают им круговые движения.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«ЭБРУ ШАЛЬ» - краску разбрызгивают на поверхность воды, с помощью расчески формируют рисунок, проводят им по поверхности влево-вправо или вверх-вниз, затем поэтому же рисунку делают круговые движения шилом.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«Эбру с надписью» - одна из самых сложных техник, требует много времени и терпения, высокого уровня мастерства. Вначале делается сама картинка (как фон) в технике Эбру, а затем с помощью трафарета наносится надпись.</a:t>
            </a:r>
          </a:p>
        </p:txBody>
      </p:sp>
    </p:spTree>
    <p:extLst>
      <p:ext uri="{BB962C8B-B14F-4D97-AF65-F5344CB8AC3E}">
        <p14:creationId xmlns:p14="http://schemas.microsoft.com/office/powerpoint/2010/main" val="3023690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9D9442-4BBB-4033-7082-F224D1D36C0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E4A7B-E1D0-C0E3-A491-F3AB399A7D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9500" y="277726"/>
            <a:ext cx="9740233" cy="809372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материалы для работы в нетрадиционной  технике рисования Эбру: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5D0FB4-96BD-9D42-DDF1-4162B82ED8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725" y="1151951"/>
            <a:ext cx="4406747" cy="5261803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вода с загустителем;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краски;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лоток (или глубокая емкость);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кисти;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гребни;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шило или деревянная палочка;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бумага;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салфетки;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Стакан под воду.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ECE4EB-4C8B-94D5-5F45-25B78D39DC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2740" y="1918597"/>
            <a:ext cx="4682169" cy="3336791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17055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F5E0F2-022A-4609-ECA1-C9836E0ADC6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17B060-31E6-CA80-C4DB-18D5870BE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59663"/>
            <a:ext cx="8046904" cy="127795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1717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 в нетрадиционной технике рисования «Эбру»: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26C1A4-D73E-C24B-704F-6ACC23EDC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Наливаем жидкость для рисования в лоток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5816F1D-6ECD-19EE-5CCB-A2125E8AF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4410" y="2588446"/>
            <a:ext cx="4097842" cy="3073382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845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BE8DBB-E64C-9D52-9960-D84F76687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71095D-BF3D-603C-3AC1-9D3880C6B2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8A88997-0427-E591-A0C6-D04C82793E6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4DA4B6-53CF-B9B5-F55B-B4BD48F059A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D0EF35-83A3-298D-A922-B2EE750B5022}"/>
              </a:ext>
            </a:extLst>
          </p:cNvPr>
          <p:cNvSpPr txBox="1"/>
          <p:nvPr/>
        </p:nvSpPr>
        <p:spPr>
          <a:xfrm>
            <a:off x="417722" y="401101"/>
            <a:ext cx="87167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0" i="0" dirty="0">
                <a:solidFill>
                  <a:srgbClr val="1717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Создаем фон</a:t>
            </a:r>
            <a:r>
              <a:rPr lang="ru-RU" sz="2400" dirty="0">
                <a:solidFill>
                  <a:srgbClr val="1717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набрызгом – «баттал-эбру»</a:t>
            </a:r>
          </a:p>
          <a:p>
            <a:pPr algn="just"/>
            <a:r>
              <a:rPr lang="ru-RU" sz="2400" b="0" i="0" dirty="0">
                <a:solidFill>
                  <a:srgbClr val="1717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помощи кисти набрызгиваем краску на поверхность воды, 1-2 слой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8498879E-E894-C5D4-2674-AB29DB7C4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2373" y="1427182"/>
            <a:ext cx="2420727" cy="181554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114CBFCB-E6A2-BEC7-711D-18050F695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504605" y="4742397"/>
            <a:ext cx="2333970" cy="175047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F47085-5CB9-A332-289A-BEB71BBED0D2}"/>
              </a:ext>
            </a:extLst>
          </p:cNvPr>
          <p:cNvSpPr txBox="1"/>
          <p:nvPr/>
        </p:nvSpPr>
        <p:spPr>
          <a:xfrm>
            <a:off x="341522" y="3429000"/>
            <a:ext cx="7983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Применяем шило или деревянную палочку «СОЛОВЬИНОЕ ГНЕЗДО»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Рисуем спиралевидные линии сверху вниз и слева направо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30848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782</Words>
  <Application>Microsoft Office PowerPoint</Application>
  <PresentationFormat>Широкоэкранный</PresentationFormat>
  <Paragraphs>61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var(--bs-font-sans-serif)</vt:lpstr>
      <vt:lpstr>Wingdings</vt:lpstr>
      <vt:lpstr>Тема Office</vt:lpstr>
      <vt:lpstr>Муниципальное дошкольное образовательное учреждение «Детский сад Рябинка»    Мастер-класс «Эбру или танец красок на воде» </vt:lpstr>
      <vt:lpstr>Презентация PowerPoint</vt:lpstr>
      <vt:lpstr>Что же такое нетрадиционная техника рисования Эбру?</vt:lpstr>
      <vt:lpstr> Рисование в нетрадиционной технике Эбру способствует:</vt:lpstr>
      <vt:lpstr>           Цель: развитие творческих способностей у детей 5–7 лет посредством нетрадиционной техники рисования «Эбру»   </vt:lpstr>
      <vt:lpstr>Виды нетрадиционной техники рисования Эбру :</vt:lpstr>
      <vt:lpstr>Необходимые материалы для работы в нетрадиционной  технике рисования Эбру:</vt:lpstr>
      <vt:lpstr>Этапы работы в нетрадиционной технике рисования «Эбру»: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детское образовательное учреждение «Детский сад Рябинка»    Мастер-класс для педагогов «Развитие творческих способностей дошкольников через нетрадиционную технику рисования – эбру»</dc:title>
  <dc:creator>Елена Бакулина</dc:creator>
  <cp:lastModifiedBy>Елена Бакулина</cp:lastModifiedBy>
  <cp:revision>7</cp:revision>
  <dcterms:created xsi:type="dcterms:W3CDTF">2024-01-17T10:43:31Z</dcterms:created>
  <dcterms:modified xsi:type="dcterms:W3CDTF">2024-02-21T15:28:55Z</dcterms:modified>
</cp:coreProperties>
</file>