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5" r:id="rId6"/>
    <p:sldId id="289" r:id="rId7"/>
    <p:sldId id="287" r:id="rId8"/>
    <p:sldId id="316" r:id="rId9"/>
    <p:sldId id="317" r:id="rId10"/>
    <p:sldId id="293" r:id="rId11"/>
    <p:sldId id="290" r:id="rId12"/>
    <p:sldId id="278" r:id="rId13"/>
    <p:sldId id="302" r:id="rId14"/>
    <p:sldId id="308" r:id="rId15"/>
    <p:sldId id="303" r:id="rId16"/>
    <p:sldId id="309" r:id="rId17"/>
    <p:sldId id="304" r:id="rId18"/>
    <p:sldId id="305" r:id="rId19"/>
    <p:sldId id="310" r:id="rId20"/>
    <p:sldId id="306" r:id="rId21"/>
    <p:sldId id="265" r:id="rId22"/>
    <p:sldId id="311" r:id="rId23"/>
    <p:sldId id="312" r:id="rId24"/>
    <p:sldId id="313" r:id="rId25"/>
    <p:sldId id="314" r:id="rId26"/>
    <p:sldId id="315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5628"/>
    <a:srgbClr val="E6FC68"/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0B8F2-3AF2-40AC-982C-7FD08EE19EF8}" v="898" dt="2023-04-12T15:58:09.881"/>
    <p1510:client id="{2CD09603-DE9D-4F76-B35E-657CEB60CBFC}" v="667" dt="2023-04-11T15:48:34.573"/>
    <p1510:client id="{31429D99-B860-4298-9A58-5D074ACFB205}" v="685" dt="2023-04-18T16:34:58.959"/>
    <p1510:client id="{6F27B943-A4E7-45B8-8D76-84E72D38CC7C}" v="136" dt="2023-04-18T15:09:18.300"/>
    <p1510:client id="{75756596-C45D-4132-81D3-7490FBA225AC}" v="8" dt="2023-04-14T15:46:46.376"/>
    <p1510:client id="{8FA06BBE-5E7E-4B8B-985C-3D02EBA8531B}" v="275" dt="2023-04-11T13:58:14.081"/>
    <p1510:client id="{960F412A-62B3-4D5B-8FAB-41090881F8B8}" v="547" dt="2023-04-21T08:53:06.665"/>
    <p1510:client id="{BE6EA4BA-6AB8-4142-BEBC-92AD06552A78}" v="465" dt="2023-04-14T14:31:47.154"/>
    <p1510:client id="{E4FD0FC7-7CC2-4609-A98C-61D0ECDDF3B2}" v="1558" dt="2023-04-19T16:07:06.719"/>
    <p1510:client id="{EDF79DB0-AC59-4475-9856-AEE258D2EA94}" v="46" dt="2023-04-14T13:17:16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3595" autoAdjust="0"/>
  </p:normalViewPr>
  <p:slideViewPr>
    <p:cSldViewPr snapToGrid="0">
      <p:cViewPr varScale="1">
        <p:scale>
          <a:sx n="64" d="100"/>
          <a:sy n="64" d="100"/>
        </p:scale>
        <p:origin x="-108" y="102"/>
      </p:cViewPr>
      <p:guideLst>
        <p:guide orient="horz" pos="960"/>
        <p:guide pos="4128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A548B-1AC5-4384-A8A9-2956134B809D}" type="datetime1">
              <a:rPr lang="ru-RU" smtClean="0"/>
              <a:pPr rtl="0"/>
              <a:t>27.02.2024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AE8F-FB01-4F97-85F4-39880E0AF313}" type="datetime1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dirty="0">
                <a:cs typeface="Calibri"/>
              </a:rPr>
              <a:t>Междустрочный интервал + номера страниц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91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96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29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1">
            <a:extLst>
              <a:ext uri="{FF2B5EF4-FFF2-40B4-BE49-F238E27FC236}">
                <a16:creationId xmlns:a16="http://schemas.microsoft.com/office/drawing/2014/main" xmlns="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9">
            <a:extLst>
              <a:ext uri="{FF2B5EF4-FFF2-40B4-BE49-F238E27FC236}">
                <a16:creationId xmlns:a16="http://schemas.microsoft.com/office/drawing/2014/main" xmlns="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xmlns="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98B1AD-F79A-468B-A3DD-1B1E99031AC8}" type="datetime1">
              <a:rPr lang="ru-RU" smtClean="0"/>
              <a:pPr rtl="0"/>
              <a:t>27.02.2024</a:t>
            </a:fld>
            <a:endParaRPr lang="ru-RU" dirty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xmlns="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Заголовок слайда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xmlns="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065627-8B18-4CF3-B0D7-7C84D98D6BB5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5">
            <a:extLst>
              <a:ext uri="{FF2B5EF4-FFF2-40B4-BE49-F238E27FC236}">
                <a16:creationId xmlns:a16="http://schemas.microsoft.com/office/drawing/2014/main" xmlns="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xmlns="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xmlns="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xmlns="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701F81-F902-4554-8320-3CF457976334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xmlns="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xmlns="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xmlns="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B585B7-1DAD-4382-9AD8-79320F6119B1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xmlns="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Щелкните, чтобы изменить образец</a:t>
            </a:r>
          </a:p>
        </p:txBody>
      </p:sp>
    </p:spTree>
    <p:extLst>
      <p:ext uri="{BB962C8B-B14F-4D97-AF65-F5344CB8AC3E}">
        <p14:creationId xmlns:p14="http://schemas.microsoft.com/office/powerpoint/2010/main" xmlns="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графи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xmlns="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3C5CFD7-6E8C-4329-80EA-39C9D8F85C48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xmlns="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179787-88E9-49B6-B3D5-A23F5747F2C5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xmlns="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xmlns="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205536-CA8F-4B07-8025-8173118AC95E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22">
            <a:extLst>
              <a:ext uri="{FF2B5EF4-FFF2-40B4-BE49-F238E27FC236}">
                <a16:creationId xmlns:a16="http://schemas.microsoft.com/office/drawing/2014/main" xmlns="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xmlns="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0">
            <a:extLst>
              <a:ext uri="{FF2B5EF4-FFF2-40B4-BE49-F238E27FC236}">
                <a16:creationId xmlns:a16="http://schemas.microsoft.com/office/drawing/2014/main" xmlns="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0">
            <a:extLst>
              <a:ext uri="{FF2B5EF4-FFF2-40B4-BE49-F238E27FC236}">
                <a16:creationId xmlns:a16="http://schemas.microsoft.com/office/drawing/2014/main" xmlns="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0">
            <a:extLst>
              <a:ext uri="{FF2B5EF4-FFF2-40B4-BE49-F238E27FC236}">
                <a16:creationId xmlns:a16="http://schemas.microsoft.com/office/drawing/2014/main" xmlns="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863E3B-BC9B-4D1D-91C8-CB38CFB345F9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xmlns="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xmlns="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Образец текста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xmlns="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65AB9B-4D6C-400A-B641-CCFA2520DE7E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3C7A04-4CD6-4A30-895F-D2A8EC215C72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0110" y="4974027"/>
            <a:ext cx="3222058" cy="9646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Calibri"/>
                <a:cs typeface="Biome Light"/>
              </a:rPr>
              <a:t>Выполнила: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cs typeface="Biome Light"/>
              </a:rPr>
              <a:t> Савичева В.В.</a:t>
            </a:r>
            <a:endParaRPr lang="ru-RU" sz="2000" dirty="0">
              <a:solidFill>
                <a:schemeClr val="bg1"/>
              </a:solidFill>
              <a:latin typeface="Calibri"/>
              <a:cs typeface="Biome Light"/>
            </a:endParaRPr>
          </a:p>
          <a:p>
            <a:pPr>
              <a:lnSpc>
                <a:spcPct val="100000"/>
              </a:lnSpc>
            </a:pPr>
            <a:endParaRPr lang="ru-RU" sz="2000" dirty="0">
              <a:solidFill>
                <a:schemeClr val="bg1"/>
              </a:solidFill>
              <a:latin typeface="Calibri"/>
              <a:cs typeface="Biome Light"/>
            </a:endParaRPr>
          </a:p>
          <a:p>
            <a:pPr rtl="0"/>
            <a:endParaRPr lang="ru-RU" dirty="0"/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3E043DA-21B4-53D0-B651-FDC6C24550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1232" r="21232"/>
          <a:stretch/>
        </p:blipFill>
        <p:spPr>
          <a:xfrm>
            <a:off x="7010460" y="566815"/>
            <a:ext cx="4941888" cy="5726113"/>
          </a:xfrm>
          <a:ln>
            <a:noFill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6B48248-AFDA-1C91-99CF-97DAFCF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65" y="745957"/>
            <a:ext cx="6133984" cy="32114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u="sng" dirty="0" smtClean="0">
                <a:solidFill>
                  <a:schemeClr val="bg1"/>
                </a:solidFill>
                <a:latin typeface="Corbel"/>
                <a:ea typeface="Cambria"/>
                <a:cs typeface="Biome Light"/>
              </a:rPr>
              <a:t>Методическая разработка:</a:t>
            </a:r>
            <a:br>
              <a:rPr lang="ru-RU" sz="3600" u="sng" dirty="0" smtClean="0">
                <a:solidFill>
                  <a:schemeClr val="bg1"/>
                </a:solidFill>
                <a:latin typeface="Corbel"/>
                <a:ea typeface="Cambria"/>
                <a:cs typeface="Biome Light"/>
              </a:rPr>
            </a:br>
            <a:r>
              <a:rPr lang="ru-RU" sz="3600" u="sng" dirty="0" smtClean="0">
                <a:solidFill>
                  <a:schemeClr val="bg1"/>
                </a:solidFill>
                <a:latin typeface="Corbel"/>
                <a:ea typeface="Cambria"/>
                <a:cs typeface="Biome Light"/>
              </a:rPr>
              <a:t/>
            </a:r>
            <a:br>
              <a:rPr lang="ru-RU" sz="3600" u="sng" dirty="0" smtClean="0">
                <a:solidFill>
                  <a:schemeClr val="bg1"/>
                </a:solidFill>
                <a:latin typeface="Corbel"/>
                <a:ea typeface="Cambria"/>
                <a:cs typeface="Biome Light"/>
              </a:rPr>
            </a:br>
            <a:r>
              <a:rPr lang="ru-RU" sz="3600" b="1" dirty="0" smtClean="0">
                <a:solidFill>
                  <a:schemeClr val="bg1"/>
                </a:solidFill>
                <a:latin typeface="Corbel"/>
                <a:ea typeface="Cambria"/>
                <a:cs typeface="Biome Light"/>
              </a:rPr>
              <a:t>Виды </a:t>
            </a:r>
            <a:r>
              <a:rPr lang="ru-RU" sz="3600" b="1" dirty="0">
                <a:solidFill>
                  <a:schemeClr val="bg1"/>
                </a:solidFill>
                <a:latin typeface="Corbel"/>
                <a:ea typeface="Cambria"/>
                <a:cs typeface="Biome Light"/>
              </a:rPr>
              <a:t>налогов, уплачиваемых физическими лицами в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E40981-0906-EAAD-B791-D33ACBA08B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1CDEA69-E028-8CCA-B655-F73067010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dirty="0" smtClean="0"/>
              <a:pPr rtl="0"/>
              <a:t>10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F217E77-DFC4-1B14-B3B5-D57D2B14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2" y="836194"/>
            <a:ext cx="10645827" cy="2974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>
                <a:solidFill>
                  <a:schemeClr val="tx1"/>
                </a:solidFill>
                <a:latin typeface="Corbel"/>
              </a:rPr>
              <a:t>Налог на доходы физических лиц (НДФЛ, подоходный налог)-</a:t>
            </a:r>
            <a:r>
              <a:rPr lang="ru-RU" sz="2200" b="1" dirty="0">
                <a:solidFill>
                  <a:schemeClr val="tx1"/>
                </a:solidFill>
                <a:latin typeface="Corbel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Corbel"/>
              </a:rPr>
              <a:t>это</a:t>
            </a:r>
            <a:r>
              <a:rPr lang="ru-RU" sz="2800" b="1" dirty="0">
                <a:solidFill>
                  <a:schemeClr val="tx1"/>
                </a:solidFill>
                <a:latin typeface="Corbel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Corbel"/>
              </a:rPr>
              <a:t>федеральный налог, уплачиваемый физическими лицами при получении ими доходов, исчисляемый в процентах от суммы дохода</a:t>
            </a:r>
            <a:endParaRPr lang="ru-RU" sz="2800">
              <a:solidFill>
                <a:schemeClr val="tx1"/>
              </a:solidFill>
              <a:latin typeface="Corbel"/>
              <a:cs typeface="Biome Light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AD0C1A7B-5152-4AA9-3B2A-665D89E8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705" y="2928129"/>
            <a:ext cx="3579592" cy="33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57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4B5B786-2854-F2CD-71E6-ED35C80470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563BE-2F31-CD37-662E-DA50B2F2F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dirty="0" smtClean="0"/>
              <a:pPr rtl="0"/>
              <a:t>11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E5A6718-146D-CCAD-96D2-5AB568D4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65" y="509410"/>
            <a:ext cx="10562522" cy="10382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rbel"/>
                <a:cs typeface="Biome Light"/>
              </a:rPr>
              <a:t>Ставки налога на доходы физических лиц 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3C5CCF9-FCA4-BE40-EC5E-2EF8D51E9A00}"/>
              </a:ext>
            </a:extLst>
          </p:cNvPr>
          <p:cNvSpPr/>
          <p:nvPr/>
        </p:nvSpPr>
        <p:spPr>
          <a:xfrm>
            <a:off x="4682289" y="1544051"/>
            <a:ext cx="2155657" cy="13134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rbel"/>
                <a:cs typeface="Biome Light"/>
              </a:rPr>
              <a:t>Ставки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C309CFDE-C079-384F-BF6D-5BCEB2B21480}"/>
              </a:ext>
            </a:extLst>
          </p:cNvPr>
          <p:cNvCxnSpPr/>
          <p:nvPr/>
        </p:nvCxnSpPr>
        <p:spPr>
          <a:xfrm>
            <a:off x="5809247" y="2861511"/>
            <a:ext cx="12032" cy="14257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854F2558-37EE-B70A-C819-2D0721DCF382}"/>
              </a:ext>
            </a:extLst>
          </p:cNvPr>
          <p:cNvCxnSpPr/>
          <p:nvPr/>
        </p:nvCxnSpPr>
        <p:spPr>
          <a:xfrm flipV="1">
            <a:off x="2523123" y="3417471"/>
            <a:ext cx="6990345" cy="801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1AB79E9D-5548-9F18-16CC-668BA5A278C1}"/>
              </a:ext>
            </a:extLst>
          </p:cNvPr>
          <p:cNvCxnSpPr/>
          <p:nvPr/>
        </p:nvCxnSpPr>
        <p:spPr>
          <a:xfrm>
            <a:off x="7689182" y="3417970"/>
            <a:ext cx="2006" cy="874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AF4B1F15-EE10-190E-7093-5EBE680232EE}"/>
              </a:ext>
            </a:extLst>
          </p:cNvPr>
          <p:cNvCxnSpPr>
            <a:cxnSpLocks/>
          </p:cNvCxnSpPr>
          <p:nvPr/>
        </p:nvCxnSpPr>
        <p:spPr>
          <a:xfrm>
            <a:off x="9513971" y="3417971"/>
            <a:ext cx="2006" cy="874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DB979FE2-8AB9-F797-E78F-3EFA57D2F2FA}"/>
              </a:ext>
            </a:extLst>
          </p:cNvPr>
          <p:cNvCxnSpPr>
            <a:cxnSpLocks/>
          </p:cNvCxnSpPr>
          <p:nvPr/>
        </p:nvCxnSpPr>
        <p:spPr>
          <a:xfrm>
            <a:off x="2525627" y="3417970"/>
            <a:ext cx="2006" cy="874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7F4DDD14-7C21-7079-BDAF-65F03803C389}"/>
              </a:ext>
            </a:extLst>
          </p:cNvPr>
          <p:cNvCxnSpPr>
            <a:cxnSpLocks/>
          </p:cNvCxnSpPr>
          <p:nvPr/>
        </p:nvCxnSpPr>
        <p:spPr>
          <a:xfrm>
            <a:off x="4189997" y="3427997"/>
            <a:ext cx="2006" cy="874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33CD59B-AD33-F29F-C12D-69F998B66830}"/>
              </a:ext>
            </a:extLst>
          </p:cNvPr>
          <p:cNvSpPr/>
          <p:nvPr/>
        </p:nvSpPr>
        <p:spPr>
          <a:xfrm>
            <a:off x="1869907" y="4296275"/>
            <a:ext cx="1313447" cy="1303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35%</a:t>
            </a:r>
            <a:endParaRPr lang="ru-RU" sz="3600" dirty="0">
              <a:solidFill>
                <a:schemeClr val="tx1"/>
              </a:solidFill>
              <a:latin typeface="Corbe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E381384-3026-4F84-BD6B-8F3E3241FACF}"/>
              </a:ext>
            </a:extLst>
          </p:cNvPr>
          <p:cNvSpPr/>
          <p:nvPr/>
        </p:nvSpPr>
        <p:spPr>
          <a:xfrm>
            <a:off x="3534275" y="4296275"/>
            <a:ext cx="1313447" cy="1303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30%</a:t>
            </a:r>
            <a:endParaRPr lang="ru-RU" sz="3600" dirty="0">
              <a:solidFill>
                <a:schemeClr val="tx1"/>
              </a:solidFill>
              <a:latin typeface="Corbe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944C1D6-6A61-EA20-E42C-902734E0A51A}"/>
              </a:ext>
            </a:extLst>
          </p:cNvPr>
          <p:cNvSpPr/>
          <p:nvPr/>
        </p:nvSpPr>
        <p:spPr>
          <a:xfrm>
            <a:off x="5218696" y="4296275"/>
            <a:ext cx="1313447" cy="1303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9%</a:t>
            </a:r>
            <a:endParaRPr lang="ru-RU" sz="3600" dirty="0">
              <a:solidFill>
                <a:schemeClr val="tx1"/>
              </a:solidFill>
              <a:latin typeface="Corbe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8A4BFB6-57B0-62F1-80B6-5CA4C4C58F5D}"/>
              </a:ext>
            </a:extLst>
          </p:cNvPr>
          <p:cNvSpPr/>
          <p:nvPr/>
        </p:nvSpPr>
        <p:spPr>
          <a:xfrm>
            <a:off x="7033460" y="4286249"/>
            <a:ext cx="1313447" cy="1303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15%</a:t>
            </a:r>
            <a:endParaRPr lang="ru-RU" sz="3600" dirty="0">
              <a:solidFill>
                <a:schemeClr val="tx1"/>
              </a:solidFill>
              <a:latin typeface="Corbe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DDD8EA2-C2B5-F222-AE8B-3610210A0B99}"/>
              </a:ext>
            </a:extLst>
          </p:cNvPr>
          <p:cNvSpPr/>
          <p:nvPr/>
        </p:nvSpPr>
        <p:spPr>
          <a:xfrm>
            <a:off x="8858249" y="4296275"/>
            <a:ext cx="1313447" cy="1303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13%</a:t>
            </a:r>
            <a:endParaRPr lang="ru-RU" sz="3600" dirty="0">
              <a:solidFill>
                <a:schemeClr val="tx1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6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53EB34-6E9E-7BB9-5525-D92A232E67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4D214A-2A27-B4D2-78E7-AFB5E0D3C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dirty="0" smtClean="0"/>
              <a:pPr rtl="0"/>
              <a:t>12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7FB52DC-51EF-74AC-6869-8DEA1CD8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92" y="923461"/>
            <a:ext cx="5737884" cy="43956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  <a:latin typeface="Corbel"/>
                <a:cs typeface="Biome Light"/>
              </a:rPr>
              <a:t>Налог на имущество физических лиц- </a:t>
            </a: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это местный налог, уплачиваемый гражданами, имеющими в собственности жилую и нежилую недвижимость</a:t>
            </a:r>
            <a:endParaRPr lang="ru-RU">
              <a:solidFill>
                <a:schemeClr val="tx1"/>
              </a:solidFill>
              <a:cs typeface="Biome Light"/>
            </a:endParaRPr>
          </a:p>
        </p:txBody>
      </p:sp>
      <p:pic>
        <p:nvPicPr>
          <p:cNvPr id="7" name="Рисунок 7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290C9B4-7465-9AF3-9A56-F6D985C4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013" y="1162953"/>
            <a:ext cx="4252961" cy="4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48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F78047-5CA6-6866-AE6E-B2BCCDB3B4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79C468-FC98-95A9-E997-4923CA8C1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76F96D9-8AD5-B891-25B3-FCBC7BE0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57" y="716373"/>
            <a:ext cx="11268078" cy="179088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rbel"/>
                <a:cs typeface="Biome Light"/>
              </a:rPr>
              <a:t>Ставки налога на имущество физических лиц</a:t>
            </a:r>
            <a:endParaRPr lang="ru-RU" sz="4000" dirty="0">
              <a:solidFill>
                <a:schemeClr val="tx1"/>
              </a:solidFill>
              <a:latin typeface="Corbel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1B4DF13-F9F7-D33F-0E97-EFB07163F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5937348"/>
              </p:ext>
            </p:extLst>
          </p:nvPr>
        </p:nvGraphicFramePr>
        <p:xfrm>
          <a:off x="1323473" y="1774657"/>
          <a:ext cx="9535434" cy="422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717">
                  <a:extLst>
                    <a:ext uri="{9D8B030D-6E8A-4147-A177-3AD203B41FA5}">
                      <a16:colId xmlns:a16="http://schemas.microsoft.com/office/drawing/2014/main" xmlns="" val="3040103632"/>
                    </a:ext>
                  </a:extLst>
                </a:gridCol>
                <a:gridCol w="4767717">
                  <a:extLst>
                    <a:ext uri="{9D8B030D-6E8A-4147-A177-3AD203B41FA5}">
                      <a16:colId xmlns:a16="http://schemas.microsoft.com/office/drawing/2014/main" xmlns="" val="1536766416"/>
                    </a:ext>
                  </a:extLst>
                </a:gridCol>
              </a:tblGrid>
              <a:tr h="53835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Налог, %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Ubuntu-Medium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Виды объектов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Ubuntu-Medium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1773"/>
                  </a:ext>
                </a:extLst>
              </a:tr>
              <a:tr h="219481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0,1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Жилой частный дом, доля в доме, квартира, часть квартиры, комната, недостроенный жилой дома, хозяйственная постройка</a:t>
                      </a:r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49126"/>
                  </a:ext>
                </a:extLst>
              </a:tr>
              <a:tr h="95246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Имущество, кадастровая стоимость которого превышает 300 млн рублей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5445971"/>
                  </a:ext>
                </a:extLst>
              </a:tr>
              <a:tr h="53835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0,5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Остальные виды имущества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808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073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AD724AA-1547-DE84-E6C5-0BBD4475E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055" y="666750"/>
            <a:ext cx="5449302" cy="44014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rbel"/>
                <a:cs typeface="Biome Light"/>
              </a:rPr>
              <a:t>Транспортный налог-  </a:t>
            </a: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Corbel"/>
                <a:cs typeface="Biome Light"/>
              </a:rPr>
              <a:t>это региональный налог, который необходимо уплатить, если в собственности имеется транспортное средство зарегистрированное на территории нашей страны</a:t>
            </a:r>
          </a:p>
          <a:p>
            <a:endParaRPr lang="ru-RU" sz="2800">
              <a:solidFill>
                <a:schemeClr val="tx1"/>
              </a:solidFill>
              <a:latin typeface="Corbel"/>
              <a:cs typeface="Biome Light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1BF1DE0-B3F0-B26A-518C-1AF20507C7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458186-8518-E5AA-1372-6ADB042FA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6" name="Рисунок 6" descr="Изображение выглядит как самол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2B0D483-AE01-13DF-8EE6-D109E1368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" b="444"/>
          <a:stretch/>
        </p:blipFill>
        <p:spPr>
          <a:xfrm>
            <a:off x="6596538" y="911209"/>
            <a:ext cx="4999689" cy="49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42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5945A01-807E-55C4-0EEA-408C19AF0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304" y="833298"/>
            <a:ext cx="8106276" cy="33988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rbel"/>
                <a:cs typeface="Biome Light"/>
              </a:rPr>
              <a:t>Земельный налог-</a:t>
            </a:r>
            <a:r>
              <a:rPr lang="ru-RU" sz="2800" dirty="0">
                <a:cs typeface="Biome Ligh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orbel"/>
                <a:cs typeface="Biome Light"/>
              </a:rPr>
              <a:t>это местный налог, уплачиваемый собственниками земельных участков. Исчисляется он в процентах от кадастровой стоимости земельного участка, находящегося в собственности, постоянном (бессрочном) пользовании или пожизненном наследовании налогоплательщика</a:t>
            </a:r>
            <a:endParaRPr lang="ru-RU" sz="2400">
              <a:solidFill>
                <a:schemeClr val="tx1"/>
              </a:solidFill>
              <a:latin typeface="Corbel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37EF82-1274-A678-94CD-74795AD3A5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35B4F25-DEE7-C165-7579-B0D68C6B8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6" name="Рисунок 6" descr="Изображение выглядит как текст, электроника,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1E91F57-6F4E-6FC9-8DD4-79FC027A3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196" y="3459967"/>
            <a:ext cx="3795959" cy="25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80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660E92-BFDC-7791-FDB0-05681947A2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29746F-919A-D300-23FA-BA3A644E3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A896044-958D-F9F3-6A45-1B939062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36" y="596676"/>
            <a:ext cx="9066745" cy="2242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Ставки земельного налога</a:t>
            </a:r>
            <a:endParaRPr lang="ru-RU" sz="3600" b="1" dirty="0">
              <a:solidFill>
                <a:schemeClr val="tx1"/>
              </a:solidFill>
              <a:latin typeface="Corbel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AB1CF0F-5CC1-738D-F69D-0A789D9B5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395995"/>
              </p:ext>
            </p:extLst>
          </p:nvPr>
        </p:nvGraphicFramePr>
        <p:xfrm>
          <a:off x="1975183" y="1483894"/>
          <a:ext cx="8058702" cy="453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704">
                  <a:extLst>
                    <a:ext uri="{9D8B030D-6E8A-4147-A177-3AD203B41FA5}">
                      <a16:colId xmlns:a16="http://schemas.microsoft.com/office/drawing/2014/main" xmlns="" val="314069989"/>
                    </a:ext>
                  </a:extLst>
                </a:gridCol>
                <a:gridCol w="5313998">
                  <a:extLst>
                    <a:ext uri="{9D8B030D-6E8A-4147-A177-3AD203B41FA5}">
                      <a16:colId xmlns:a16="http://schemas.microsoft.com/office/drawing/2014/main" xmlns="" val="2928371116"/>
                    </a:ext>
                  </a:extLst>
                </a:gridCol>
              </a:tblGrid>
              <a:tr h="614111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Ставка налога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var(--fonts-default)"/>
                      </a:endParaRPr>
                    </a:p>
                  </a:txBody>
                  <a:tcPr marL="114300" marR="114300" marT="114300" marB="1143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Типы земель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var(--fonts-default)"/>
                      </a:endParaRPr>
                    </a:p>
                  </a:txBody>
                  <a:tcPr marL="114300" marR="114300" marT="114300" marB="1143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939213"/>
                  </a:ext>
                </a:extLst>
              </a:tr>
              <a:tr h="3168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0,3%</a:t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>
                        <a:effectLst/>
                        <a:latin typeface="var(--fonts-default)"/>
                      </a:endParaRPr>
                    </a:p>
                  </a:txBody>
                  <a:tcPr marL="114300" marR="114300" marT="114300" marB="1143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  <a:t>Сельскохозяйственные;</a:t>
                      </a:r>
                      <a:b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</a:b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  <a:t>занятые жильем и объектами инженерной инфраструктуры;</a:t>
                      </a:r>
                      <a:b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</a:b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  <a:t>приобретенные для жилищного строительства;</a:t>
                      </a:r>
                      <a:b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</a:b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  <a:t>ограниченные в обороте из-за использования в обороне, безопасности и таможенной деятельности</a:t>
                      </a:r>
                      <a:b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Biome Light"/>
                        </a:rPr>
                      </a:br>
                      <a:endParaRPr lang="ru-RU" sz="14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Biome Light"/>
                      </a:endParaRPr>
                    </a:p>
                  </a:txBody>
                  <a:tcPr marL="114300" marR="114300" marT="114300" marB="1143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8163061"/>
                  </a:ext>
                </a:extLst>
              </a:tr>
              <a:tr h="7544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1,5%</a:t>
                      </a:r>
                      <a:endParaRPr lang="ru-RU" sz="1400">
                        <a:effectLst/>
                        <a:latin typeface="var(--fonts-default)"/>
                      </a:endParaRPr>
                    </a:p>
                  </a:txBody>
                  <a:tcPr marL="114300" marR="114300" marT="114300" marB="1143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Для остальных земельных участков</a:t>
                      </a:r>
                      <a:endParaRPr lang="ru-RU" sz="1400">
                        <a:effectLst/>
                        <a:latin typeface="var(--fonts-default)"/>
                      </a:endParaRPr>
                    </a:p>
                  </a:txBody>
                  <a:tcPr marL="114300" marR="114300" marT="114300" marB="1143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085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776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7830915-A292-9EC2-0739-CB03EAD917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64A9BC-6990-4689-E2E2-BB528DCEF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2B8FFCC-A46A-EF45-702F-B2D0376755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4285" y="1415047"/>
            <a:ext cx="10499725" cy="5352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latin typeface="Corbel"/>
                <a:cs typeface="Biome Light"/>
              </a:rPr>
              <a:t>Водный налог</a:t>
            </a:r>
          </a:p>
          <a:p>
            <a:r>
              <a:rPr lang="ru-RU" sz="2400" dirty="0">
                <a:latin typeface="Corbel"/>
                <a:cs typeface="Biome Light"/>
              </a:rPr>
              <a:t>Сбор за охоту и вылов рыбы</a:t>
            </a:r>
          </a:p>
          <a:p>
            <a:r>
              <a:rPr lang="ru-RU" sz="2400" dirty="0">
                <a:latin typeface="Corbel"/>
                <a:cs typeface="Biome Light"/>
              </a:rPr>
              <a:t>Налог на игорный бизнес</a:t>
            </a:r>
          </a:p>
          <a:p>
            <a:r>
              <a:rPr lang="ru-RU" sz="2400" dirty="0">
                <a:latin typeface="Corbel"/>
                <a:cs typeface="Biome Light"/>
              </a:rPr>
              <a:t>Налог для самозанятых</a:t>
            </a:r>
          </a:p>
          <a:p>
            <a:r>
              <a:rPr lang="ru-RU" sz="2400" dirty="0">
                <a:latin typeface="Corbel"/>
                <a:cs typeface="Biome Light"/>
              </a:rPr>
              <a:t>Акцизы</a:t>
            </a:r>
          </a:p>
          <a:p>
            <a:r>
              <a:rPr lang="ru-RU" sz="2400" dirty="0">
                <a:latin typeface="Corbel"/>
                <a:cs typeface="Biome Light"/>
              </a:rPr>
              <a:t>Госпошлины</a:t>
            </a:r>
          </a:p>
          <a:p>
            <a:r>
              <a:rPr lang="ru-RU" sz="2400" dirty="0">
                <a:latin typeface="Corbel"/>
                <a:cs typeface="Biome Light"/>
              </a:rPr>
              <a:t>Таможенные пошлины</a:t>
            </a:r>
          </a:p>
          <a:p>
            <a:endParaRPr lang="ru-RU" dirty="0">
              <a:cs typeface="Biome Light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AF622A6-3FEE-B865-C2B1-2BE61459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48" y="-218655"/>
            <a:ext cx="10499725" cy="20174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Corbel"/>
                <a:cs typeface="Biome Light"/>
              </a:rPr>
              <a:t>Другие налоги, уплачиваемые физическими лицами:</a:t>
            </a:r>
          </a:p>
        </p:txBody>
      </p:sp>
      <p:pic>
        <p:nvPicPr>
          <p:cNvPr id="6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71AEA18-85BF-BD79-388C-B3F06787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12" y="1491798"/>
            <a:ext cx="2743200" cy="2572753"/>
          </a:xfrm>
          <a:prstGeom prst="rect">
            <a:avLst/>
          </a:prstGeom>
        </p:spPr>
      </p:pic>
      <p:pic>
        <p:nvPicPr>
          <p:cNvPr id="7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2287CBF-681C-BCD8-BAF6-A536F93A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74" y="4560832"/>
            <a:ext cx="2893594" cy="1927338"/>
          </a:xfrm>
          <a:prstGeom prst="rect">
            <a:avLst/>
          </a:prstGeom>
        </p:spPr>
      </p:pic>
      <p:pic>
        <p:nvPicPr>
          <p:cNvPr id="9" name="Рисунок 9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02A9277-1A40-1ABA-1701-C6A17D1B0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479" y="164632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92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Дата 29">
            <a:extLst>
              <a:ext uri="{FF2B5EF4-FFF2-40B4-BE49-F238E27FC236}">
                <a16:creationId xmlns:a16="http://schemas.microsoft.com/office/drawing/2014/main" xmlns="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5BA205D1-13BF-4D4E-81E7-90E3A4AC9ED8}" type="datetime1">
              <a:rPr lang="ru-RU" smtClean="0"/>
              <a:pPr rtl="0"/>
              <a:t>27.02.2024</a:t>
            </a:fld>
            <a:endParaRPr lang="ru-RU"/>
          </a:p>
        </p:txBody>
      </p:sp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xmlns="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18</a:t>
            </a:fld>
            <a:endParaRPr lang="ru-RU"/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xmlns="" id="{1612D3C6-D0D2-4983-8DA7-E3A3B73033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tretch/>
        </p:blipFill>
        <p:spPr>
          <a:xfrm>
            <a:off x="4132764" y="2334504"/>
            <a:ext cx="3721768" cy="3653669"/>
          </a:xfrm>
          <a:ln>
            <a:noFill/>
          </a:ln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257" y="312739"/>
            <a:ext cx="6489200" cy="1355724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rtl="0"/>
            <a:r>
              <a:rPr lang="ru-RU" sz="4400" b="1" dirty="0">
                <a:solidFill>
                  <a:schemeClr val="tx1"/>
                </a:solidFill>
                <a:latin typeface="Corbel"/>
                <a:cs typeface="Biome Light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xmlns="" val="256311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4E595-7767-0E0E-254D-6FABC7DFD9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5265AB9B-4D6C-400A-B641-CCFA2520DE7E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7122E7-288A-77AA-7FC0-B974D4E43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C59144-F453-412B-3549-8C31D66FFF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4049" y="592890"/>
            <a:ext cx="10499725" cy="486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800" dirty="0">
                <a:latin typeface="Calibri"/>
                <a:cs typeface="Biome Light"/>
              </a:rPr>
              <a:t>1. </a:t>
            </a:r>
            <a:r>
              <a:rPr lang="ru-RU" sz="3800" dirty="0">
                <a:latin typeface="Corbel"/>
                <a:cs typeface="Biome Light"/>
              </a:rPr>
              <a:t>Перечислите виды налогов, уплачиваемых физическими лицами</a:t>
            </a:r>
            <a:endParaRPr lang="ru-RU" sz="4000">
              <a:latin typeface="Corbel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5CA98B4-850B-5755-20D4-BA9AFC87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53" y="2053434"/>
            <a:ext cx="3455068" cy="43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75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A7414A34-D6BD-48E6-A51E-1A66C95E5DF6}" type="datetime1">
              <a:rPr lang="ru-RU" smtClean="0"/>
              <a:pPr rtl="0"/>
              <a:t>27.02.2024</a:t>
            </a:fld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AB43829F-A1DE-DDE1-5501-233F60AC7371}"/>
              </a:ext>
            </a:extLst>
          </p:cNvPr>
          <p:cNvSpPr txBox="1">
            <a:spLocks/>
          </p:cNvSpPr>
          <p:nvPr/>
        </p:nvSpPr>
        <p:spPr>
          <a:xfrm>
            <a:off x="929841" y="696328"/>
            <a:ext cx="5708983" cy="3729287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latin typeface="Corbel"/>
              </a:rPr>
              <a:t>Налоги-</a:t>
            </a:r>
            <a:r>
              <a:rPr lang="ru-RU" b="1" dirty="0">
                <a:latin typeface="Corbel"/>
              </a:rPr>
              <a:t> </a:t>
            </a:r>
            <a:r>
              <a:rPr lang="ru-RU" dirty="0">
                <a:latin typeface="Corbel"/>
              </a:rPr>
              <a:t> это</a:t>
            </a:r>
            <a:r>
              <a:rPr lang="ru-RU" b="1" dirty="0">
                <a:latin typeface="Corbel"/>
              </a:rPr>
              <a:t> </a:t>
            </a:r>
            <a:r>
              <a:rPr lang="ru-RU" dirty="0">
                <a:latin typeface="Corbel"/>
              </a:rPr>
              <a:t>обязательные, безвозмездные платежи, взимаемые государством с юридических (организаций) и физических (граждан) лиц</a:t>
            </a:r>
            <a:endParaRPr lang="ru-RU">
              <a:latin typeface="Biome Light"/>
              <a:cs typeface="Biome Light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2EACE48-F546-1D04-DC4E-21EE72BA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742" y="1175084"/>
            <a:ext cx="4347409" cy="45078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6E2F71-2FF8-BB8F-FA8F-D050BA2D57CA}"/>
              </a:ext>
            </a:extLst>
          </p:cNvPr>
          <p:cNvSpPr/>
          <p:nvPr/>
        </p:nvSpPr>
        <p:spPr>
          <a:xfrm>
            <a:off x="8512342" y="2358691"/>
            <a:ext cx="902368" cy="52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orbel"/>
              <a:cs typeface="Biom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51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43AE4D-CFA6-D263-96E0-6C76366CF1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5265AB9B-4D6C-400A-B641-CCFA2520DE7E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19C4DB9-0637-6ABD-6C4B-6A899CB67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AA499F-1214-109C-B92D-7AD48D76F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628" y="512679"/>
            <a:ext cx="10499725" cy="486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Calibri"/>
                <a:cs typeface="Biome Light"/>
              </a:rPr>
              <a:t>2</a:t>
            </a:r>
            <a:r>
              <a:rPr lang="ru-RU" sz="4000" dirty="0">
                <a:latin typeface="Corbel"/>
                <a:cs typeface="Biome Light"/>
              </a:rPr>
              <a:t>. Что такое налог на доходы физических лиц?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2128F752-BA97-6C32-525B-CF4D91C3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531" y="2187742"/>
            <a:ext cx="4126832" cy="4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62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45CD44D-21F4-7063-8102-EA37894E73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7F205536-CA8F-4B07-8025-8173118AC95E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7FC783-D8B1-7559-3140-BBB852B8F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21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D1C45A-A115-885A-62DB-77D1FF587A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4285" y="582863"/>
            <a:ext cx="10880725" cy="486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Calibri"/>
                <a:cs typeface="Biome Light"/>
              </a:rPr>
              <a:t>3</a:t>
            </a:r>
            <a:r>
              <a:rPr lang="ru-RU" dirty="0">
                <a:latin typeface="Calibri"/>
                <a:cs typeface="Biome Light"/>
              </a:rPr>
              <a:t>. </a:t>
            </a:r>
            <a:r>
              <a:rPr lang="ru-RU" sz="4000" dirty="0">
                <a:latin typeface="Calibri"/>
                <a:cs typeface="Biome Light"/>
              </a:rPr>
              <a:t>Что такое налог на имущество физических лиц?</a:t>
            </a:r>
            <a:endParaRPr lang="ru-RU" sz="4000" dirty="0">
              <a:cs typeface="Biome Light"/>
            </a:endParaRPr>
          </a:p>
        </p:txBody>
      </p:sp>
      <p:pic>
        <p:nvPicPr>
          <p:cNvPr id="6" name="Рисунок 6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2128EEE-8258-1555-BC83-4A0DBE92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94" y="2134804"/>
            <a:ext cx="4332971" cy="40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33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38FB55-793F-27CB-9F72-4A21A94597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7F205536-CA8F-4B07-8025-8173118AC95E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DD7640D-5A32-93F3-54C3-BEF88F946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22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692E2B-05D7-8D21-EDC4-164184A41F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3944" y="432469"/>
            <a:ext cx="10499725" cy="486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Calibri"/>
                <a:cs typeface="Biome Light"/>
              </a:rPr>
              <a:t>4. </a:t>
            </a:r>
            <a:r>
              <a:rPr lang="ru-RU" sz="4000" dirty="0">
                <a:latin typeface="Corbel"/>
                <a:cs typeface="Biome Light"/>
              </a:rPr>
              <a:t>Что такое транспортный налог?</a:t>
            </a:r>
            <a:endParaRPr lang="ru-RU" sz="4000" dirty="0">
              <a:cs typeface="Biome Light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3332882-6CB2-FD97-4BA1-182EBAAA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927" y="1997244"/>
            <a:ext cx="4156909" cy="41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57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2A28DC0-DA50-6458-37E5-FD8F990651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7F205536-CA8F-4B07-8025-8173118AC95E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C8FAB51-CF91-0FF4-90ED-55A83D7C9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23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9E2838-368D-348D-5D2F-D26C5554C3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84417" y="492626"/>
            <a:ext cx="10499725" cy="486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Calibri"/>
                <a:cs typeface="Biome Light"/>
              </a:rPr>
              <a:t>5</a:t>
            </a:r>
            <a:r>
              <a:rPr lang="ru-RU" sz="4400" dirty="0">
                <a:latin typeface="Corbel"/>
                <a:cs typeface="Biome Light"/>
              </a:rPr>
              <a:t>. Что такое земельный налог?</a:t>
            </a:r>
          </a:p>
        </p:txBody>
      </p:sp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58C52AB-1419-6933-627B-2F33F147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874" y="2113549"/>
            <a:ext cx="4417593" cy="36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27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CE4FA53-E110-5100-2441-205E1DFF6D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187" y="809904"/>
            <a:ext cx="4667250" cy="41608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Corbel"/>
                <a:cs typeface="Biome Light"/>
              </a:rPr>
              <a:t>Налогоплательщик-</a:t>
            </a:r>
          </a:p>
          <a:p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физическое или юридическое лицо, на которого законодательно возложена обязанность уплачивать налоги и (или) сборы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B81231-3F55-D26E-15B0-9CBE946596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C4091C-25DB-2F3A-589D-5CD5781C6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</a:t>
            </a:fld>
            <a:endParaRPr lang="ru-RU" noProof="0"/>
          </a:p>
        </p:txBody>
      </p:sp>
      <p:pic>
        <p:nvPicPr>
          <p:cNvPr id="6" name="Рисунок 6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7318817-09FC-764F-AA22-6A648777A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82" y="1004784"/>
            <a:ext cx="4006513" cy="38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63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455" y="711666"/>
            <a:ext cx="9482852" cy="1537232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orbel"/>
                <a:cs typeface="Biome Light"/>
              </a:rPr>
              <a:t/>
            </a:r>
            <a:br>
              <a:rPr lang="ru-RU" dirty="0">
                <a:solidFill>
                  <a:schemeClr val="bg1"/>
                </a:solidFill>
                <a:latin typeface="Corbel"/>
                <a:cs typeface="Biome Light"/>
              </a:rPr>
            </a:br>
            <a:r>
              <a:rPr lang="ru-RU" dirty="0">
                <a:solidFill>
                  <a:schemeClr val="bg1"/>
                </a:solidFill>
                <a:latin typeface="Corbel"/>
                <a:cs typeface="Biome Light"/>
              </a:rPr>
              <a:t>Физические лица</a:t>
            </a:r>
            <a:br>
              <a:rPr lang="ru-RU" dirty="0">
                <a:solidFill>
                  <a:schemeClr val="bg1"/>
                </a:solidFill>
                <a:latin typeface="Corbel"/>
                <a:cs typeface="Biome Light"/>
              </a:rPr>
            </a:br>
            <a:r>
              <a:rPr lang="ru-RU" dirty="0">
                <a:solidFill>
                  <a:schemeClr val="bg1"/>
                </a:solidFill>
                <a:latin typeface="Corbel"/>
                <a:cs typeface="Biome Light"/>
              </a:rPr>
              <a:t>(Налогоплательщики)</a:t>
            </a:r>
            <a:r>
              <a:rPr lang="ru-RU" dirty="0">
                <a:latin typeface="Corbel"/>
                <a:cs typeface="Biome Light"/>
              </a:rPr>
              <a:t/>
            </a:r>
            <a:br>
              <a:rPr lang="ru-RU" dirty="0">
                <a:latin typeface="Corbel"/>
                <a:cs typeface="Biome Light"/>
              </a:rPr>
            </a:br>
            <a:r>
              <a:rPr lang="ru-RU" dirty="0">
                <a:solidFill>
                  <a:schemeClr val="tx1"/>
                </a:solidFill>
                <a:latin typeface="Corbel"/>
                <a:cs typeface="Biome Light"/>
              </a:rPr>
              <a:t> 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15E163-7F1B-2920-0FE5-48D6035A32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7559" y="4231773"/>
            <a:ext cx="2889582" cy="1463172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orbel"/>
                <a:cs typeface="Biome Light"/>
              </a:rPr>
              <a:t>Граждане Российской Федерации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65C89A0-A54A-8EA6-650C-2C4E2D2B42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0548" y="4232378"/>
            <a:ext cx="2839452" cy="1463173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orbel"/>
                <a:cs typeface="Biome Light"/>
              </a:rPr>
              <a:t>Иностранные граждане</a:t>
            </a:r>
            <a:endParaRPr lang="ru-RU" sz="2400" dirty="0">
              <a:solidFill>
                <a:schemeClr val="bg1"/>
              </a:solidFill>
              <a:latin typeface="Corbel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674AC798-AF6F-0F00-0258-5049D51D8E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1397" y="4232379"/>
            <a:ext cx="2729161" cy="1463173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orbel"/>
                <a:cs typeface="Biome Light"/>
              </a:rPr>
              <a:t>Лица без гражданства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EF6B8C8D-01AE-B768-46BA-81D853A47F3D}"/>
              </a:ext>
            </a:extLst>
          </p:cNvPr>
          <p:cNvSpPr/>
          <p:nvPr/>
        </p:nvSpPr>
        <p:spPr>
          <a:xfrm>
            <a:off x="2356184" y="2752224"/>
            <a:ext cx="802105" cy="1042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3EA87501-C909-6426-4F58-112CCD98EE7A}"/>
              </a:ext>
            </a:extLst>
          </p:cNvPr>
          <p:cNvSpPr/>
          <p:nvPr/>
        </p:nvSpPr>
        <p:spPr>
          <a:xfrm>
            <a:off x="5735051" y="2744703"/>
            <a:ext cx="802105" cy="1042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1A821422-091A-9126-6C9A-CE9BEE81AB4E}"/>
              </a:ext>
            </a:extLst>
          </p:cNvPr>
          <p:cNvSpPr/>
          <p:nvPr/>
        </p:nvSpPr>
        <p:spPr>
          <a:xfrm>
            <a:off x="9118933" y="2747211"/>
            <a:ext cx="802104" cy="1042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01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6B0234-CF9E-666B-7B91-0171E69106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6CF0316-E726-4AFC-A72F-4114753F7CD6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2C1A16-FAD4-10BA-BED3-44AE0AC17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34405EA-9DCF-7CCB-F86D-AE9B94F079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1526" y="1287964"/>
            <a:ext cx="6762750" cy="49328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Corbel"/>
                <a:cs typeface="Biome Light"/>
              </a:rPr>
              <a:t>Налогоплательщик обязан:</a:t>
            </a:r>
          </a:p>
          <a:p>
            <a:pPr marL="342900" indent="-342900"/>
            <a:r>
              <a:rPr lang="ru-RU" sz="2400" dirty="0">
                <a:latin typeface="Corbel"/>
                <a:cs typeface="Biome Light"/>
              </a:rPr>
              <a:t>уплачивать налоги своевременно и полностью</a:t>
            </a:r>
          </a:p>
          <a:p>
            <a:pPr marL="342900" indent="-342900"/>
            <a:r>
              <a:rPr lang="ru-RU" sz="2400" dirty="0">
                <a:latin typeface="Corbel"/>
                <a:cs typeface="Biome Light"/>
              </a:rPr>
              <a:t>вести бухгалтерский учет</a:t>
            </a:r>
          </a:p>
          <a:p>
            <a:pPr marL="342900" indent="-342900"/>
            <a:r>
              <a:rPr lang="ru-RU" sz="2400" dirty="0">
                <a:latin typeface="Corbel"/>
                <a:cs typeface="Biome Light"/>
              </a:rPr>
              <a:t>предоставлять налоговым органам необходимые для исчисления и уплаты налогов документы и сведения</a:t>
            </a:r>
          </a:p>
          <a:p>
            <a:pPr marL="342900" indent="-342900"/>
            <a:r>
              <a:rPr lang="ru-RU" sz="2400" dirty="0">
                <a:latin typeface="Corbel"/>
                <a:cs typeface="Biome Light"/>
              </a:rPr>
              <a:t>выполнять требования налогового органа об устранении выявленных нарушений законодательства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A67958F-AF1D-7C61-895B-64DA6B066B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3763" y="334712"/>
            <a:ext cx="9632950" cy="8286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rbel"/>
                <a:cs typeface="Biome Light"/>
              </a:rPr>
              <a:t>Обязанности налогоплательщика</a:t>
            </a:r>
            <a:endParaRPr lang="ru-RU" sz="3200" b="1" dirty="0">
              <a:latin typeface="Corbel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B0D2B8D-9CDA-0F0F-9739-6E6E9EA5C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453" y="2167688"/>
            <a:ext cx="3735805" cy="37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64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E39591D-CA62-1CC8-7EDE-7D794AD9BC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83C5CFD7-6E8C-4329-80EA-39C9D8F85C48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D8C41E-BD0F-6AFF-B1FC-0909944D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8622221-0AFA-B88C-2102-3269F3E344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4605" y="234616"/>
            <a:ext cx="9152020" cy="1170323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latin typeface="Corbel"/>
                <a:cs typeface="Biome Light"/>
              </a:rPr>
              <a:t>Права налогоплательщика</a:t>
            </a:r>
            <a:endParaRPr lang="ru-RU">
              <a:cs typeface="Biome Ligh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487C60-4010-D01D-2244-4E160F4BB78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6040" y="1178092"/>
            <a:ext cx="7384379" cy="50231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Corbel"/>
                <a:cs typeface="Biome Light"/>
              </a:rPr>
              <a:t>Налогоплательщик имеет право:</a:t>
            </a:r>
          </a:p>
          <a:p>
            <a:pPr marL="457200" indent="-457200"/>
            <a:r>
              <a:rPr lang="ru-RU" sz="2000" dirty="0">
                <a:latin typeface="Corbel"/>
                <a:cs typeface="Biome Light"/>
              </a:rPr>
              <a:t>получать от налоговых  органов  информацию о действующих налогах и сборах, полномочиях налоговых органов и их должностных лиц</a:t>
            </a:r>
          </a:p>
          <a:p>
            <a:pPr marL="457200" indent="-457200"/>
            <a:r>
              <a:rPr lang="ru-RU" sz="2000" dirty="0">
                <a:latin typeface="Corbel"/>
                <a:cs typeface="Biome Light"/>
              </a:rPr>
              <a:t>использовать налоговые льготы при наличии оснований и в установленном законодательством порядке</a:t>
            </a:r>
          </a:p>
          <a:p>
            <a:pPr marL="457200" indent="-457200"/>
            <a:r>
              <a:rPr lang="ru-RU" sz="2000" dirty="0">
                <a:latin typeface="Corbel"/>
                <a:cs typeface="Biome Light"/>
              </a:rPr>
              <a:t>своевременный зачет или возврат излишне уплаченных сумм</a:t>
            </a:r>
          </a:p>
          <a:p>
            <a:pPr marL="457200" indent="-457200"/>
            <a:r>
              <a:rPr lang="ru-RU" sz="2000" dirty="0">
                <a:latin typeface="Corbel"/>
                <a:cs typeface="Biome Light"/>
              </a:rPr>
              <a:t>обжаловать решение налоговых органов связанных с действием или бездействием их должностных лиц</a:t>
            </a:r>
          </a:p>
          <a:p>
            <a:pPr marL="457200" indent="-457200"/>
            <a:endParaRPr lang="ru-RU" sz="2400" dirty="0">
              <a:latin typeface="Corbel"/>
              <a:cs typeface="Biome Light"/>
            </a:endParaRPr>
          </a:p>
          <a:p>
            <a:pPr marL="457200" indent="-457200"/>
            <a:endParaRPr lang="ru-RU" sz="2400" dirty="0">
              <a:latin typeface="Corbel"/>
              <a:cs typeface="Biome Light"/>
            </a:endParaRPr>
          </a:p>
          <a:p>
            <a:pPr marL="457200" indent="-457200"/>
            <a:endParaRPr lang="ru-RU" dirty="0">
              <a:cs typeface="Biome Light"/>
            </a:endParaRPr>
          </a:p>
        </p:txBody>
      </p:sp>
      <p:pic>
        <p:nvPicPr>
          <p:cNvPr id="7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ECEDB6B-7E2F-AB55-96F4-A3689942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691" y="1935858"/>
            <a:ext cx="4049960" cy="41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04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796C749-CC63-6A53-74A9-971D3C79F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550" y="1298410"/>
            <a:ext cx="8667749" cy="3980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  <a:latin typeface="Corbel"/>
                <a:cs typeface="Biome Light"/>
              </a:rPr>
              <a:t>По способу взимания:</a:t>
            </a:r>
            <a:endParaRPr lang="ru-RU" sz="2800">
              <a:solidFill>
                <a:schemeClr val="tx1"/>
              </a:solidFill>
              <a:cs typeface="Biome Light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ru-RU" sz="2800" b="1" dirty="0">
                <a:solidFill>
                  <a:schemeClr val="tx1"/>
                </a:solidFill>
                <a:latin typeface="Corbel"/>
                <a:cs typeface="Biome Light"/>
              </a:rPr>
              <a:t>Прямые</a:t>
            </a: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- взимаются непосредственно с дохода (налог на прибыль, подоходный налог, налог на имущество и т.д.)</a:t>
            </a:r>
            <a:endParaRPr lang="ru-RU" sz="2800">
              <a:solidFill>
                <a:schemeClr val="tx1"/>
              </a:solidFill>
              <a:latin typeface="Corbel"/>
              <a:cs typeface="Biome Light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ru-RU" sz="2800" b="1" dirty="0">
                <a:solidFill>
                  <a:schemeClr val="tx1"/>
                </a:solidFill>
                <a:latin typeface="Corbel"/>
                <a:cs typeface="Biome Light"/>
              </a:rPr>
              <a:t>Косвенные</a:t>
            </a: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- включены в стоимость товаров (налог на добавленную стоимость, акцизы, пошлины)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3F92D51-C3F3-5668-ACDD-29D79CEAC3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19863E3B-BC9B-4D1D-91C8-CB38CFB345F9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D3F5C8-A418-F4C9-526F-7CF24CE72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dirty="0" smtClean="0"/>
              <a:pPr rtl="0"/>
              <a:t>7</a:t>
            </a:fld>
            <a:endParaRPr lang="ru-RU" noProof="0" dirty="0"/>
          </a:p>
        </p:txBody>
      </p:sp>
      <p:pic>
        <p:nvPicPr>
          <p:cNvPr id="19" name="Рисунок 19">
            <a:extLst>
              <a:ext uri="{FF2B5EF4-FFF2-40B4-BE49-F238E27FC236}">
                <a16:creationId xmlns:a16="http://schemas.microsoft.com/office/drawing/2014/main" xmlns="" id="{8C6AE782-B4A3-FFEB-F176-DD56655B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26" y="3431005"/>
            <a:ext cx="2743200" cy="2743200"/>
          </a:xfrm>
          <a:prstGeom prst="rect">
            <a:avLst/>
          </a:prstGeom>
        </p:spPr>
      </p:pic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C4D2BDD8-30AD-3ED9-5E2F-EA8DD21C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55" y="440954"/>
            <a:ext cx="11127167" cy="8654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Виды налогов</a:t>
            </a:r>
            <a:endParaRPr lang="ru-RU" b="1" dirty="0">
              <a:solidFill>
                <a:schemeClr val="tx1"/>
              </a:solidFill>
              <a:latin typeface="Corbel"/>
              <a:cs typeface="Biom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82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18F1D9CE-8772-DA30-8C4B-3A494EFBD799}"/>
              </a:ext>
            </a:extLst>
          </p:cNvPr>
          <p:cNvSpPr/>
          <p:nvPr/>
        </p:nvSpPr>
        <p:spPr>
          <a:xfrm>
            <a:off x="1604210" y="601578"/>
            <a:ext cx="8973552" cy="1052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31BDB9A0-05CF-C4AF-4FDB-13BA794CF6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19863E3B-BC9B-4D1D-91C8-CB38CFB345F9}" type="datetime1">
              <a:rPr lang="ru-RU" noProof="0" smtClean="0"/>
              <a:pPr rtl="0"/>
              <a:t>27.02.2024</a:t>
            </a:fld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2A15852-FB74-2DEC-7C1B-196A495AB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dirty="0" smtClean="0"/>
              <a:pPr rtl="0"/>
              <a:t>8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FFAA080-C3A8-6CCE-052E-489F04D2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139" y="651507"/>
            <a:ext cx="8991563" cy="100583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orbel"/>
                <a:cs typeface="Biome Light"/>
              </a:rPr>
              <a:t>Виды налогов по уровню бюджета </a:t>
            </a:r>
            <a:endParaRPr lang="ru-RU" sz="4000" b="1" dirty="0">
              <a:solidFill>
                <a:schemeClr val="bg1"/>
              </a:solidFill>
              <a:latin typeface="Corbel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xmlns="" id="{54896291-20C0-2FD9-255B-90EC76719EE1}"/>
              </a:ext>
            </a:extLst>
          </p:cNvPr>
          <p:cNvSpPr/>
          <p:nvPr/>
        </p:nvSpPr>
        <p:spPr>
          <a:xfrm>
            <a:off x="1265822" y="3423988"/>
            <a:ext cx="2296026" cy="2285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orbel"/>
                <a:cs typeface="Biome Light"/>
              </a:rPr>
              <a:t>Федеральные</a:t>
            </a:r>
            <a:endParaRPr lang="ru-RU" sz="2400" dirty="0">
              <a:solidFill>
                <a:schemeClr val="bg1"/>
              </a:solidFill>
              <a:latin typeface="Corbel"/>
              <a:cs typeface="Biome Light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xmlns="" id="{B47EB5EB-1E1D-DA4D-11AD-02A9648CC343}"/>
              </a:ext>
            </a:extLst>
          </p:cNvPr>
          <p:cNvSpPr/>
          <p:nvPr/>
        </p:nvSpPr>
        <p:spPr>
          <a:xfrm>
            <a:off x="4998497" y="3434013"/>
            <a:ext cx="2306052" cy="228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orbel"/>
              </a:rPr>
              <a:t>Региональные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xmlns="" id="{D3646560-490A-944D-A951-E031A974B221}"/>
              </a:ext>
            </a:extLst>
          </p:cNvPr>
          <p:cNvSpPr/>
          <p:nvPr/>
        </p:nvSpPr>
        <p:spPr>
          <a:xfrm>
            <a:off x="8585033" y="3428999"/>
            <a:ext cx="2296026" cy="228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orbel"/>
              </a:rPr>
              <a:t>Местные</a:t>
            </a: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xmlns="" id="{A4865498-F615-058C-CED0-6190D65DA63C}"/>
              </a:ext>
            </a:extLst>
          </p:cNvPr>
          <p:cNvSpPr/>
          <p:nvPr/>
        </p:nvSpPr>
        <p:spPr>
          <a:xfrm rot="5400000">
            <a:off x="5547058" y="2205789"/>
            <a:ext cx="1092868" cy="7319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xmlns="" id="{D7FBAA43-41D9-220F-D371-DD7B5A1D5CE8}"/>
              </a:ext>
            </a:extLst>
          </p:cNvPr>
          <p:cNvSpPr/>
          <p:nvPr/>
        </p:nvSpPr>
        <p:spPr>
          <a:xfrm rot="5400000">
            <a:off x="9083842" y="2208296"/>
            <a:ext cx="1092868" cy="7319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xmlns="" id="{3CD5CD82-4C22-2738-4DC7-30DD50671791}"/>
              </a:ext>
            </a:extLst>
          </p:cNvPr>
          <p:cNvSpPr/>
          <p:nvPr/>
        </p:nvSpPr>
        <p:spPr>
          <a:xfrm rot="5400000">
            <a:off x="1869907" y="2205788"/>
            <a:ext cx="1092868" cy="7319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11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34" y="75814"/>
            <a:ext cx="10689252" cy="1720500"/>
          </a:xfrm>
          <a:solidFill>
            <a:schemeClr val="bg2"/>
          </a:solidFill>
          <a:ln w="28575">
            <a:noFill/>
          </a:ln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chemeClr val="tx1"/>
                </a:solidFill>
                <a:latin typeface="Corbel"/>
                <a:cs typeface="Biome Light"/>
              </a:rPr>
              <a:t>Налоги, уплачиваемые физическими лицами:</a:t>
            </a:r>
            <a:endParaRPr lang="ru-RU" sz="3600" b="1" dirty="0">
              <a:solidFill>
                <a:schemeClr val="tx1"/>
              </a:solidFill>
              <a:cs typeface="Biome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497" y="1916590"/>
            <a:ext cx="3924300" cy="4230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Char char="•"/>
            </a:pP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Налог на доходы физических лиц (НДФЛ)</a:t>
            </a:r>
            <a:endParaRPr lang="ru-RU" sz="2800" dirty="0">
              <a:solidFill>
                <a:schemeClr val="tx1"/>
              </a:solidFill>
              <a:cs typeface="Biome Light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Налоги на имущество физических лиц</a:t>
            </a:r>
          </a:p>
          <a:p>
            <a:pPr marL="285750" indent="-285750">
              <a:buChar char="•"/>
            </a:pP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Земельный налог</a:t>
            </a:r>
          </a:p>
          <a:p>
            <a:pPr marL="285750" indent="-285750">
              <a:buChar char="•"/>
            </a:pPr>
            <a:r>
              <a:rPr lang="ru-RU" sz="2800" dirty="0">
                <a:solidFill>
                  <a:schemeClr val="tx1"/>
                </a:solidFill>
                <a:latin typeface="Corbel"/>
                <a:cs typeface="Biome Light"/>
              </a:rPr>
              <a:t>Транспортный налог</a:t>
            </a:r>
          </a:p>
        </p:txBody>
      </p:sp>
      <p:sp>
        <p:nvSpPr>
          <p:cNvPr id="34" name="Дата 33">
            <a:extLst>
              <a:ext uri="{FF2B5EF4-FFF2-40B4-BE49-F238E27FC236}">
                <a16:creationId xmlns:a16="http://schemas.microsoft.com/office/drawing/2014/main" xmlns="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682AE9B-0595-4030-AA7C-296A1CA15BB4}" type="datetime1">
              <a:rPr lang="ru-RU" smtClean="0"/>
              <a:pPr rtl="0"/>
              <a:t>27.02.2024</a:t>
            </a:fld>
            <a:endParaRPr lang="ru-RU"/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xmlns="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dirty="0" smtClean="0"/>
              <a:pPr rtl="0"/>
              <a:t>9</a:t>
            </a:fld>
            <a:endParaRPr lang="ru-RU" dirty="0"/>
          </a:p>
        </p:txBody>
      </p:sp>
      <p:pic>
        <p:nvPicPr>
          <p:cNvPr id="13" name="Рисунок 1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DD693D9-CAE7-2A9B-C117-59E109C64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026" y="1468934"/>
            <a:ext cx="2761745" cy="2260218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C6CCD507-FF55-D2D2-E4E8-F78E745E5A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624" b="624"/>
          <a:stretch/>
        </p:blipFill>
        <p:spPr>
          <a:xfrm>
            <a:off x="4941887" y="3428470"/>
            <a:ext cx="3607086" cy="2485531"/>
          </a:xfrm>
        </p:spPr>
      </p:pic>
    </p:spTree>
    <p:extLst>
      <p:ext uri="{BB962C8B-B14F-4D97-AF65-F5344CB8AC3E}">
        <p14:creationId xmlns:p14="http://schemas.microsoft.com/office/powerpoint/2010/main" xmlns="" val="2371293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0840276_TF16411245_Win32" id="{D9D7E3F3-D6BF-47D8-81CC-DF52EA9D1F27}" vid="{FC9FDDB7-8750-4770-BCD6-FB78CEC3301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{DC23ECA2-A90F-4532-BA8A-D5D4930EF721}tf16411245_win32</Template>
  <TotalTime>6</TotalTime>
  <Words>363</Words>
  <Application>Microsoft Office PowerPoint</Application>
  <PresentationFormat>Произвольный</PresentationFormat>
  <Paragraphs>124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Методическая разработка:  Виды налогов, уплачиваемых физическими лицами в России</vt:lpstr>
      <vt:lpstr>Слайд 2</vt:lpstr>
      <vt:lpstr>Слайд 3</vt:lpstr>
      <vt:lpstr> Физические лица (Налогоплательщики)  </vt:lpstr>
      <vt:lpstr>Обязанности налогоплательщика</vt:lpstr>
      <vt:lpstr>Права налогоплательщика</vt:lpstr>
      <vt:lpstr>Виды налогов</vt:lpstr>
      <vt:lpstr>Виды налогов по уровню бюджета </vt:lpstr>
      <vt:lpstr>Налоги, уплачиваемые физическими лицами:</vt:lpstr>
      <vt:lpstr>Налог на доходы физических лиц (НДФЛ, подоходный налог)- это федеральный налог, уплачиваемый физическими лицами при получении ими доходов, исчисляемый в процентах от суммы дохода</vt:lpstr>
      <vt:lpstr>Ставки налога на доходы физических лиц </vt:lpstr>
      <vt:lpstr>Налог на имущество физических лиц- это местный налог, уплачиваемый гражданами, имеющими в собственности жилую и нежилую недвижимость</vt:lpstr>
      <vt:lpstr>Ставки налога на имущество физических лиц</vt:lpstr>
      <vt:lpstr>Слайд 14</vt:lpstr>
      <vt:lpstr>Слайд 15</vt:lpstr>
      <vt:lpstr>Ставки земельного налога</vt:lpstr>
      <vt:lpstr>Другие налоги, уплачиваемые физическими лицами:</vt:lpstr>
      <vt:lpstr>ВОПРОСЫ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говорит о человеке его почерк?</dc:title>
  <dc:creator>dedeevmagomed7@gmail.com</dc:creator>
  <cp:lastModifiedBy>User</cp:lastModifiedBy>
  <cp:revision>2014</cp:revision>
  <dcterms:created xsi:type="dcterms:W3CDTF">2022-11-10T09:31:21Z</dcterms:created>
  <dcterms:modified xsi:type="dcterms:W3CDTF">2024-02-27T05:18:44Z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