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75" r:id="rId7"/>
    <p:sldId id="263" r:id="rId8"/>
    <p:sldId id="268" r:id="rId9"/>
    <p:sldId id="269" r:id="rId10"/>
    <p:sldId id="272" r:id="rId11"/>
    <p:sldId id="265" r:id="rId12"/>
    <p:sldId id="273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векторные рамки\Экология\Untitle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928934"/>
            <a:ext cx="3136298" cy="353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63314" cy="195162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>
                <a:solidFill>
                  <a:srgbClr val="006600"/>
                </a:solidFill>
                <a:latin typeface="Times New Roman"/>
                <a:ea typeface="Calibri"/>
              </a:rPr>
              <a:t>Краткосрочный проект</a:t>
            </a:r>
            <a:br>
              <a:rPr lang="ru-RU" b="1" dirty="0">
                <a:solidFill>
                  <a:srgbClr val="006600"/>
                </a:solidFill>
                <a:latin typeface="Times New Roman"/>
                <a:ea typeface="Calibri"/>
              </a:rPr>
            </a:br>
            <a:r>
              <a:rPr lang="ru-RU" sz="600" b="1" dirty="0">
                <a:solidFill>
                  <a:srgbClr val="006600"/>
                </a:solidFill>
                <a:latin typeface="Times New Roman"/>
                <a:ea typeface="Calibri"/>
              </a:rPr>
              <a:t/>
            </a:r>
            <a:br>
              <a:rPr lang="ru-RU" sz="600" b="1" dirty="0">
                <a:solidFill>
                  <a:srgbClr val="006600"/>
                </a:solidFill>
                <a:latin typeface="Times New Roman"/>
                <a:ea typeface="Calibri"/>
              </a:rPr>
            </a:br>
            <a:r>
              <a:rPr lang="ru-RU" sz="6000" b="1" dirty="0">
                <a:solidFill>
                  <a:srgbClr val="006600"/>
                </a:solidFill>
                <a:latin typeface="Times New Roman"/>
                <a:ea typeface="Calibri"/>
              </a:rPr>
              <a:t> </a:t>
            </a:r>
            <a:r>
              <a:rPr lang="ru-RU" sz="6000" b="1" i="1" dirty="0">
                <a:solidFill>
                  <a:srgbClr val="FF0000"/>
                </a:solidFill>
                <a:latin typeface="Times New Roman"/>
                <a:ea typeface="Calibri"/>
              </a:rPr>
              <a:t>«Деревья наши друзья»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57356" y="2643182"/>
            <a:ext cx="5286412" cy="78581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/>
                <a:ea typeface="Calibri"/>
                <a:cs typeface="+mj-cs"/>
              </a:rPr>
              <a:t>Средняя группа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/>
                <a:ea typeface="Calibri"/>
                <a:cs typeface="+mj-cs"/>
              </a:rPr>
              <a:t> № 2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429132"/>
            <a:ext cx="292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</a:rPr>
              <a:t>Воспитатель :</a:t>
            </a:r>
          </a:p>
          <a:p>
            <a:pPr marL="182880"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 err="1" smtClean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</a:rPr>
              <a:t>Чучаева</a:t>
            </a:r>
            <a:r>
              <a:rPr lang="ru-RU" sz="2400" dirty="0" smtClean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</a:rPr>
              <a:t> .Ф.А</a:t>
            </a:r>
            <a:r>
              <a:rPr lang="ru-RU" sz="2400" dirty="0" smtClean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</a:rPr>
              <a:t>.</a:t>
            </a:r>
            <a:endParaRPr lang="ru-RU" sz="2400" dirty="0">
              <a:solidFill>
                <a:srgbClr val="0066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</a:endParaRPr>
          </a:p>
          <a:p>
            <a:pPr marL="182880"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</a:rPr>
              <a:t> </a:t>
            </a:r>
            <a:endParaRPr lang="ru-RU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5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8198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Исследовательская деятельность </a:t>
            </a:r>
          </a:p>
        </p:txBody>
      </p:sp>
      <p:pic>
        <p:nvPicPr>
          <p:cNvPr id="3074" name="Picture 2" descr="D:\Рабочий стол\мама\IMG_4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934" y="3714752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 descr="D:\Рабочий стол\мама\IMG_4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857232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Рабочий стол\мама\IMG_4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D:\Рабочий стол\мама\IMG_4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9058" y="857232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83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мама\IMG_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24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D:\Рабочий стол\мама\WCVX9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3116"/>
            <a:ext cx="162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D:\Рабочий стол\мама\IMG_4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357562"/>
            <a:ext cx="324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81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мама\NWOM5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D:\Рабочий стол\мама\UOFV8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85794"/>
            <a:ext cx="14175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D:\Рабочий стол\мама\AJYG9362.jpg"/>
          <p:cNvPicPr>
            <a:picLocks noChangeAspect="1" noChangeArrowheads="1"/>
          </p:cNvPicPr>
          <p:nvPr/>
        </p:nvPicPr>
        <p:blipFill>
          <a:blip r:embed="rId4"/>
          <a:srcRect l="10458" r="5882"/>
          <a:stretch>
            <a:fillRect/>
          </a:stretch>
        </p:blipFill>
        <p:spPr bwMode="auto">
          <a:xfrm>
            <a:off x="571472" y="2214554"/>
            <a:ext cx="171451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D:\Рабочий стол\мама\IMG_4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81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738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ЛЭПБУК</a:t>
            </a:r>
          </a:p>
        </p:txBody>
      </p:sp>
      <p:pic>
        <p:nvPicPr>
          <p:cNvPr id="8194" name="Picture 2" descr="D:\Рабочий стол\мама\IMG_4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951" y="2214554"/>
            <a:ext cx="344704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D:\Рабочий стол\мама\IMG_4246.JPG"/>
          <p:cNvPicPr>
            <a:picLocks noChangeAspect="1" noChangeArrowheads="1"/>
          </p:cNvPicPr>
          <p:nvPr/>
        </p:nvPicPr>
        <p:blipFill>
          <a:blip r:embed="rId3" cstate="print"/>
          <a:srcRect t="19844"/>
          <a:stretch>
            <a:fillRect/>
          </a:stretch>
        </p:blipFill>
        <p:spPr bwMode="auto">
          <a:xfrm>
            <a:off x="642910" y="1285860"/>
            <a:ext cx="4446317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81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мама\IMG_4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66190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D:\Рабочий стол\мама\IMG_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95148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D:\Рабочий стол\мама\IMG_4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07942"/>
            <a:ext cx="2664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D:\Рабочий стол\мама\IMG_4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906586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88176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b="1" i="1" dirty="0">
                <a:solidFill>
                  <a:srgbClr val="FF0000"/>
                </a:solidFill>
              </a:rPr>
              <a:t>Выставка предметов из дерева</a:t>
            </a:r>
          </a:p>
        </p:txBody>
      </p:sp>
    </p:spTree>
    <p:extLst>
      <p:ext uri="{BB962C8B-B14F-4D97-AF65-F5344CB8AC3E}">
        <p14:creationId xmlns:p14="http://schemas.microsoft.com/office/powerpoint/2010/main" val="24685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6472808" cy="1752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600"/>
                </a:solidFill>
                <a:cs typeface="Aharoni" pitchFamily="2" charset="-79"/>
              </a:rPr>
              <a:t>воспитание в детях способности понимать и любить окружающий мир и бережно относиться к нему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marL="182880" indent="0" algn="l">
              <a:buNone/>
            </a:pPr>
            <a:r>
              <a:rPr lang="ru-RU" b="1" i="1" dirty="0">
                <a:solidFill>
                  <a:srgbClr val="FF0000"/>
                </a:solidFill>
              </a:rPr>
              <a:t>Актуальность: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551907"/>
            <a:ext cx="2908300" cy="327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35790"/>
            <a:ext cx="7200800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6600"/>
                </a:solidFill>
                <a:ea typeface="Calibri"/>
                <a:cs typeface="Aharoni" pitchFamily="2" charset="-79"/>
              </a:rPr>
              <a:t>многие люди забывают о бережном отношении к деревьям</a:t>
            </a:r>
            <a:endParaRPr lang="ru-RU" sz="2800" b="1" dirty="0">
              <a:solidFill>
                <a:srgbClr val="006600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Проблема: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578225"/>
            <a:ext cx="2908300" cy="327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1" dirty="0">
                <a:solidFill>
                  <a:srgbClr val="FF0000"/>
                </a:solidFill>
              </a:rPr>
              <a:t>Цель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6600"/>
                </a:solidFill>
              </a:rPr>
              <a:t>Исследовательская деятельность по изучению жизни деревьев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578225"/>
            <a:ext cx="2908300" cy="327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28948"/>
            <a:ext cx="6400800" cy="3848324"/>
          </a:xfrm>
        </p:spPr>
        <p:txBody>
          <a:bodyPr>
            <a:normAutofit/>
          </a:bodyPr>
          <a:lstStyle/>
          <a:p>
            <a:pPr lvl="0" algn="l"/>
            <a:r>
              <a:rPr lang="ru-RU" sz="2800" b="1" dirty="0">
                <a:solidFill>
                  <a:srgbClr val="006600"/>
                </a:solidFill>
                <a:ea typeface="Calibri"/>
              </a:rPr>
              <a:t>Подготовительный</a:t>
            </a:r>
          </a:p>
          <a:p>
            <a:pPr lvl="0" algn="l"/>
            <a:r>
              <a:rPr lang="ru-RU" sz="2800" b="1" dirty="0">
                <a:solidFill>
                  <a:srgbClr val="006600"/>
                </a:solidFill>
                <a:ea typeface="Calibri"/>
              </a:rPr>
              <a:t> </a:t>
            </a:r>
            <a:endParaRPr lang="ru-RU" sz="2800" b="1" dirty="0">
              <a:solidFill>
                <a:srgbClr val="006600"/>
              </a:solidFill>
            </a:endParaRPr>
          </a:p>
          <a:p>
            <a:pPr lvl="0" algn="l"/>
            <a:r>
              <a:rPr lang="ru-RU" sz="2800" b="1" dirty="0">
                <a:solidFill>
                  <a:srgbClr val="006600"/>
                </a:solidFill>
                <a:ea typeface="Calibri"/>
              </a:rPr>
              <a:t>Исследовательский </a:t>
            </a:r>
          </a:p>
          <a:p>
            <a:pPr lvl="0" algn="l"/>
            <a:endParaRPr lang="ru-RU" sz="2800" b="1" dirty="0">
              <a:solidFill>
                <a:srgbClr val="006600"/>
              </a:solidFill>
              <a:ea typeface="Calibri"/>
            </a:endParaRPr>
          </a:p>
          <a:p>
            <a:pPr lvl="0" algn="l"/>
            <a:r>
              <a:rPr lang="ru-RU" sz="2800" b="1" dirty="0">
                <a:solidFill>
                  <a:srgbClr val="006600"/>
                </a:solidFill>
                <a:ea typeface="Calibri"/>
                <a:cs typeface="Times New Roman"/>
              </a:rPr>
              <a:t>Заключительный</a:t>
            </a:r>
          </a:p>
          <a:p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pPr marL="182880" indent="0" algn="l">
              <a:buNone/>
            </a:pPr>
            <a:r>
              <a:rPr lang="ru-RU" b="1" i="1" dirty="0">
                <a:solidFill>
                  <a:srgbClr val="FF0000"/>
                </a:solidFill>
              </a:rPr>
              <a:t>Этапы проекта: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554784"/>
            <a:ext cx="2908300" cy="327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39" y="3835710"/>
            <a:ext cx="2489955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28948"/>
            <a:ext cx="6400800" cy="3848324"/>
          </a:xfrm>
        </p:spPr>
        <p:txBody>
          <a:bodyPr>
            <a:normAutofit/>
          </a:bodyPr>
          <a:lstStyle/>
          <a:p>
            <a:pPr lvl="0" algn="l"/>
            <a:endParaRPr lang="ru-RU" sz="2800" b="1" dirty="0">
              <a:solidFill>
                <a:srgbClr val="006600"/>
              </a:solidFill>
              <a:ea typeface="Calibri"/>
              <a:cs typeface="Times New Roman"/>
            </a:endParaRPr>
          </a:p>
          <a:p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390166" cy="1470025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Ожидаемый результат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346075" algn="just">
              <a:buFont typeface="Wingdings" pitchFamily="2" charset="2"/>
              <a:buChar char="Ø"/>
              <a:tabLst>
                <a:tab pos="441325" algn="l"/>
              </a:tabLst>
            </a:pPr>
            <a:r>
              <a:rPr lang="ru-RU" sz="2800" dirty="0">
                <a:solidFill>
                  <a:srgbClr val="006600"/>
                </a:solidFill>
              </a:rPr>
              <a:t>У детей будут сформированы устойчивые представления о деревьях родной республики;</a:t>
            </a:r>
          </a:p>
          <a:p>
            <a:pPr marL="441325" indent="-346075" algn="just">
              <a:buFont typeface="Wingdings" pitchFamily="2" charset="2"/>
              <a:buChar char="Ø"/>
              <a:tabLst>
                <a:tab pos="441325" algn="l"/>
              </a:tabLst>
            </a:pPr>
            <a:r>
              <a:rPr lang="ru-RU" sz="2800" dirty="0">
                <a:solidFill>
                  <a:srgbClr val="006600"/>
                </a:solidFill>
              </a:rPr>
              <a:t>Повысится познавательный интерес к растительному миру;</a:t>
            </a:r>
          </a:p>
          <a:p>
            <a:pPr marL="441325" indent="-346075" algn="just">
              <a:buFont typeface="Wingdings" pitchFamily="2" charset="2"/>
              <a:buChar char="Ø"/>
              <a:tabLst>
                <a:tab pos="441325" algn="l"/>
              </a:tabLst>
            </a:pPr>
            <a:r>
              <a:rPr lang="ru-RU" sz="2800" dirty="0">
                <a:solidFill>
                  <a:srgbClr val="006600"/>
                </a:solidFill>
              </a:rPr>
              <a:t>Расширятся коммуникативные и творческие способности детей;</a:t>
            </a:r>
          </a:p>
          <a:p>
            <a:pPr marL="441325" indent="-346075" algn="just">
              <a:buFont typeface="Wingdings" pitchFamily="2" charset="2"/>
              <a:buChar char="Ø"/>
              <a:tabLst>
                <a:tab pos="441325" algn="l"/>
              </a:tabLst>
            </a:pPr>
            <a:r>
              <a:rPr lang="ru-RU" sz="2800" dirty="0">
                <a:solidFill>
                  <a:srgbClr val="006600"/>
                </a:solidFill>
              </a:rPr>
              <a:t>Дети научатся любить, охранять и беречь родную природу, соблюдать правила безопасного поведения в лесу.</a:t>
            </a:r>
          </a:p>
        </p:txBody>
      </p:sp>
    </p:spTree>
    <p:extLst>
      <p:ext uri="{BB962C8B-B14F-4D97-AF65-F5344CB8AC3E}">
        <p14:creationId xmlns:p14="http://schemas.microsoft.com/office/powerpoint/2010/main" val="37746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Игровая деятельность </a:t>
            </a:r>
          </a:p>
        </p:txBody>
      </p:sp>
      <p:pic>
        <p:nvPicPr>
          <p:cNvPr id="3" name="Picture 2" descr="D:\Рабочий стол\мама\IACD2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162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D:\Рабочий стол\мама\IMG_4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D:\Рабочий стол\мама\BGNM06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14422"/>
            <a:ext cx="361411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D:\Рабочий стол\мама\WFKP2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429132"/>
            <a:ext cx="2900165" cy="2160000"/>
          </a:xfrm>
          <a:prstGeom prst="rect">
            <a:avLst/>
          </a:prstGeom>
          <a:ln w="127000" cap="rnd">
            <a:solidFill>
              <a:schemeClr val="accent3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30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8391305" cy="59544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Художественно-эстетическая деятельность </a:t>
            </a:r>
          </a:p>
        </p:txBody>
      </p:sp>
      <p:pic>
        <p:nvPicPr>
          <p:cNvPr id="4098" name="Picture 2" descr="D:\Рабочий стол\мама\IMG_4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23314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Рабочий стол\мама\IMG_4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D:\Рабочий стол\мама\MAPT72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058" y="4475834"/>
            <a:ext cx="3600000" cy="2025000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D:\Рабочий стол\мама\MPVZ55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357694"/>
            <a:ext cx="3600000" cy="202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 descr="D:\Рабочий стол\мама\IMG_4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571612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63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Исследовательская деятельность </a:t>
            </a:r>
          </a:p>
        </p:txBody>
      </p:sp>
      <p:pic>
        <p:nvPicPr>
          <p:cNvPr id="2050" name="Picture 2" descr="D:\Рабочий стол\мама\VGGF9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143248"/>
            <a:ext cx="1782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Рабочий стол\мама\IMG_4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288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D:\Рабочий стол\мама\IMG_4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D:\Рабочий стол\мама\IMG_4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00108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5" name="Picture 7" descr="D:\Рабочий стол\мама\IMG_4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857232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83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494</TotalTime>
  <Words>113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Краткосрочный проект   «Деревья наши друзья»</vt:lpstr>
      <vt:lpstr>Актуальность:</vt:lpstr>
      <vt:lpstr>Проблема:</vt:lpstr>
      <vt:lpstr>Цель проекта: </vt:lpstr>
      <vt:lpstr>Этапы проекта:</vt:lpstr>
      <vt:lpstr>Ожидаемый результат проекта</vt:lpstr>
      <vt:lpstr>Игровая деятельность </vt:lpstr>
      <vt:lpstr>Художественно-эстетическая деятельность </vt:lpstr>
      <vt:lpstr>Исследовательская деятельность </vt:lpstr>
      <vt:lpstr>Исследовательская деятельность </vt:lpstr>
      <vt:lpstr>Презентация PowerPoint</vt:lpstr>
      <vt:lpstr>Презентация PowerPoint</vt:lpstr>
      <vt:lpstr>ЛЭПБУК</vt:lpstr>
      <vt:lpstr>Выставка предметов из дерева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«Деревья нашего участка»</dc:title>
  <dc:creator>МЕТОДИСТ</dc:creator>
  <cp:lastModifiedBy>User</cp:lastModifiedBy>
  <cp:revision>32</cp:revision>
  <dcterms:created xsi:type="dcterms:W3CDTF">2013-02-18T06:23:17Z</dcterms:created>
  <dcterms:modified xsi:type="dcterms:W3CDTF">2023-01-25T14:25:25Z</dcterms:modified>
</cp:coreProperties>
</file>