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71" r:id="rId5"/>
    <p:sldId id="285" r:id="rId6"/>
    <p:sldId id="286" r:id="rId7"/>
    <p:sldId id="287" r:id="rId8"/>
    <p:sldId id="288" r:id="rId9"/>
    <p:sldId id="290" r:id="rId10"/>
    <p:sldId id="291" r:id="rId11"/>
    <p:sldId id="292" r:id="rId12"/>
    <p:sldId id="293" r:id="rId13"/>
    <p:sldId id="294" r:id="rId14"/>
    <p:sldId id="258" r:id="rId15"/>
    <p:sldId id="273" r:id="rId16"/>
    <p:sldId id="272" r:id="rId17"/>
    <p:sldId id="264" r:id="rId18"/>
    <p:sldId id="279" r:id="rId19"/>
    <p:sldId id="263" r:id="rId20"/>
    <p:sldId id="280" r:id="rId21"/>
    <p:sldId id="266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C9A92-E4F3-443F-A284-4BCADDBDB9CB}" type="datetimeFigureOut">
              <a:rPr lang="ru-RU" smtClean="0"/>
              <a:pPr/>
              <a:t>11.03.2024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6CEBF-7CA7-4A80-8F42-43150DA734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83671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>
              <a:buAutoNum type="arabicParenR"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сколько раз число </a:t>
            </a:r>
          </a:p>
          <a:p>
            <a:pPr marL="914400" indent="-914400"/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486 больше 6?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квадратных миллиметров в 1 см</a:t>
            </a:r>
            <a:r>
              <a:rPr lang="ru-RU" sz="48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Чему равна площадь квадрата со стороной 4 дм?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Мастер-</a:t>
            </a:r>
            <a:r>
              <a:rPr lang="ru-RU" sz="5400" b="1" dirty="0" smtClean="0">
                <a:solidFill>
                  <a:srgbClr val="C00000"/>
                </a:solidFill>
              </a:rPr>
              <a:t>50 д. </a:t>
            </a:r>
            <a:r>
              <a:rPr lang="ru-RU" sz="5400" b="1" dirty="0" smtClean="0">
                <a:solidFill>
                  <a:srgbClr val="002060"/>
                </a:solidFill>
              </a:rPr>
              <a:t>за 1 ч 40 мин</a:t>
            </a:r>
          </a:p>
          <a:p>
            <a:pPr>
              <a:buNone/>
            </a:pPr>
            <a:r>
              <a:rPr lang="ru-RU" sz="5400" b="1" dirty="0" err="1" smtClean="0">
                <a:solidFill>
                  <a:srgbClr val="002060"/>
                </a:solidFill>
              </a:rPr>
              <a:t>Ученик-</a:t>
            </a:r>
            <a:r>
              <a:rPr lang="ru-RU" sz="5400" b="1" dirty="0" err="1" smtClean="0">
                <a:solidFill>
                  <a:srgbClr val="FF0000"/>
                </a:solidFill>
              </a:rPr>
              <a:t>в</a:t>
            </a:r>
            <a:r>
              <a:rPr lang="ru-RU" sz="5400" b="1" dirty="0" smtClean="0">
                <a:solidFill>
                  <a:srgbClr val="FF0000"/>
                </a:solidFill>
              </a:rPr>
              <a:t> 2 раза медленнее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Ученик -</a:t>
            </a:r>
            <a:r>
              <a:rPr lang="ru-RU" sz="5400" b="1" dirty="0" smtClean="0">
                <a:solidFill>
                  <a:srgbClr val="FF0000"/>
                </a:solidFill>
              </a:rPr>
              <a:t>25 д</a:t>
            </a:r>
            <a:r>
              <a:rPr lang="ru-RU" sz="5400" b="1" dirty="0" smtClean="0"/>
              <a:t>.за </a:t>
            </a:r>
            <a:r>
              <a:rPr lang="ru-RU" sz="5400" b="1" dirty="0" smtClean="0">
                <a:solidFill>
                  <a:srgbClr val="0070C0"/>
                </a:solidFill>
              </a:rPr>
              <a:t>1 ч 40 мин</a:t>
            </a:r>
          </a:p>
          <a:p>
            <a:pPr>
              <a:buNone/>
            </a:pPr>
            <a:r>
              <a:rPr lang="ru-RU" sz="7200" b="1" dirty="0" smtClean="0">
                <a:solidFill>
                  <a:srgbClr val="0070C0"/>
                </a:solidFill>
              </a:rPr>
              <a:t>1 </a:t>
            </a:r>
            <a:r>
              <a:rPr lang="ru-RU" sz="7200" b="1" dirty="0" err="1" smtClean="0">
                <a:solidFill>
                  <a:srgbClr val="0070C0"/>
                </a:solidFill>
              </a:rPr>
              <a:t>деталь-за</a:t>
            </a:r>
            <a:r>
              <a:rPr lang="ru-RU" sz="7200" b="1" dirty="0" smtClean="0">
                <a:solidFill>
                  <a:srgbClr val="0070C0"/>
                </a:solidFill>
              </a:rPr>
              <a:t> </a:t>
            </a:r>
            <a:r>
              <a:rPr lang="ru-RU" sz="7200" b="1" dirty="0" smtClean="0">
                <a:solidFill>
                  <a:srgbClr val="C00000"/>
                </a:solidFill>
              </a:rPr>
              <a:t>? мин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/>
              <a:t>850 км/ч             950 км/ч</a:t>
            </a:r>
          </a:p>
          <a:p>
            <a:endParaRPr lang="ru-RU" sz="5400" b="1" dirty="0" smtClean="0"/>
          </a:p>
          <a:p>
            <a:pPr>
              <a:buNone/>
            </a:pPr>
            <a:r>
              <a:rPr lang="en-US" sz="6600" b="1" dirty="0" smtClean="0">
                <a:solidFill>
                  <a:srgbClr val="C00000"/>
                </a:solidFill>
              </a:rPr>
              <a:t>S-</a:t>
            </a:r>
            <a:r>
              <a:rPr lang="ru-RU" sz="6600" b="1" dirty="0" smtClean="0">
                <a:solidFill>
                  <a:srgbClr val="C00000"/>
                </a:solidFill>
              </a:rPr>
              <a:t>?</a:t>
            </a:r>
            <a:r>
              <a:rPr lang="ru-RU" sz="6600" b="1" dirty="0" smtClean="0"/>
              <a:t>  через </a:t>
            </a:r>
            <a:r>
              <a:rPr lang="ru-RU" sz="6600" b="1" dirty="0" smtClean="0">
                <a:solidFill>
                  <a:srgbClr val="FF0000"/>
                </a:solidFill>
              </a:rPr>
              <a:t>30 мин</a:t>
            </a:r>
            <a:endParaRPr lang="ru-RU" sz="6600" b="1" dirty="0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436096" y="2636912"/>
            <a:ext cx="223224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899592" y="2636912"/>
            <a:ext cx="2160240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0" b="1" dirty="0" smtClean="0">
                <a:solidFill>
                  <a:srgbClr val="0070C0"/>
                </a:solidFill>
              </a:rPr>
              <a:t>16 м.</a:t>
            </a:r>
            <a:r>
              <a:rPr lang="ru-RU" sz="12000" b="1" dirty="0" smtClean="0"/>
              <a:t>- </a:t>
            </a:r>
            <a:r>
              <a:rPr lang="ru-RU" sz="12000" b="1" dirty="0" smtClean="0">
                <a:solidFill>
                  <a:srgbClr val="FF0000"/>
                </a:solidFill>
              </a:rPr>
              <a:t>768 кг</a:t>
            </a:r>
          </a:p>
          <a:p>
            <a:pPr>
              <a:buNone/>
            </a:pPr>
            <a:r>
              <a:rPr lang="ru-RU" sz="12000" b="1" dirty="0" smtClean="0">
                <a:solidFill>
                  <a:srgbClr val="0070C0"/>
                </a:solidFill>
              </a:rPr>
              <a:t>32 м. </a:t>
            </a:r>
            <a:r>
              <a:rPr lang="ru-RU" sz="12000" b="1" dirty="0" smtClean="0">
                <a:solidFill>
                  <a:srgbClr val="FF0000"/>
                </a:solidFill>
              </a:rPr>
              <a:t>-? кг</a:t>
            </a:r>
            <a:endParaRPr lang="ru-RU" sz="1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Логическая разминка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77048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32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Задание </a:t>
            </a:r>
            <a:r>
              <a:rPr lang="ru-RU" sz="3200" b="1" dirty="0">
                <a:solidFill>
                  <a:srgbClr val="00B050"/>
                </a:solidFill>
                <a:latin typeface="Arial Black" panose="020B0A04020102020204" pitchFamily="34" charset="0"/>
              </a:rPr>
              <a:t>на смекалку</a:t>
            </a:r>
            <a:endParaRPr lang="ru-RU" sz="3200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r>
              <a:rPr lang="ru-RU" sz="3200" dirty="0" smtClean="0">
                <a:latin typeface="Arial Black" panose="020B0A04020102020204" pitchFamily="34" charset="0"/>
              </a:rPr>
              <a:t>Поставьте </a:t>
            </a:r>
            <a:r>
              <a:rPr lang="ru-RU" sz="3200" dirty="0">
                <a:latin typeface="Arial Black" panose="020B0A04020102020204" pitchFamily="34" charset="0"/>
              </a:rPr>
              <a:t>между цифрами знаки действий так, чтобы ра­венства были верными.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5555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= </a:t>
            </a:r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45  </a:t>
            </a:r>
            <a:endParaRPr lang="ru-RU" sz="32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5555 </a:t>
            </a: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= 65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635795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  <a:endParaRPr lang="ru-RU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97666" y="6351611"/>
            <a:ext cx="171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endParaRPr lang="ru-RU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3733" y="5157192"/>
            <a:ext cx="65583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Проверка </a:t>
            </a:r>
          </a:p>
          <a:p>
            <a:r>
              <a:rPr lang="ru-RU" sz="2400" b="1" dirty="0" smtClean="0">
                <a:latin typeface="Arial Black" panose="020B0A04020102020204" pitchFamily="34" charset="0"/>
              </a:rPr>
              <a:t>55 – 5 – 5  </a:t>
            </a:r>
            <a:r>
              <a:rPr lang="ru-RU" sz="2400" b="1" dirty="0">
                <a:latin typeface="Arial Black" panose="020B0A04020102020204" pitchFamily="34" charset="0"/>
              </a:rPr>
              <a:t>= </a:t>
            </a:r>
            <a:r>
              <a:rPr lang="ru-RU" sz="2400" b="1" dirty="0" smtClean="0">
                <a:latin typeface="Arial Black" panose="020B0A04020102020204" pitchFamily="34" charset="0"/>
              </a:rPr>
              <a:t>45              </a:t>
            </a:r>
          </a:p>
          <a:p>
            <a:r>
              <a:rPr lang="ru-RU" sz="2400" b="1" i="1" dirty="0" smtClean="0">
                <a:latin typeface="Arial Black" panose="020B0A04020102020204" pitchFamily="34" charset="0"/>
              </a:rPr>
              <a:t>55 </a:t>
            </a:r>
            <a:r>
              <a:rPr lang="ru-RU" sz="2400" b="1" i="1" dirty="0">
                <a:latin typeface="Arial Black" panose="020B0A04020102020204" pitchFamily="34" charset="0"/>
              </a:rPr>
              <a:t>+ 5 + 5 </a:t>
            </a:r>
            <a:r>
              <a:rPr lang="ru-RU" sz="2400" b="1" dirty="0">
                <a:latin typeface="Arial Black" panose="020B0A04020102020204" pitchFamily="34" charset="0"/>
              </a:rPr>
              <a:t>= </a:t>
            </a:r>
            <a:r>
              <a:rPr lang="ru-RU" sz="2400" b="1" i="1" dirty="0" smtClean="0">
                <a:latin typeface="Arial Black" panose="020B0A04020102020204" pitchFamily="34" charset="0"/>
              </a:rPr>
              <a:t>65</a:t>
            </a:r>
            <a:endParaRPr lang="ru-RU" sz="2400" b="1" dirty="0">
              <a:latin typeface="Arial Black" panose="020B0A04020102020204" pitchFamily="34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endParaRPr lang="ru-RU" sz="24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4941168"/>
            <a:ext cx="3441369" cy="160145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Заполните таблицу </a:t>
            </a:r>
            <a:endParaRPr lang="ru-RU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76544600"/>
              </p:ext>
            </p:extLst>
          </p:nvPr>
        </p:nvGraphicFramePr>
        <p:xfrm>
          <a:off x="251520" y="1340768"/>
          <a:ext cx="8712967" cy="309360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20402"/>
                <a:gridCol w="895822"/>
                <a:gridCol w="1080120"/>
                <a:gridCol w="1224136"/>
                <a:gridCol w="1280651"/>
                <a:gridCol w="871033"/>
                <a:gridCol w="1369770"/>
                <a:gridCol w="871033"/>
              </a:tblGrid>
              <a:tr h="8728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Мно­житель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500 г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3 л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250 г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 7 см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8382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Мно­житель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12 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ба­нок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4 мин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4 </a:t>
                      </a:r>
                      <a:endParaRPr lang="ru-RU" sz="2000" dirty="0" smtClean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ко­робки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12 см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2 бан­ки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</a:rPr>
                        <a:t>9 см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11692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Произ­ведение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1 кг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20 </a:t>
                      </a:r>
                      <a:endParaRPr lang="ru-RU" sz="2000" dirty="0" smtClean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приме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ров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 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1 кг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36 см</a:t>
                      </a:r>
                      <a:r>
                        <a:rPr lang="ru-RU" sz="2000" baseline="30000" dirty="0">
                          <a:solidFill>
                            <a:srgbClr val="7030A0"/>
                          </a:solidFill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  <a:endParaRPr lang="ru-RU" sz="2000" dirty="0">
                        <a:solidFill>
                          <a:srgbClr val="7030A0"/>
                        </a:solidFill>
                        <a:effectLst/>
                        <a:latin typeface="Arial Black" panose="020B0A04020102020204" pitchFamily="34" charset="0"/>
                        <a:ea typeface="Calibri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458112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anose="020B0A04020102020204" pitchFamily="34" charset="0"/>
              </a:rPr>
              <a:t>Сделайте вывод: как найти неизвестный множитель?</a:t>
            </a:r>
          </a:p>
          <a:p>
            <a:r>
              <a:rPr lang="ru-RU" dirty="0">
                <a:latin typeface="Arial Black" panose="020B0A04020102020204" pitchFamily="34" charset="0"/>
              </a:rPr>
              <a:t>—  Как узнать общую массу?</a:t>
            </a:r>
          </a:p>
          <a:p>
            <a:r>
              <a:rPr lang="ru-RU" dirty="0">
                <a:latin typeface="Arial Black" panose="020B0A04020102020204" pitchFamily="34" charset="0"/>
              </a:rPr>
              <a:t>—  Как найти площадь прямоугольника?</a:t>
            </a:r>
          </a:p>
          <a:p>
            <a:r>
              <a:rPr lang="ru-RU" dirty="0">
                <a:latin typeface="Arial Black" panose="020B0A04020102020204" pitchFamily="34" charset="0"/>
              </a:rPr>
              <a:t>—  Как найти неизвестную сторону?</a:t>
            </a:r>
          </a:p>
          <a:p>
            <a:r>
              <a:rPr lang="ru-RU" dirty="0">
                <a:latin typeface="Arial Black" panose="020B0A04020102020204" pitchFamily="34" charset="0"/>
              </a:rPr>
              <a:t>—  Что общего у всех задач?</a:t>
            </a:r>
          </a:p>
        </p:txBody>
      </p:sp>
    </p:spTree>
    <p:extLst>
      <p:ext uri="{BB962C8B-B14F-4D97-AF65-F5344CB8AC3E}">
        <p14:creationId xmlns="" xmlns:p14="http://schemas.microsoft.com/office/powerpoint/2010/main" val="340875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Умножение и деление на однозначное число </a:t>
            </a:r>
            <a:r>
              <a:rPr lang="ru-RU" b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b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урока: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Повторить всё, что нам известно о действиях умножения и деления.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Поупражняться в умножении и делении на однозначные числа, в нахождении неизвестных компонентов умножения и деления.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Продолжим решать задачи, находить периметр прямоугольника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850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№1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1842" y="4286255"/>
            <a:ext cx="6000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Arial Black" pitchFamily="34" charset="0"/>
              </a:rPr>
              <a:t>18 :(5 </a:t>
            </a:r>
            <a:r>
              <a:rPr lang="ru-RU" sz="4000" dirty="0">
                <a:latin typeface="Arial Black" pitchFamily="34" charset="0"/>
              </a:rPr>
              <a:t>+</a:t>
            </a:r>
            <a:r>
              <a:rPr lang="ru-RU" sz="4000" dirty="0" smtClean="0">
                <a:latin typeface="Arial Black" pitchFamily="34" charset="0"/>
              </a:rPr>
              <a:t> 4)=</a:t>
            </a:r>
            <a:endParaRPr lang="ru-RU" sz="4000" dirty="0">
              <a:latin typeface="Arial Black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7654" y="4994141"/>
            <a:ext cx="4714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Arial Black" pitchFamily="34" charset="0"/>
              </a:rPr>
              <a:t>5*2 = 10 (л)</a:t>
            </a:r>
          </a:p>
          <a:p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4*2 = 8 (л)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14752" y="4286255"/>
            <a:ext cx="44296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 Black" panose="020B0A04020102020204" pitchFamily="34" charset="0"/>
              </a:rPr>
              <a:t>2(л) в 1 банке</a:t>
            </a:r>
            <a:endParaRPr lang="ru-RU" sz="4000" b="1" dirty="0">
              <a:latin typeface="Arial Black" panose="020B0A04020102020204" pitchFamily="34" charset="0"/>
            </a:endParaRPr>
          </a:p>
        </p:txBody>
      </p:sp>
      <p:sp>
        <p:nvSpPr>
          <p:cNvPr id="3" name="Блок-схема: магнитный диск 2"/>
          <p:cNvSpPr/>
          <p:nvPr/>
        </p:nvSpPr>
        <p:spPr>
          <a:xfrm>
            <a:off x="1333738" y="1331581"/>
            <a:ext cx="648072" cy="864096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магнитный диск 7"/>
          <p:cNvSpPr/>
          <p:nvPr/>
        </p:nvSpPr>
        <p:spPr>
          <a:xfrm>
            <a:off x="2119556" y="1331581"/>
            <a:ext cx="648072" cy="864096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магнитный диск 8"/>
          <p:cNvSpPr/>
          <p:nvPr/>
        </p:nvSpPr>
        <p:spPr>
          <a:xfrm>
            <a:off x="2905374" y="1331581"/>
            <a:ext cx="648072" cy="864096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магнитный диск 9"/>
          <p:cNvSpPr/>
          <p:nvPr/>
        </p:nvSpPr>
        <p:spPr>
          <a:xfrm>
            <a:off x="3707904" y="1331581"/>
            <a:ext cx="648072" cy="864096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магнитный диск 10"/>
          <p:cNvSpPr/>
          <p:nvPr/>
        </p:nvSpPr>
        <p:spPr>
          <a:xfrm>
            <a:off x="4493414" y="1317291"/>
            <a:ext cx="648072" cy="864096"/>
          </a:xfrm>
          <a:prstGeom prst="flowChartMagneticDis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магнитный диск 11"/>
          <p:cNvSpPr/>
          <p:nvPr/>
        </p:nvSpPr>
        <p:spPr>
          <a:xfrm>
            <a:off x="1333738" y="2452976"/>
            <a:ext cx="648072" cy="8640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магнитный диск 12"/>
          <p:cNvSpPr/>
          <p:nvPr/>
        </p:nvSpPr>
        <p:spPr>
          <a:xfrm>
            <a:off x="2114916" y="2478566"/>
            <a:ext cx="648072" cy="8640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2875205" y="2452976"/>
            <a:ext cx="648072" cy="8640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лок-схема: магнитный диск 14"/>
          <p:cNvSpPr/>
          <p:nvPr/>
        </p:nvSpPr>
        <p:spPr>
          <a:xfrm>
            <a:off x="3670510" y="2451966"/>
            <a:ext cx="648072" cy="864096"/>
          </a:xfrm>
          <a:prstGeom prst="flowChartMagneticDisk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292080" y="1317291"/>
            <a:ext cx="504056" cy="2025371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940152" y="2060848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 Black" panose="020B0A04020102020204" pitchFamily="34" charset="0"/>
              </a:rPr>
              <a:t>18 л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4" grpId="0" animBg="1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anose="020B0A04020102020204" pitchFamily="34" charset="0"/>
              </a:rPr>
              <a:t>№2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>
                <a:latin typeface="Arial Black" panose="020B0A04020102020204" pitchFamily="34" charset="0"/>
              </a:rPr>
              <a:t>1 ст</a:t>
            </a:r>
            <a:r>
              <a:rPr lang="ru-RU" dirty="0" smtClean="0"/>
              <a:t>. - </a:t>
            </a:r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1763688" y="1772816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2636168" y="1770481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3563888" y="1753580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4427984" y="1753580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1619672" y="2725688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2564672" y="2752239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3574843" y="2725688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4572000" y="2706452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5508104" y="2654956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6516216" y="2654956"/>
            <a:ext cx="720080" cy="648072"/>
          </a:xfrm>
          <a:prstGeom prst="cub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18894" y="2818891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 Black" panose="020B0A04020102020204" pitchFamily="34" charset="0"/>
              </a:rPr>
              <a:t>2 ст.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7236296" y="1484784"/>
            <a:ext cx="576064" cy="208823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948623" y="2236705"/>
            <a:ext cx="1187624" cy="7994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200 кг</a:t>
            </a:r>
            <a:endParaRPr lang="ru-RU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8894" y="3933056"/>
            <a:ext cx="77535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latin typeface="Arial Black" panose="020B0A04020102020204" pitchFamily="34" charset="0"/>
              </a:rPr>
              <a:t>Решение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dirty="0">
                <a:latin typeface="Arial Black" panose="020B0A04020102020204" pitchFamily="34" charset="0"/>
              </a:rPr>
              <a:t>1) 6 + 4 = 10 (</a:t>
            </a:r>
            <a:r>
              <a:rPr lang="ru-RU" dirty="0" err="1">
                <a:latin typeface="Arial Black" panose="020B0A04020102020204" pitchFamily="34" charset="0"/>
              </a:rPr>
              <a:t>ящ</a:t>
            </a:r>
            <a:r>
              <a:rPr lang="ru-RU" dirty="0">
                <a:latin typeface="Arial Black" panose="020B0A04020102020204" pitchFamily="34" charset="0"/>
              </a:rPr>
              <a:t>.) - яблок всего привезли;       </a:t>
            </a:r>
          </a:p>
          <a:p>
            <a:r>
              <a:rPr lang="ru-RU" dirty="0">
                <a:latin typeface="Arial Black" panose="020B0A04020102020204" pitchFamily="34" charset="0"/>
              </a:rPr>
              <a:t>2) 200 : 10 = 20 (кг) - яблок в одном ящике;</a:t>
            </a:r>
          </a:p>
          <a:p>
            <a:r>
              <a:rPr lang="ru-RU" dirty="0">
                <a:latin typeface="Arial Black" panose="020B0A04020102020204" pitchFamily="34" charset="0"/>
              </a:rPr>
              <a:t>3) 20 • 4 = 80 (кг) - яблок привезли в одну столовую;</a:t>
            </a:r>
          </a:p>
          <a:p>
            <a:r>
              <a:rPr lang="ru-RU" dirty="0">
                <a:latin typeface="Arial Black" panose="020B0A04020102020204" pitchFamily="34" charset="0"/>
              </a:rPr>
              <a:t>4) 20 • 6 = 120 (кг) - яблок привезли в другую столовую.</a:t>
            </a:r>
            <a:r>
              <a:rPr lang="ru-RU" i="1" dirty="0">
                <a:latin typeface="Arial Black" panose="020B0A04020102020204" pitchFamily="34" charset="0"/>
              </a:rPr>
              <a:t> </a:t>
            </a:r>
            <a:endParaRPr lang="ru-RU" dirty="0">
              <a:latin typeface="Arial Black" panose="020B0A04020102020204" pitchFamily="34" charset="0"/>
            </a:endParaRPr>
          </a:p>
          <a:p>
            <a:r>
              <a:rPr lang="ru-RU" i="1" dirty="0">
                <a:latin typeface="Arial Black" panose="020B0A04020102020204" pitchFamily="34" charset="0"/>
              </a:rPr>
              <a:t>Ответ: </a:t>
            </a:r>
            <a:r>
              <a:rPr lang="ru-RU" dirty="0">
                <a:latin typeface="Arial Black" panose="020B0A04020102020204" pitchFamily="34" charset="0"/>
              </a:rPr>
              <a:t>в одну столовую привезли 80 кг яблок, а в другую — 120 кг яблок. </a:t>
            </a:r>
          </a:p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51520" y="3933056"/>
            <a:ext cx="8136904" cy="25922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1222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568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Работа  с учебником стр.4   №4</a:t>
            </a:r>
          </a:p>
          <a:p>
            <a:pPr algn="ctr"/>
            <a:r>
              <a:rPr lang="ru-RU" sz="3600" dirty="0">
                <a:solidFill>
                  <a:srgbClr val="C00000"/>
                </a:solidFill>
                <a:latin typeface="Arial Black" pitchFamily="34" charset="0"/>
              </a:rPr>
              <a:t>З</a:t>
            </a:r>
            <a:r>
              <a:rPr lang="ru-RU" sz="3600" dirty="0" smtClean="0">
                <a:solidFill>
                  <a:srgbClr val="C00000"/>
                </a:solidFill>
                <a:latin typeface="Arial Black" pitchFamily="34" charset="0"/>
              </a:rPr>
              <a:t>аполни схему, поставь вопрос, реши задачу </a:t>
            </a:r>
            <a:endParaRPr lang="ru-RU" sz="36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1310333" y="3503204"/>
            <a:ext cx="6429420" cy="714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Дуга 3"/>
          <p:cNvSpPr/>
          <p:nvPr/>
        </p:nvSpPr>
        <p:spPr>
          <a:xfrm rot="10800000">
            <a:off x="1264820" y="5185713"/>
            <a:ext cx="7305723" cy="544693"/>
          </a:xfrm>
          <a:prstGeom prst="arc">
            <a:avLst>
              <a:gd name="adj1" fmla="val 10845263"/>
              <a:gd name="adj2" fmla="val 4978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8846" y="3012514"/>
            <a:ext cx="571504" cy="50006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760046" y="312941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Arial Black" pitchFamily="34" charset="0"/>
              </a:rPr>
              <a:t>ц</a:t>
            </a:r>
          </a:p>
        </p:txBody>
      </p:sp>
      <p:sp>
        <p:nvSpPr>
          <p:cNvPr id="9" name="Блок-схема: знак завершения 8"/>
          <p:cNvSpPr/>
          <p:nvPr/>
        </p:nvSpPr>
        <p:spPr>
          <a:xfrm>
            <a:off x="4893471" y="4237103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знак завершения 9"/>
          <p:cNvSpPr/>
          <p:nvPr/>
        </p:nvSpPr>
        <p:spPr>
          <a:xfrm>
            <a:off x="1214414" y="3214686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Блок-схема: знак завершения 10"/>
          <p:cNvSpPr/>
          <p:nvPr/>
        </p:nvSpPr>
        <p:spPr>
          <a:xfrm>
            <a:off x="7643834" y="3286124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079187" y="4004323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Black" pitchFamily="34" charset="0"/>
              </a:rPr>
              <a:t> меньше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176" y="50331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больше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545864" y="4905208"/>
            <a:ext cx="500066" cy="5000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525017" y="3874622"/>
            <a:ext cx="520913" cy="49071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0800000">
            <a:off x="1250133" y="4301521"/>
            <a:ext cx="3658103" cy="561981"/>
          </a:xfrm>
          <a:prstGeom prst="arc">
            <a:avLst>
              <a:gd name="adj1" fmla="val 10781413"/>
              <a:gd name="adj2" fmla="val 4978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знак завершения 16"/>
          <p:cNvSpPr/>
          <p:nvPr/>
        </p:nvSpPr>
        <p:spPr>
          <a:xfrm>
            <a:off x="1310333" y="4518252"/>
            <a:ext cx="3643338" cy="714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знак завершения 17"/>
          <p:cNvSpPr/>
          <p:nvPr/>
        </p:nvSpPr>
        <p:spPr>
          <a:xfrm>
            <a:off x="1360245" y="5408935"/>
            <a:ext cx="7210299" cy="7143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знак завершения 18"/>
          <p:cNvSpPr/>
          <p:nvPr/>
        </p:nvSpPr>
        <p:spPr>
          <a:xfrm>
            <a:off x="4905359" y="5194621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знак завершения 19"/>
          <p:cNvSpPr/>
          <p:nvPr/>
        </p:nvSpPr>
        <p:spPr>
          <a:xfrm>
            <a:off x="1212580" y="5230340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знак завершения 20"/>
          <p:cNvSpPr/>
          <p:nvPr/>
        </p:nvSpPr>
        <p:spPr>
          <a:xfrm>
            <a:off x="1229101" y="4255316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знак завершения 21"/>
          <p:cNvSpPr/>
          <p:nvPr/>
        </p:nvSpPr>
        <p:spPr>
          <a:xfrm>
            <a:off x="6858766" y="4525430"/>
            <a:ext cx="667735" cy="5708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знак завершения 22"/>
          <p:cNvSpPr/>
          <p:nvPr/>
        </p:nvSpPr>
        <p:spPr>
          <a:xfrm>
            <a:off x="7608115" y="4255316"/>
            <a:ext cx="71438" cy="50006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знак завершения 23"/>
          <p:cNvSpPr/>
          <p:nvPr/>
        </p:nvSpPr>
        <p:spPr>
          <a:xfrm>
            <a:off x="5117738" y="4506445"/>
            <a:ext cx="667735" cy="5708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знак завершения 24"/>
          <p:cNvSpPr/>
          <p:nvPr/>
        </p:nvSpPr>
        <p:spPr>
          <a:xfrm>
            <a:off x="5986349" y="4505349"/>
            <a:ext cx="667735" cy="5708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836712"/>
            <a:ext cx="748883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Папа нашел 32 гриба. Это в 4 раза больше, чем нашел сын. Сколько грибов нашел сын? </a:t>
            </a: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700808"/>
            <a:ext cx="2232248" cy="22322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S</a:t>
            </a:r>
            <a:r>
              <a:rPr lang="ru-RU" sz="2800" dirty="0" smtClean="0">
                <a:latin typeface="Arial Black" panose="020B0A04020102020204" pitchFamily="34" charset="0"/>
              </a:rPr>
              <a:t> = 36см</a:t>
            </a:r>
            <a:r>
              <a:rPr lang="ru-RU" sz="1400" dirty="0" smtClean="0">
                <a:latin typeface="Arial Black" panose="020B0A04020102020204" pitchFamily="34" charset="0"/>
              </a:rPr>
              <a:t>2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ru-RU" sz="2800" dirty="0" smtClean="0">
                <a:latin typeface="Arial Black" panose="020B0A04020102020204" pitchFamily="34" charset="0"/>
              </a:rPr>
              <a:t> 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03081" y="2636912"/>
            <a:ext cx="237626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</a:t>
            </a:r>
            <a:r>
              <a:rPr lang="ru-RU" dirty="0">
                <a:latin typeface="Arial Black" panose="020B0A04020102020204" pitchFamily="34" charset="0"/>
              </a:rPr>
              <a:t> = 36см</a:t>
            </a:r>
            <a:r>
              <a:rPr lang="ru-RU" sz="1050" dirty="0">
                <a:latin typeface="Arial Black" panose="020B0A04020102020204" pitchFamily="34" charset="0"/>
              </a:rPr>
              <a:t>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76256" y="1196752"/>
            <a:ext cx="100811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S</a:t>
            </a:r>
            <a:r>
              <a:rPr lang="ru-RU" dirty="0">
                <a:latin typeface="Arial Black" panose="020B0A04020102020204" pitchFamily="34" charset="0"/>
              </a:rPr>
              <a:t> = 36см</a:t>
            </a:r>
            <a:r>
              <a:rPr lang="ru-RU" sz="1050" dirty="0">
                <a:latin typeface="Arial Black" panose="020B0A04020102020204" pitchFamily="34" charset="0"/>
              </a:rPr>
              <a:t>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16972" y="332656"/>
            <a:ext cx="1476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Arial Black" panose="020B0A04020102020204" pitchFamily="34" charset="0"/>
              </a:rPr>
              <a:t>№4</a:t>
            </a:r>
            <a:endParaRPr lang="ru-RU" sz="3200" dirty="0">
              <a:latin typeface="Arial Black" panose="020B0A040201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91680" y="4581128"/>
            <a:ext cx="2088232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 Black" panose="020B0A04020102020204" pitchFamily="34" charset="0"/>
              </a:rPr>
              <a:t>а = ?см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36404" y="4797152"/>
            <a:ext cx="19335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Arial Black" panose="020B0A04020102020204" pitchFamily="34" charset="0"/>
              </a:rPr>
              <a:t>Р = Р </a:t>
            </a:r>
            <a:endParaRPr lang="ru-RU" sz="4400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932040" y="5373216"/>
            <a:ext cx="159173" cy="19337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084168" y="5373216"/>
            <a:ext cx="195177" cy="96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3968" y="4725144"/>
            <a:ext cx="2185979" cy="108012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17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Оцени себя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Улыбающееся лицо 3"/>
          <p:cNvSpPr/>
          <p:nvPr/>
        </p:nvSpPr>
        <p:spPr>
          <a:xfrm>
            <a:off x="785786" y="2857496"/>
            <a:ext cx="2143140" cy="207170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3357554" y="2928934"/>
            <a:ext cx="2143140" cy="2071702"/>
          </a:xfrm>
          <a:prstGeom prst="smileyFace">
            <a:avLst>
              <a:gd name="adj" fmla="val 515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786446" y="2857496"/>
            <a:ext cx="2143140" cy="2071702"/>
          </a:xfrm>
          <a:prstGeom prst="smileyFace">
            <a:avLst>
              <a:gd name="adj" fmla="val -465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Домашняя работа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№ 5, 6, 7   стр. 4</a:t>
            </a:r>
            <a:endParaRPr lang="ru-RU" sz="44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420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980728"/>
            <a:ext cx="69847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У </a:t>
            </a:r>
            <a:r>
              <a:rPr lang="ru-RU" sz="4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Винни-Пуха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горшочка с медом. Это в 3 раза меньше, чем банок варенья у Кролика. Сколько банок варенья у Кролика? </a:t>
            </a: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Прямоугольник со сторонами 8 см и 3 см поделили на два равных треугольника. Чему равна их площадь?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11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Груши-</a:t>
            </a:r>
          </a:p>
          <a:p>
            <a:pPr>
              <a:buNone/>
            </a:pPr>
            <a:r>
              <a:rPr lang="ru-RU" sz="6600" b="1" dirty="0" err="1" smtClean="0">
                <a:solidFill>
                  <a:srgbClr val="0070C0"/>
                </a:solidFill>
              </a:rPr>
              <a:t>Сливы-</a:t>
            </a:r>
            <a:r>
              <a:rPr lang="ru-RU" sz="6600" b="1" dirty="0" err="1" smtClean="0">
                <a:solidFill>
                  <a:srgbClr val="FF0000"/>
                </a:solidFill>
              </a:rPr>
              <a:t>на</a:t>
            </a:r>
            <a:r>
              <a:rPr lang="ru-RU" sz="6600" b="1" dirty="0" smtClean="0">
                <a:solidFill>
                  <a:srgbClr val="0070C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</a:rPr>
              <a:t>3 б</a:t>
            </a:r>
            <a:r>
              <a:rPr lang="ru-RU" sz="66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ru-RU" sz="6600" b="1" dirty="0" smtClean="0">
                <a:solidFill>
                  <a:srgbClr val="0070C0"/>
                </a:solidFill>
              </a:rPr>
              <a:t>Яблони-</a:t>
            </a:r>
            <a:endParaRPr lang="ru-RU" sz="6600" b="1" dirty="0">
              <a:solidFill>
                <a:srgbClr val="0070C0"/>
              </a:solidFill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5580112" y="1988840"/>
            <a:ext cx="803520" cy="2808312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660232" y="2852936"/>
            <a:ext cx="14318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14</a:t>
            </a:r>
            <a:endParaRPr lang="ru-RU" sz="96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75856" y="1988840"/>
            <a:ext cx="1850504" cy="986408"/>
          </a:xfrm>
          <a:prstGeom prst="straightConnector1">
            <a:avLst/>
          </a:prstGeom>
          <a:ln w="76200">
            <a:solidFill>
              <a:schemeClr val="accent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b="1" dirty="0" smtClean="0"/>
              <a:t>1)4+3=7 (сл.)</a:t>
            </a:r>
          </a:p>
          <a:p>
            <a:pPr>
              <a:buNone/>
            </a:pPr>
            <a:r>
              <a:rPr lang="ru-RU" sz="8000" b="1" dirty="0" smtClean="0"/>
              <a:t>2)4+7=11 (г.и с.)</a:t>
            </a:r>
          </a:p>
          <a:p>
            <a:pPr>
              <a:buNone/>
            </a:pPr>
            <a:r>
              <a:rPr lang="ru-RU" sz="8000" b="1" dirty="0" smtClean="0"/>
              <a:t>3)14-11=3 (я.)</a:t>
            </a:r>
            <a:endParaRPr lang="ru-RU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052736"/>
            <a:ext cx="712879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7200" b="1" dirty="0" smtClean="0"/>
              <a:t>1)5+3=8 (сл.)</a:t>
            </a:r>
          </a:p>
          <a:p>
            <a:pPr>
              <a:buNone/>
            </a:pPr>
            <a:r>
              <a:rPr lang="ru-RU" sz="7200" b="1" dirty="0" smtClean="0"/>
              <a:t>2)5+8=13 (г.и с.)</a:t>
            </a:r>
          </a:p>
          <a:p>
            <a:pPr>
              <a:buNone/>
            </a:pPr>
            <a:r>
              <a:rPr lang="ru-RU" sz="7200" b="1" dirty="0" smtClean="0"/>
              <a:t>3)14-13=1 (я.)</a:t>
            </a:r>
            <a:endParaRPr lang="ru-RU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S</a:t>
            </a:r>
            <a:r>
              <a:rPr lang="en-US" sz="9600" b="1" dirty="0" smtClean="0"/>
              <a:t>=</a:t>
            </a:r>
            <a:r>
              <a:rPr lang="en-US" sz="9600" b="1" dirty="0" smtClean="0">
                <a:solidFill>
                  <a:schemeClr val="accent1"/>
                </a:solidFill>
              </a:rPr>
              <a:t>652</a:t>
            </a:r>
            <a:r>
              <a:rPr lang="en-US" sz="9600" b="1" dirty="0" smtClean="0"/>
              <a:t> </a:t>
            </a:r>
            <a:r>
              <a:rPr lang="ru-RU" sz="9600" b="1" dirty="0" smtClean="0"/>
              <a:t>км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V</a:t>
            </a:r>
            <a:r>
              <a:rPr lang="en-US" sz="9600" b="1" dirty="0" smtClean="0"/>
              <a:t>=</a:t>
            </a:r>
            <a:r>
              <a:rPr lang="en-US" sz="9600" b="1" dirty="0" smtClean="0">
                <a:solidFill>
                  <a:schemeClr val="accent1"/>
                </a:solidFill>
              </a:rPr>
              <a:t>85</a:t>
            </a:r>
            <a:r>
              <a:rPr lang="en-US" sz="9600" b="1" dirty="0" smtClean="0"/>
              <a:t> </a:t>
            </a:r>
            <a:r>
              <a:rPr lang="ru-RU" sz="9600" b="1" dirty="0" smtClean="0"/>
              <a:t>км/ч</a:t>
            </a:r>
          </a:p>
          <a:p>
            <a:pPr>
              <a:buNone/>
            </a:pPr>
            <a:r>
              <a:rPr lang="en-US" sz="9600" b="1" dirty="0" smtClean="0">
                <a:solidFill>
                  <a:srgbClr val="FF0000"/>
                </a:solidFill>
              </a:rPr>
              <a:t>t</a:t>
            </a:r>
            <a:r>
              <a:rPr lang="en-US" sz="9600" b="1" dirty="0" smtClean="0"/>
              <a:t>= </a:t>
            </a:r>
            <a:r>
              <a:rPr lang="en-US" sz="9600" b="1" dirty="0" smtClean="0">
                <a:solidFill>
                  <a:schemeClr val="accent1"/>
                </a:solidFill>
              </a:rPr>
              <a:t>4</a:t>
            </a:r>
            <a:r>
              <a:rPr lang="en-US" sz="9600" b="1" dirty="0" smtClean="0"/>
              <a:t> </a:t>
            </a:r>
            <a:r>
              <a:rPr lang="ru-RU" sz="9600" b="1" dirty="0" smtClean="0"/>
              <a:t>ч</a:t>
            </a:r>
            <a:endParaRPr lang="ru-RU" sz="9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8204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C</a:t>
            </a:r>
            <a:r>
              <a:rPr lang="ru-RU" sz="8000" b="1" dirty="0" err="1" smtClean="0">
                <a:solidFill>
                  <a:srgbClr val="FF0000"/>
                </a:solidFill>
              </a:rPr>
              <a:t>ережа</a:t>
            </a:r>
            <a:r>
              <a:rPr lang="en-US" sz="8000" b="1" dirty="0" smtClean="0"/>
              <a:t>-</a:t>
            </a:r>
            <a:r>
              <a:rPr lang="ru-RU" sz="8000" b="1" dirty="0" smtClean="0">
                <a:solidFill>
                  <a:schemeClr val="accent1"/>
                </a:solidFill>
              </a:rPr>
              <a:t>100</a:t>
            </a:r>
            <a:r>
              <a:rPr lang="ru-RU" sz="8000" b="1" dirty="0" smtClean="0"/>
              <a:t>м/мин</a:t>
            </a:r>
          </a:p>
          <a:p>
            <a:pPr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Петя-</a:t>
            </a:r>
            <a:r>
              <a:rPr lang="ru-RU" sz="8000" b="1" dirty="0" smtClean="0">
                <a:solidFill>
                  <a:schemeClr val="accent1"/>
                </a:solidFill>
              </a:rPr>
              <a:t>160 </a:t>
            </a:r>
            <a:r>
              <a:rPr lang="ru-RU" sz="8000" b="1" dirty="0" smtClean="0"/>
              <a:t>м/мин</a:t>
            </a:r>
          </a:p>
          <a:p>
            <a:pPr>
              <a:buNone/>
            </a:pPr>
            <a:r>
              <a:rPr lang="en-US" sz="8000" b="1" dirty="0" smtClean="0">
                <a:solidFill>
                  <a:srgbClr val="FF0000"/>
                </a:solidFill>
              </a:rPr>
              <a:t>S</a:t>
            </a:r>
            <a:r>
              <a:rPr lang="en-US" sz="8000" b="1" dirty="0" smtClean="0"/>
              <a:t>= </a:t>
            </a:r>
            <a:r>
              <a:rPr lang="en-US" sz="8000" b="1" dirty="0" smtClean="0">
                <a:solidFill>
                  <a:schemeClr val="accent1"/>
                </a:solidFill>
              </a:rPr>
              <a:t>300 </a:t>
            </a:r>
            <a:r>
              <a:rPr lang="ru-RU" sz="8000" b="1" dirty="0" smtClean="0">
                <a:solidFill>
                  <a:schemeClr val="accent1"/>
                </a:solidFill>
              </a:rPr>
              <a:t>м</a:t>
            </a:r>
          </a:p>
          <a:p>
            <a:pPr>
              <a:buNone/>
            </a:pPr>
            <a:r>
              <a:rPr lang="en-US" sz="8000" b="1" dirty="0" smtClean="0">
                <a:solidFill>
                  <a:schemeClr val="accent1"/>
                </a:solidFill>
              </a:rPr>
              <a:t>t-</a:t>
            </a:r>
            <a:r>
              <a:rPr lang="ru-RU" sz="8000" b="1" dirty="0" smtClean="0">
                <a:solidFill>
                  <a:schemeClr val="accent1"/>
                </a:solidFill>
              </a:rPr>
              <a:t>?</a:t>
            </a:r>
            <a:endParaRPr lang="ru-RU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6092"/>
      </a:hlink>
      <a:folHlink>
        <a:srgbClr val="24406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1542</TotalTime>
  <Words>522</Words>
  <Application>Microsoft Office PowerPoint</Application>
  <PresentationFormat>Экран (4:3)</PresentationFormat>
  <Paragraphs>113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Логическая разминка</vt:lpstr>
      <vt:lpstr>Заполните таблицу </vt:lpstr>
      <vt:lpstr>Тема урока:  Умножение и деление на однозначное число    Задачи урока:</vt:lpstr>
      <vt:lpstr>№1</vt:lpstr>
      <vt:lpstr>№2</vt:lpstr>
      <vt:lpstr>Слайд 19</vt:lpstr>
      <vt:lpstr>Слайд 20</vt:lpstr>
      <vt:lpstr>Оцени себя </vt:lpstr>
      <vt:lpstr>Домашняя работа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ПК</cp:lastModifiedBy>
  <cp:revision>32</cp:revision>
  <dcterms:created xsi:type="dcterms:W3CDTF">2014-07-09T08:33:20Z</dcterms:created>
  <dcterms:modified xsi:type="dcterms:W3CDTF">2024-03-11T15:39:27Z</dcterms:modified>
</cp:coreProperties>
</file>