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9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28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Уточка" initials="У" lastIdx="0" clrIdx="0">
    <p:extLst>
      <p:ext uri="{19B8F6BF-5375-455C-9EA6-DF929625EA0E}">
        <p15:presenceInfo xmlns:p15="http://schemas.microsoft.com/office/powerpoint/2012/main" userId="Уточка" providerId="None"/>
      </p:ext>
    </p:extLst>
  </p:cmAuthor>
  <p:cmAuthor id="2" name="HP" initials="H" lastIdx="0" clrIdx="1">
    <p:extLst>
      <p:ext uri="{19B8F6BF-5375-455C-9EA6-DF929625EA0E}">
        <p15:presenceInfo xmlns:p15="http://schemas.microsoft.com/office/powerpoint/2012/main" userId="H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3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5455" autoAdjust="0"/>
  </p:normalViewPr>
  <p:slideViewPr>
    <p:cSldViewPr snapToGrid="0">
      <p:cViewPr varScale="1">
        <p:scale>
          <a:sx n="100" d="100"/>
          <a:sy n="100" d="100"/>
        </p:scale>
        <p:origin x="84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5FE55-ADEF-4F2D-BFE3-12761313F95A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049E-5BB1-46E9-A1D9-84BBE719A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371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5FE55-ADEF-4F2D-BFE3-12761313F95A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049E-5BB1-46E9-A1D9-84BBE719A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580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5FE55-ADEF-4F2D-BFE3-12761313F95A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049E-5BB1-46E9-A1D9-84BBE719A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170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5FE55-ADEF-4F2D-BFE3-12761313F95A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049E-5BB1-46E9-A1D9-84BBE719A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874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5FE55-ADEF-4F2D-BFE3-12761313F95A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049E-5BB1-46E9-A1D9-84BBE719A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551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5FE55-ADEF-4F2D-BFE3-12761313F95A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049E-5BB1-46E9-A1D9-84BBE719A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01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5FE55-ADEF-4F2D-BFE3-12761313F95A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049E-5BB1-46E9-A1D9-84BBE719A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419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5FE55-ADEF-4F2D-BFE3-12761313F95A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049E-5BB1-46E9-A1D9-84BBE719A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349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5FE55-ADEF-4F2D-BFE3-12761313F95A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049E-5BB1-46E9-A1D9-84BBE719A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737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5FE55-ADEF-4F2D-BFE3-12761313F95A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049E-5BB1-46E9-A1D9-84BBE719A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189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5FE55-ADEF-4F2D-BFE3-12761313F95A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049E-5BB1-46E9-A1D9-84BBE719A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811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5FE55-ADEF-4F2D-BFE3-12761313F95A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F049E-5BB1-46E9-A1D9-84BBE719A7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510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8166" y="157655"/>
            <a:ext cx="11824137" cy="6547946"/>
          </a:xfrm>
          <a:prstGeom prst="rect">
            <a:avLst/>
          </a:prstGeom>
          <a:noFill/>
          <a:ln w="76200" cmpd="tri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96389" y="561703"/>
            <a:ext cx="11155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dirty="0"/>
              <a:t>Бюджетное профессиональное образовательное учреждение Вологодской области </a:t>
            </a:r>
            <a:endParaRPr lang="ru-RU" b="0" i="0" dirty="0">
              <a:effectLst/>
            </a:endParaRPr>
          </a:p>
          <a:p>
            <a:pPr algn="ctr" fontAlgn="base"/>
            <a:r>
              <a:rPr lang="ru-RU" dirty="0"/>
              <a:t>«Череповецкий медицинский колледж имени Н.М. Амосова»  </a:t>
            </a:r>
            <a:endParaRPr lang="ru-RU" b="0" i="0" dirty="0">
              <a:effectLst/>
            </a:endParaRPr>
          </a:p>
          <a:p>
            <a:pPr algn="ctr" fontAlgn="base"/>
            <a:r>
              <a:rPr lang="ru-RU" dirty="0"/>
              <a:t>БПОУ ВО «Череповецкий медицинский колледж имени Н.М. Амосова»</a:t>
            </a:r>
            <a:endParaRPr lang="ru-RU" b="0" i="0" dirty="0"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7280" y="1985554"/>
            <a:ext cx="10097589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2800" dirty="0"/>
              <a:t>ПРЕЗЕНТАЦИЯ НА ТЕМУ: </a:t>
            </a:r>
          </a:p>
          <a:p>
            <a:pPr algn="ctr" fontAlgn="base"/>
            <a:endParaRPr lang="ru-RU" sz="3600" dirty="0"/>
          </a:p>
          <a:p>
            <a:pPr algn="ctr" fontAlgn="base"/>
            <a:r>
              <a:rPr lang="ru-RU" sz="3600" b="1" dirty="0">
                <a:solidFill>
                  <a:srgbClr val="0070C0"/>
                </a:solidFill>
              </a:rPr>
              <a:t>«ВОСПАЛЕНИЕ»</a:t>
            </a:r>
            <a:r>
              <a:rPr lang="ru-RU" sz="3600" dirty="0"/>
              <a:t> 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692536" y="3714293"/>
            <a:ext cx="500307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ru" sz="2400" dirty="0"/>
              <a:t>Выполнил преподаватель</a:t>
            </a:r>
          </a:p>
          <a:p>
            <a:pPr algn="r" rtl="0"/>
            <a:r>
              <a:rPr lang="ru" sz="2400" dirty="0"/>
              <a:t> высшей квалификационной</a:t>
            </a:r>
          </a:p>
          <a:p>
            <a:pPr algn="r" rtl="0"/>
            <a:r>
              <a:rPr lang="ru" sz="2400" dirty="0"/>
              <a:t> категории дисциплины</a:t>
            </a:r>
          </a:p>
          <a:p>
            <a:pPr algn="r" rtl="0"/>
            <a:r>
              <a:rPr lang="ru" sz="2400" dirty="0"/>
              <a:t> «</a:t>
            </a:r>
            <a:r>
              <a:rPr lang="ru" sz="2400"/>
              <a:t>Основы паталогии»</a:t>
            </a:r>
            <a:endParaRPr lang="ru" sz="2400" dirty="0"/>
          </a:p>
          <a:p>
            <a:pPr algn="r" rtl="0"/>
            <a:r>
              <a:rPr lang="ru" sz="2400" dirty="0"/>
              <a:t> Карымова Окасана Вячеславовна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96389" y="5930284"/>
            <a:ext cx="11155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dirty="0"/>
              <a:t>г. Череповец </a:t>
            </a:r>
          </a:p>
          <a:p>
            <a:pPr algn="ctr" fontAlgn="base"/>
            <a:r>
              <a:rPr lang="ru-RU" dirty="0"/>
              <a:t>2024 г. </a:t>
            </a:r>
          </a:p>
        </p:txBody>
      </p:sp>
    </p:spTree>
    <p:extLst>
      <p:ext uri="{BB962C8B-B14F-4D97-AF65-F5344CB8AC3E}">
        <p14:creationId xmlns:p14="http://schemas.microsoft.com/office/powerpoint/2010/main" val="1787862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8166" y="157655"/>
            <a:ext cx="11824137" cy="6547946"/>
          </a:xfrm>
          <a:prstGeom prst="rect">
            <a:avLst/>
          </a:prstGeom>
          <a:noFill/>
          <a:ln w="76200" cmpd="tri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2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rgbClr val="00B0F0"/>
                </a:solidFill>
                <a:latin typeface="+mn-lt"/>
              </a:rPr>
              <a:t>ВОСПАЛЕНИЕ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39921" y="1514623"/>
            <a:ext cx="2869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/>
                </a:solidFill>
              </a:rPr>
              <a:t>СПЕЦИФИЧЕСКОЕ</a:t>
            </a:r>
            <a:endParaRPr lang="ru-RU" b="1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40824" y="1514624"/>
            <a:ext cx="2990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/>
                </a:solidFill>
              </a:rPr>
              <a:t>НЕСПЕЦИФИЧЕСКОЕ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951485" y="1514624"/>
            <a:ext cx="2984938" cy="46166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234969" y="1514623"/>
            <a:ext cx="2984938" cy="46166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5309246" y="1017296"/>
            <a:ext cx="798786" cy="400871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108032" y="1017296"/>
            <a:ext cx="759373" cy="400871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225856" y="2042976"/>
            <a:ext cx="4620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воспаление, которому присущи общие клинические и морфологические признаки, не имеющие строгой зависимости от этиологии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39252" y="2042976"/>
            <a:ext cx="46923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вызывается определенным возбудителем и проявляется характерными морфологическими признаками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67405" y="2861193"/>
            <a:ext cx="4598690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dirty="0"/>
              <a:t>ПОДРАЗДЕЛЯЕТСЯ НА:</a:t>
            </a:r>
          </a:p>
          <a:p>
            <a:pPr>
              <a:spcAft>
                <a:spcPts val="600"/>
              </a:spcAft>
            </a:pPr>
            <a:endParaRPr lang="ru-RU" sz="800" b="1" dirty="0"/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/>
              <a:t>АЛЬТЕРАТИВНОЕ </a:t>
            </a:r>
          </a:p>
          <a:p>
            <a:pPr algn="just">
              <a:spcAft>
                <a:spcPts val="600"/>
              </a:spcAft>
            </a:pPr>
            <a:r>
              <a:rPr lang="ru-RU" sz="1200" dirty="0"/>
              <a:t>(преобладают процессы повреждения, начиная от различной степени дистрофических процессов и кончая некротическими изменениями) </a:t>
            </a:r>
          </a:p>
          <a:p>
            <a:pPr algn="just">
              <a:spcAft>
                <a:spcPts val="600"/>
              </a:spcAft>
            </a:pPr>
            <a:endParaRPr lang="ru-RU" sz="800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/>
              <a:t>ЭКССУДАТИВНОЕ </a:t>
            </a:r>
          </a:p>
          <a:p>
            <a:pPr algn="just">
              <a:spcAft>
                <a:spcPts val="600"/>
              </a:spcAft>
            </a:pPr>
            <a:r>
              <a:rPr lang="ru-RU" sz="1200" dirty="0"/>
              <a:t>(преобладают процессы расстройства кровообращения и лимфоциркуляции и экссудации)</a:t>
            </a:r>
          </a:p>
          <a:p>
            <a:pPr>
              <a:spcAft>
                <a:spcPts val="600"/>
              </a:spcAft>
            </a:pPr>
            <a:endParaRPr lang="ru-RU" sz="800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/>
              <a:t>ПРОДУКТИВНОЕ/ПРОЛИФЕРАТИВНОЕ</a:t>
            </a:r>
          </a:p>
          <a:p>
            <a:pPr algn="just">
              <a:spcAft>
                <a:spcPts val="600"/>
              </a:spcAft>
            </a:pPr>
            <a:r>
              <a:rPr lang="ru-RU" sz="1200" dirty="0"/>
              <a:t>(характеризуется преобладанием в воспалительном очаге пролиферации клеток, преимущественно соединительнотканного и гематогенного происхождения)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34969" y="2940660"/>
            <a:ext cx="4228755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dirty="0"/>
              <a:t>ВОЗНИКАЕТ ПРИ СЛЕДУЮЩИХ ЗАБОЛЕВАНИЯХ: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/>
              <a:t>туберкулез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/>
              <a:t>сифилис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/>
              <a:t>лепра (проказа)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/>
              <a:t>сап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/>
              <a:t>склерома</a:t>
            </a:r>
          </a:p>
        </p:txBody>
      </p:sp>
    </p:spTree>
    <p:extLst>
      <p:ext uri="{BB962C8B-B14F-4D97-AF65-F5344CB8AC3E}">
        <p14:creationId xmlns:p14="http://schemas.microsoft.com/office/powerpoint/2010/main" val="869606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2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rgbClr val="00B0F0"/>
                </a:solidFill>
                <a:latin typeface="+mn-lt"/>
              </a:rPr>
              <a:t>СПЕЦИФИЧЕСКОЕ ВОСПАЛЕНИЕ </a:t>
            </a:r>
          </a:p>
          <a:p>
            <a:pPr algn="ctr"/>
            <a:r>
              <a:rPr lang="ru-RU" b="1" dirty="0">
                <a:solidFill>
                  <a:srgbClr val="00B0F0"/>
                </a:solidFill>
                <a:latin typeface="+mn-lt"/>
              </a:rPr>
              <a:t>ПРИ ТУБЕРКУЛЕЗЕ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8166" y="157655"/>
            <a:ext cx="11824137" cy="6547946"/>
          </a:xfrm>
          <a:prstGeom prst="rect">
            <a:avLst/>
          </a:prstGeom>
          <a:noFill/>
          <a:ln w="76200" cmpd="tri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904" y="4385675"/>
            <a:ext cx="1738832" cy="185959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297368" y="6335466"/>
            <a:ext cx="25505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/>
              <a:t>туберкулез легких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387437" y="4330843"/>
            <a:ext cx="2223571" cy="18595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815199" y="6278474"/>
            <a:ext cx="33680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/>
              <a:t>туберкулез почки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709" y="4559249"/>
            <a:ext cx="2932386" cy="16494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7346731" y="6274626"/>
            <a:ext cx="400706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/>
              <a:t>туберкулез кости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8200" y="1745520"/>
            <a:ext cx="10515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>
                <a:solidFill>
                  <a:schemeClr val="accent6"/>
                </a:solidFill>
              </a:rPr>
              <a:t>СПЕЦИФИЧЕСКОЕ ВОСПАЛЕНИЕ ПРИ ТУБЕРКУЛЕЗЕ МОЖЕТ БЫТЬ: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dirty="0"/>
              <a:t>АЛЬТЕРАТИВНЫМ </a:t>
            </a:r>
          </a:p>
          <a:p>
            <a:pPr algn="just">
              <a:spcAft>
                <a:spcPts val="600"/>
              </a:spcAft>
            </a:pPr>
            <a:r>
              <a:rPr lang="ru-RU" sz="1400" dirty="0"/>
              <a:t>возникают различные степени повреждение тканей, вплоть до возникновения характерного для туберкулеза творожистого или казеозного некроза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dirty="0"/>
              <a:t>ЭКССУДАТИВНЫМ</a:t>
            </a:r>
          </a:p>
          <a:p>
            <a:pPr>
              <a:spcAft>
                <a:spcPts val="600"/>
              </a:spcAft>
            </a:pPr>
            <a:r>
              <a:rPr lang="ru-RU" sz="1400" dirty="0"/>
              <a:t> в экссудате может быть примесь творожистых некротических масс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dirty="0"/>
              <a:t>ПРОДУКТИВНЫМ </a:t>
            </a:r>
          </a:p>
          <a:p>
            <a:pPr>
              <a:spcAft>
                <a:spcPts val="600"/>
              </a:spcAft>
            </a:pPr>
            <a:r>
              <a:rPr lang="ru-RU" sz="1400" dirty="0"/>
              <a:t>образуются специфические для туберкулеза гранулемы – туберкулезные бугорки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7358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2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rgbClr val="00B0F0"/>
                </a:solidFill>
                <a:latin typeface="+mn-lt"/>
              </a:rPr>
              <a:t>СПЕЦИФИЧЕСКОЕ ВОСПАЛЕНИЕ </a:t>
            </a:r>
          </a:p>
          <a:p>
            <a:pPr algn="ctr"/>
            <a:r>
              <a:rPr lang="ru-RU" b="1" dirty="0">
                <a:solidFill>
                  <a:srgbClr val="00B0F0"/>
                </a:solidFill>
                <a:latin typeface="+mn-lt"/>
              </a:rPr>
              <a:t>ПРИ ТРЕТИЧНОМ СИФИЛИСЕ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8166" y="157655"/>
            <a:ext cx="11824137" cy="6547946"/>
          </a:xfrm>
          <a:prstGeom prst="rect">
            <a:avLst/>
          </a:prstGeom>
          <a:noFill/>
          <a:ln w="76200" cmpd="tri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838200" y="1800412"/>
            <a:ext cx="10515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dirty="0"/>
              <a:t>По клиническим проявлениям различают 3 стадии сифилиса: первичный, вторичный и третичный </a:t>
            </a:r>
          </a:p>
          <a:p>
            <a:pPr algn="just">
              <a:spcAft>
                <a:spcPts val="600"/>
              </a:spcAft>
            </a:pPr>
            <a:r>
              <a:rPr lang="ru-RU" dirty="0"/>
              <a:t>Морфологические признаки специфического воспаления </a:t>
            </a:r>
            <a:r>
              <a:rPr lang="ru-RU" b="1" dirty="0"/>
              <a:t>характерны только для третичного сифилиса.</a:t>
            </a:r>
          </a:p>
          <a:p>
            <a:pPr algn="just">
              <a:spcAft>
                <a:spcPts val="600"/>
              </a:spcAft>
            </a:pPr>
            <a:r>
              <a:rPr lang="ru-RU" b="1" dirty="0"/>
              <a:t> </a:t>
            </a:r>
            <a:r>
              <a:rPr lang="ru-RU" dirty="0"/>
              <a:t>Проявления имеют продуктивно-некротический характер и выражаются в образовании специфических гранулем – гумм. Гуммы бывают размерами от 1 до 3 см, в центре имеется участок некроза в виде </a:t>
            </a:r>
            <a:r>
              <a:rPr lang="ru-RU" dirty="0" err="1"/>
              <a:t>клейкообразной</a:t>
            </a:r>
            <a:r>
              <a:rPr lang="ru-RU" dirty="0"/>
              <a:t> массы, вокруг которого расположен клеточный вал.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432" y="3812206"/>
            <a:ext cx="1748312" cy="25448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7" b="2678"/>
          <a:stretch/>
        </p:blipFill>
        <p:spPr>
          <a:xfrm>
            <a:off x="4132534" y="3974486"/>
            <a:ext cx="3572146" cy="23825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470" y="3780217"/>
            <a:ext cx="2487323" cy="257679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53686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2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rgbClr val="00B0F0"/>
                </a:solidFill>
                <a:latin typeface="+mn-lt"/>
              </a:rPr>
              <a:t>СПЕЦИФИЧЕСКОЕ ВОСПАЛЕНИЕ </a:t>
            </a:r>
          </a:p>
          <a:p>
            <a:pPr algn="ctr"/>
            <a:r>
              <a:rPr lang="ru-RU" b="1" dirty="0">
                <a:solidFill>
                  <a:srgbClr val="00B0F0"/>
                </a:solidFill>
                <a:latin typeface="+mn-lt"/>
              </a:rPr>
              <a:t>ПРИ ЛЕПРЕ (ПРОКАЗЕ)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8166" y="157655"/>
            <a:ext cx="11824137" cy="6547946"/>
          </a:xfrm>
          <a:prstGeom prst="rect">
            <a:avLst/>
          </a:prstGeom>
          <a:noFill/>
          <a:ln w="76200" cmpd="tri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838200" y="1745520"/>
            <a:ext cx="1051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dirty="0"/>
              <a:t>Для лепры характерно развитие на коже специфических узелков и узлов, которые называются </a:t>
            </a:r>
            <a:r>
              <a:rPr lang="ru-RU" dirty="0" err="1"/>
              <a:t>лепромами</a:t>
            </a:r>
            <a:r>
              <a:rPr lang="ru-RU" dirty="0"/>
              <a:t>. Грануляции разрушают находящиеся в коже мелкие нервы, что приводит к потере чувствительности, трофическим нарушениям и образованию язв.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599" y="2815337"/>
            <a:ext cx="6576849" cy="36994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34408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2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rgbClr val="00B0F0"/>
                </a:solidFill>
                <a:latin typeface="+mn-lt"/>
              </a:rPr>
              <a:t>СПЕЦИФИЧЕСКОЕ ВОСПАЛЕНИЕ </a:t>
            </a:r>
          </a:p>
          <a:p>
            <a:pPr algn="ctr"/>
            <a:r>
              <a:rPr lang="ru-RU" b="1" dirty="0">
                <a:solidFill>
                  <a:srgbClr val="00B0F0"/>
                </a:solidFill>
                <a:latin typeface="+mn-lt"/>
              </a:rPr>
              <a:t>ПРИ САПЕ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8166" y="157655"/>
            <a:ext cx="11824137" cy="6547946"/>
          </a:xfrm>
          <a:prstGeom prst="rect">
            <a:avLst/>
          </a:prstGeom>
          <a:noFill/>
          <a:ln w="76200" cmpd="tri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838200" y="1745520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dirty="0"/>
              <a:t>При остром сапе возникают узелки из грануляционной ткани, подвергающиеся некрозу и гнойному расплавлению. При хроническом сапе образуются бугорки, напоминающие туберкулезные.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05" y="2606094"/>
            <a:ext cx="4281389" cy="36287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804935" y="6347088"/>
            <a:ext cx="25505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/>
              <a:t>сапной узелок в легких</a:t>
            </a:r>
          </a:p>
        </p:txBody>
      </p:sp>
    </p:spTree>
    <p:extLst>
      <p:ext uri="{BB962C8B-B14F-4D97-AF65-F5344CB8AC3E}">
        <p14:creationId xmlns:p14="http://schemas.microsoft.com/office/powerpoint/2010/main" val="3345062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2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rgbClr val="00B0F0"/>
                </a:solidFill>
                <a:latin typeface="+mn-lt"/>
              </a:rPr>
              <a:t>СПЕЦИФИЧЕСКОЕ ВОСПАЛЕНИЕ </a:t>
            </a:r>
          </a:p>
          <a:p>
            <a:pPr algn="ctr"/>
            <a:r>
              <a:rPr lang="ru-RU" b="1" dirty="0">
                <a:solidFill>
                  <a:srgbClr val="00B0F0"/>
                </a:solidFill>
                <a:latin typeface="+mn-lt"/>
              </a:rPr>
              <a:t>ПРИ СКЛЕРОМЕ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8166" y="157655"/>
            <a:ext cx="11824137" cy="6547946"/>
          </a:xfrm>
          <a:prstGeom prst="rect">
            <a:avLst/>
          </a:prstGeom>
          <a:noFill/>
          <a:ln w="76200" cmpd="tri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0" b="3267"/>
          <a:stretch/>
        </p:blipFill>
        <p:spPr>
          <a:xfrm>
            <a:off x="2044617" y="2664768"/>
            <a:ext cx="4641810" cy="373861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838200" y="1745520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dirty="0"/>
              <a:t>Воспаление возникает на слизистой носа и дыхательных путей и приводит к разрастанию своеобразной грануляционной ткани плотной консистенции, суживающей просвет дыхательных путей.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933" y="2679416"/>
            <a:ext cx="2606779" cy="372397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45055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8166" y="157655"/>
            <a:ext cx="11824137" cy="6547946"/>
          </a:xfrm>
          <a:prstGeom prst="rect">
            <a:avLst/>
          </a:prstGeom>
          <a:noFill/>
          <a:ln w="76200" cmpd="tri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68166" y="2804746"/>
            <a:ext cx="118241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rgbClr val="00B0F0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214759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8166" y="157655"/>
            <a:ext cx="11824137" cy="6547946"/>
          </a:xfrm>
          <a:prstGeom prst="rect">
            <a:avLst/>
          </a:prstGeom>
          <a:noFill/>
          <a:ln w="76200" cmpd="tri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2"/>
          <p:cNvSpPr txBox="1">
            <a:spLocks/>
          </p:cNvSpPr>
          <p:nvPr/>
        </p:nvSpPr>
        <p:spPr>
          <a:xfrm>
            <a:off x="838200" y="802447"/>
            <a:ext cx="6407426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rgbClr val="00B0F0"/>
                </a:solidFill>
                <a:latin typeface="+mn-lt"/>
              </a:rPr>
              <a:t>ВОСПАЛЕНИЕ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72140" y="2185654"/>
            <a:ext cx="38994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/>
              <a:t>местная реакция кровеносных сосудов, соединительной ткани и нервной системы на повреждение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84948" y="3489980"/>
            <a:ext cx="3916014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600" dirty="0"/>
              <a:t>защитно-приспособительная реакция организма, направленная на: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/>
              <a:t>ограничение повреждения;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/>
              <a:t>нейтрализацию и разрушение повреждающего фактора;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/>
              <a:t>разрушение и удаление нежизнеспособных тканей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252872" y="1997765"/>
            <a:ext cx="4088293" cy="1163973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269434" y="3367461"/>
            <a:ext cx="4088293" cy="2318694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>
            <a:off x="838201" y="1113183"/>
            <a:ext cx="1533939" cy="2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838200" y="1113183"/>
            <a:ext cx="16562" cy="3413625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15" idx="1"/>
          </p:cNvCxnSpPr>
          <p:nvPr/>
        </p:nvCxnSpPr>
        <p:spPr>
          <a:xfrm flipH="1" flipV="1">
            <a:off x="838200" y="2564296"/>
            <a:ext cx="1414672" cy="15456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16" idx="1"/>
          </p:cNvCxnSpPr>
          <p:nvPr/>
        </p:nvCxnSpPr>
        <p:spPr>
          <a:xfrm flipH="1" flipV="1">
            <a:off x="854762" y="4513337"/>
            <a:ext cx="1414672" cy="1347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Рисунок 4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021" y="2219899"/>
            <a:ext cx="4674685" cy="32841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54876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2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rgbClr val="00B0F0"/>
                </a:solidFill>
                <a:latin typeface="+mn-lt"/>
              </a:rPr>
              <a:t>ВОСПАЛЕНИЕ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1205301"/>
            <a:ext cx="1958008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>
                <a:solidFill>
                  <a:schemeClr val="accent6"/>
                </a:solidFill>
              </a:rPr>
              <a:t>ПРИЧИНЫ: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/>
              <a:t>механические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/>
              <a:t>физические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/>
              <a:t>химические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/>
              <a:t>биологические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/>
              <a:t>психические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8166" y="157655"/>
            <a:ext cx="11824137" cy="6547946"/>
          </a:xfrm>
          <a:prstGeom prst="rect">
            <a:avLst/>
          </a:prstGeom>
          <a:noFill/>
          <a:ln w="76200" cmpd="tri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052969" y="1205300"/>
            <a:ext cx="3677478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>
                <a:solidFill>
                  <a:schemeClr val="accent6"/>
                </a:solidFill>
              </a:rPr>
              <a:t>КЛИНИЧЕСКИЕ ПРОЯВЛЕНИЯ: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/>
              <a:t>припухлость (отек)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/>
              <a:t>покраснение (гиперемия)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/>
              <a:t>жар (повышение температуры)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/>
              <a:t>боль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/>
              <a:t>нарушение функции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374" y="3361222"/>
            <a:ext cx="105156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>
                <a:solidFill>
                  <a:schemeClr val="accent6"/>
                </a:solidFill>
              </a:rPr>
              <a:t>КОМПОНЕНТЫ ВОСПАЛЕНИЯ: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/>
              <a:t>повреждение тканей (альтерация)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/>
              <a:t>нарушение кровообращения и выделение воспалительной жидкости в зоне воспаления (экссудация)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/>
              <a:t>реакция размножения (разрастание) элементов соединительной ткани (пролиферация)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7"/>
          <a:stretch/>
        </p:blipFill>
        <p:spPr>
          <a:xfrm>
            <a:off x="6987209" y="1460716"/>
            <a:ext cx="4366591" cy="23694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755374" y="4860993"/>
            <a:ext cx="1059842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b="1" dirty="0">
                <a:solidFill>
                  <a:schemeClr val="accent6"/>
                </a:solidFill>
              </a:rPr>
              <a:t>НОРМЭРГИЧЕСКОЕ ВОСПАЛЕНИЕ- </a:t>
            </a:r>
            <a:r>
              <a:rPr lang="ru-RU" sz="1600" dirty="0"/>
              <a:t>воспалительные заболевания протекают с типичной клинической и 				             морфологической картиной</a:t>
            </a:r>
          </a:p>
          <a:p>
            <a:pPr algn="just">
              <a:spcAft>
                <a:spcPts val="600"/>
              </a:spcAft>
            </a:pPr>
            <a:r>
              <a:rPr lang="ru-RU" b="1" dirty="0">
                <a:solidFill>
                  <a:schemeClr val="accent6"/>
                </a:solidFill>
              </a:rPr>
              <a:t>ГИПЕРЭРГИЧЕСКОЕ ВОСПАЛЕНИЕ </a:t>
            </a:r>
            <a:r>
              <a:rPr lang="ru-RU" sz="1600" dirty="0"/>
              <a:t>- симптомы чрезвычайно выражены, воспаление протекает бурно </a:t>
            </a:r>
          </a:p>
        </p:txBody>
      </p:sp>
    </p:spTree>
    <p:extLst>
      <p:ext uri="{BB962C8B-B14F-4D97-AF65-F5344CB8AC3E}">
        <p14:creationId xmlns:p14="http://schemas.microsoft.com/office/powerpoint/2010/main" val="3721735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8166" y="157655"/>
            <a:ext cx="11824137" cy="6547946"/>
          </a:xfrm>
          <a:prstGeom prst="rect">
            <a:avLst/>
          </a:prstGeom>
          <a:noFill/>
          <a:ln w="76200" cmpd="tri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38200" y="1349157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изменения структуры клеток, межклеточного вещества, тканей и органов, которые сопровождаются снижением уровня их жизнедеятельности или ее прекращением</a:t>
            </a:r>
          </a:p>
        </p:txBody>
      </p:sp>
      <p:sp>
        <p:nvSpPr>
          <p:cNvPr id="5" name="Заголовок 12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rgbClr val="00B0F0"/>
                </a:solidFill>
                <a:latin typeface="+mn-lt"/>
              </a:rPr>
              <a:t>ПОВРЕЖДЕНИЕ (АЛЬТЕРАЦИЯ)</a:t>
            </a:r>
          </a:p>
        </p:txBody>
      </p:sp>
      <p:sp>
        <p:nvSpPr>
          <p:cNvPr id="6" name="Заголовок 12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b="1" dirty="0">
              <a:solidFill>
                <a:srgbClr val="00B0F0"/>
              </a:solidFill>
              <a:latin typeface="+mn-lt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292411"/>
            <a:ext cx="1956641" cy="39201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3294138" y="3310465"/>
            <a:ext cx="457200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/>
              <a:t>повреждение ткани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/>
              <a:t>дистрофия и некроз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/>
              <a:t>нарушение трофики ткани, обмена веществ, приводящим к физико-химическим изменениям в ней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/>
              <a:t>ацидоз, гиперосмия, гиперонкия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53" r="4761"/>
          <a:stretch/>
        </p:blipFill>
        <p:spPr>
          <a:xfrm>
            <a:off x="8213035" y="2378030"/>
            <a:ext cx="3140765" cy="394502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08329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8" r="22196"/>
          <a:stretch/>
        </p:blipFill>
        <p:spPr>
          <a:xfrm>
            <a:off x="6199503" y="4623902"/>
            <a:ext cx="2313135" cy="11073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168166" y="157655"/>
            <a:ext cx="11824137" cy="6547946"/>
          </a:xfrm>
          <a:prstGeom prst="rect">
            <a:avLst/>
          </a:prstGeom>
          <a:noFill/>
          <a:ln w="76200" cmpd="tri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2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rgbClr val="00B0F0"/>
                </a:solidFill>
                <a:latin typeface="+mn-lt"/>
              </a:rPr>
              <a:t>РАССТРОЙСТВА КРОВООБРАЩЕНИЯ В ЗОНЕ ВОСПАЛЕНИЯ И ЭКССУДАЦИЯ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3699" y="1936485"/>
            <a:ext cx="550627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>
                <a:solidFill>
                  <a:schemeClr val="accent6"/>
                </a:solidFill>
              </a:rPr>
              <a:t>ЭТАПЫ СОСУДИСТЫХ НАРУШЕНИЙ: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/>
              <a:t>кратковременное сужение артериол;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/>
              <a:t>стадия артериальной гиперемии;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/>
              <a:t>стадия венозной гиперемии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/>
              <a:t>остановка кровообращения в воспаленной ткани – стаз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50"/>
          <a:stretch/>
        </p:blipFill>
        <p:spPr>
          <a:xfrm>
            <a:off x="743699" y="4169508"/>
            <a:ext cx="2377339" cy="192673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840" y="4623902"/>
            <a:ext cx="2566861" cy="10562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440" y="4207835"/>
            <a:ext cx="2751470" cy="18884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Штриховая стрелка вправо 9"/>
          <p:cNvSpPr/>
          <p:nvPr/>
        </p:nvSpPr>
        <p:spPr>
          <a:xfrm>
            <a:off x="5943701" y="2125023"/>
            <a:ext cx="1314480" cy="700142"/>
          </a:xfrm>
          <a:prstGeom prst="striped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397568" y="1936485"/>
            <a:ext cx="3956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происходит повышение проницаемости стенок сосудов, и через них в окружающие ткани поступают его компоненты жидкой части крови - </a:t>
            </a:r>
            <a:r>
              <a:rPr lang="ru-RU" sz="1600" b="1" dirty="0">
                <a:solidFill>
                  <a:schemeClr val="accent6"/>
                </a:solidFill>
              </a:rPr>
              <a:t>ЭКССУДАТ</a:t>
            </a:r>
          </a:p>
        </p:txBody>
      </p:sp>
    </p:spTree>
    <p:extLst>
      <p:ext uri="{BB962C8B-B14F-4D97-AF65-F5344CB8AC3E}">
        <p14:creationId xmlns:p14="http://schemas.microsoft.com/office/powerpoint/2010/main" val="682251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8166" y="157655"/>
            <a:ext cx="11824137" cy="6547946"/>
          </a:xfrm>
          <a:prstGeom prst="rect">
            <a:avLst/>
          </a:prstGeom>
          <a:noFill/>
          <a:ln w="76200" cmpd="tri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2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rgbClr val="00B0F0"/>
                </a:solidFill>
                <a:latin typeface="+mn-lt"/>
              </a:rPr>
              <a:t>РАССТРОЙСТВА КРОВООБРАЩЕНИЯ В ЗОНЕ ВОСПАЛЕНИЯ И ЭКССУДАЦИЯ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7673" y="1690688"/>
            <a:ext cx="105155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>
                <a:solidFill>
                  <a:schemeClr val="accent6"/>
                </a:solidFill>
              </a:rPr>
              <a:t>ВИДЫ ЭКССУДАТА: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b="1" dirty="0"/>
              <a:t>серозный</a:t>
            </a:r>
            <a:r>
              <a:rPr lang="ru-RU" sz="1600" dirty="0"/>
              <a:t> (обычно прозрачный, бесцветный или мутный)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b="1" dirty="0"/>
              <a:t>гнойный</a:t>
            </a:r>
            <a:r>
              <a:rPr lang="ru-RU" sz="1600" dirty="0"/>
              <a:t> (густой, белый, желтый, коричневый, зеленоватый, нередко с запахом)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b="1" dirty="0"/>
              <a:t>фибринозный</a:t>
            </a:r>
            <a:r>
              <a:rPr lang="ru-RU" sz="1600" dirty="0"/>
              <a:t> (в виде беловатых пленок)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b="1" dirty="0"/>
              <a:t>геморрагический</a:t>
            </a:r>
            <a:r>
              <a:rPr lang="ru-RU" sz="1600" dirty="0"/>
              <a:t> (кровянистого вида из-за обильного выхождения в экссудат эритроцитов)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b="1" dirty="0"/>
              <a:t>гнилостный/ихорозный</a:t>
            </a:r>
            <a:r>
              <a:rPr lang="ru-RU" sz="1600" dirty="0"/>
              <a:t> (имеет зловонный запах, содержит много анаэробных гнилостных микроорганизмов)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b="1" dirty="0"/>
              <a:t>комбинированный</a:t>
            </a:r>
            <a:r>
              <a:rPr lang="ru-RU" sz="1600" dirty="0"/>
              <a:t> (разное сочетание перечисленных выше видов экссудатов)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47" r="13881"/>
          <a:stretch/>
        </p:blipFill>
        <p:spPr>
          <a:xfrm>
            <a:off x="838200" y="4346409"/>
            <a:ext cx="2745287" cy="18075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2" t="25942" r="26561" b="25220"/>
          <a:stretch/>
        </p:blipFill>
        <p:spPr>
          <a:xfrm>
            <a:off x="4015454" y="4376450"/>
            <a:ext cx="2130019" cy="18080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33"/>
          <a:stretch/>
        </p:blipFill>
        <p:spPr>
          <a:xfrm>
            <a:off x="6577441" y="4376450"/>
            <a:ext cx="1548273" cy="18259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156" y="4364353"/>
            <a:ext cx="2746643" cy="18201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032889" y="6306663"/>
            <a:ext cx="25505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/>
              <a:t>серозный экссудат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05164" y="6283084"/>
            <a:ext cx="25505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/>
              <a:t>гнойный экссудат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76278" y="6283083"/>
            <a:ext cx="25505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/>
              <a:t>фибринозный экссудат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52674" y="6283084"/>
            <a:ext cx="25505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/>
              <a:t>геморрагический экссудат</a:t>
            </a:r>
          </a:p>
        </p:txBody>
      </p:sp>
    </p:spTree>
    <p:extLst>
      <p:ext uri="{BB962C8B-B14F-4D97-AF65-F5344CB8AC3E}">
        <p14:creationId xmlns:p14="http://schemas.microsoft.com/office/powerpoint/2010/main" val="1224609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8166" y="157655"/>
            <a:ext cx="11824137" cy="6547946"/>
          </a:xfrm>
          <a:prstGeom prst="rect">
            <a:avLst/>
          </a:prstGeom>
          <a:noFill/>
          <a:ln w="76200" cmpd="tri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2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rgbClr val="00B0F0"/>
                </a:solidFill>
                <a:latin typeface="+mn-lt"/>
              </a:rPr>
              <a:t>МЕДИАТОРЫ ВОСПАЛЕНИЯ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1349157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биологически-активные вещества, посредством которых определяется развитие и исход воспалительного процесса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2249214"/>
            <a:ext cx="40359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>
                <a:solidFill>
                  <a:schemeClr val="accent6"/>
                </a:solidFill>
              </a:rPr>
              <a:t>ИСТОЧНИКИ МЕДИАТОРОВ: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/>
              <a:t>клетки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/>
              <a:t>плазма крови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65278" y="2251799"/>
            <a:ext cx="282991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>
                <a:solidFill>
                  <a:schemeClr val="accent6"/>
                </a:solidFill>
              </a:rPr>
              <a:t>КЛЕТОЧНЫЕ МЕДИАТОРЫ: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/>
              <a:t>гистамин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/>
              <a:t>серотонин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/>
              <a:t>простагландины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/>
              <a:t>цитокины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 err="1"/>
              <a:t>лейкотриены</a:t>
            </a:r>
            <a:endParaRPr lang="ru-RU" sz="1600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 err="1"/>
              <a:t>лейкокины</a:t>
            </a:r>
            <a:endParaRPr lang="ru-RU" sz="1600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/>
              <a:t>норадреналин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/>
              <a:t>ацетилхолин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 err="1"/>
              <a:t>адениннуклеозиды</a:t>
            </a:r>
            <a:endParaRPr lang="ru-RU" sz="1600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/>
              <a:t>ферменты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98069" y="2245251"/>
            <a:ext cx="3405352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>
                <a:solidFill>
                  <a:schemeClr val="accent6"/>
                </a:solidFill>
              </a:rPr>
              <a:t>ПЛАЗМЕННЫЕ МЕДИАТОРЫ</a:t>
            </a:r>
            <a:r>
              <a:rPr lang="ru-RU" dirty="0"/>
              <a:t>: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/>
              <a:t>система комплимента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/>
              <a:t>системы гемостаза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 err="1"/>
              <a:t>брадикинин</a:t>
            </a:r>
            <a:endParaRPr lang="ru-RU" sz="1600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 err="1"/>
              <a:t>прокоагулянты</a:t>
            </a:r>
            <a:endParaRPr lang="ru-RU" sz="1600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 err="1"/>
              <a:t>фибринолитики</a:t>
            </a:r>
            <a:endParaRPr lang="ru-RU" sz="1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91" y="3518603"/>
            <a:ext cx="2805675" cy="283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726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8166" y="157655"/>
            <a:ext cx="11824137" cy="6547946"/>
          </a:xfrm>
          <a:prstGeom prst="rect">
            <a:avLst/>
          </a:prstGeom>
          <a:noFill/>
          <a:ln w="76200" cmpd="tri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2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rgbClr val="00B0F0"/>
                </a:solidFill>
                <a:latin typeface="+mn-lt"/>
              </a:rPr>
              <a:t>ПРОЛИФЕРАЦИЯ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1349157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является завершающей фазой развития воспаления, обеспечивающей </a:t>
            </a:r>
            <a:r>
              <a:rPr lang="ru-RU" dirty="0" err="1"/>
              <a:t>репаративную</a:t>
            </a:r>
            <a:r>
              <a:rPr lang="ru-RU" dirty="0"/>
              <a:t> регенерацию тканей на месте очага альтерации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2554014"/>
            <a:ext cx="105156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/>
              <a:t>процессы регенерации в зоне повреждения происходят с непосредственным участием соединительной ткани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/>
              <a:t>очаг повреждения заполняется красными </a:t>
            </a:r>
            <a:r>
              <a:rPr lang="ru-RU" sz="1600" dirty="0" err="1"/>
              <a:t>зерноподобными</a:t>
            </a:r>
            <a:r>
              <a:rPr lang="ru-RU" sz="1600" dirty="0"/>
              <a:t> богатыми сосудами образованиями - грануляциями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/>
              <a:t>постепенно грануляционная ткань превращается в зрелую рубцовую ткань</a:t>
            </a: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0365202"/>
              </p:ext>
            </p:extLst>
          </p:nvPr>
        </p:nvGraphicFramePr>
        <p:xfrm>
          <a:off x="838200" y="4364586"/>
          <a:ext cx="5154613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155200" imgH="1320480" progId="">
                  <p:embed/>
                </p:oleObj>
              </mc:Choice>
              <mc:Fallback>
                <p:oleObj r:id="rId2" imgW="5155200" imgH="13204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38200" y="4364586"/>
                        <a:ext cx="5154613" cy="132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7000664"/>
              </p:ext>
            </p:extLst>
          </p:nvPr>
        </p:nvGraphicFramePr>
        <p:xfrm>
          <a:off x="6199187" y="4364586"/>
          <a:ext cx="5154613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5155200" imgH="1320480" progId="">
                  <p:embed/>
                </p:oleObj>
              </mc:Choice>
              <mc:Fallback>
                <p:oleObj r:id="rId4" imgW="5155200" imgH="13204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99187" y="4364586"/>
                        <a:ext cx="5154613" cy="132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351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34" b="26862"/>
          <a:stretch/>
        </p:blipFill>
        <p:spPr>
          <a:xfrm>
            <a:off x="3258206" y="1690688"/>
            <a:ext cx="5163208" cy="186501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8166" y="157655"/>
            <a:ext cx="11824137" cy="6547946"/>
          </a:xfrm>
          <a:prstGeom prst="rect">
            <a:avLst/>
          </a:prstGeom>
          <a:noFill/>
          <a:ln w="76200" cmpd="tri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2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rgbClr val="00B0F0"/>
                </a:solidFill>
                <a:latin typeface="+mn-lt"/>
              </a:rPr>
              <a:t>ТЕРМИНОЛОГИЯ ВОСПАЛЕНИЯ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1626148"/>
            <a:ext cx="5297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7030A0"/>
                </a:solidFill>
              </a:rPr>
              <a:t>в большинстве случаев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84887" y="2411929"/>
            <a:ext cx="3909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название </a:t>
            </a:r>
          </a:p>
          <a:p>
            <a:pPr algn="ctr"/>
            <a:r>
              <a:rPr lang="ru-RU" dirty="0"/>
              <a:t>(древнегреческое или латинское) органа или ткани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377856" y="2688928"/>
            <a:ext cx="1019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itis</a:t>
            </a:r>
            <a:r>
              <a:rPr lang="ru-RU" dirty="0"/>
              <a:t> </a:t>
            </a:r>
            <a:r>
              <a:rPr lang="en-US" dirty="0"/>
              <a:t>/</a:t>
            </a:r>
            <a:r>
              <a:rPr lang="ru-RU" dirty="0"/>
              <a:t> </a:t>
            </a:r>
            <a:r>
              <a:rPr lang="ru-RU" dirty="0" err="1"/>
              <a:t>ит</a:t>
            </a:r>
            <a:endParaRPr lang="ru-RU" dirty="0"/>
          </a:p>
        </p:txBody>
      </p:sp>
      <p:sp>
        <p:nvSpPr>
          <p:cNvPr id="8" name="Плюс 7"/>
          <p:cNvSpPr/>
          <p:nvPr/>
        </p:nvSpPr>
        <p:spPr>
          <a:xfrm>
            <a:off x="8230484" y="2653990"/>
            <a:ext cx="583085" cy="491187"/>
          </a:xfrm>
          <a:prstGeom prst="mathPlus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053465" y="2334389"/>
            <a:ext cx="1457608" cy="109547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717053" y="4022056"/>
            <a:ext cx="34087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/>
              <a:t>Например, </a:t>
            </a:r>
            <a:r>
              <a:rPr lang="en-US" sz="1600" dirty="0" err="1">
                <a:solidFill>
                  <a:srgbClr val="0070C0"/>
                </a:solidFill>
              </a:rPr>
              <a:t>pleur</a:t>
            </a:r>
            <a:r>
              <a:rPr lang="ru-RU" sz="1600" dirty="0">
                <a:solidFill>
                  <a:srgbClr val="0070C0"/>
                </a:solidFill>
              </a:rPr>
              <a:t> </a:t>
            </a:r>
            <a:r>
              <a:rPr lang="en-US" sz="1600" dirty="0">
                <a:solidFill>
                  <a:srgbClr val="0070C0"/>
                </a:solidFill>
              </a:rPr>
              <a:t>+</a:t>
            </a:r>
            <a:r>
              <a:rPr lang="ru-RU" sz="1600" dirty="0">
                <a:solidFill>
                  <a:srgbClr val="0070C0"/>
                </a:solidFill>
              </a:rPr>
              <a:t> </a:t>
            </a:r>
            <a:r>
              <a:rPr lang="en-US" sz="1600" dirty="0">
                <a:solidFill>
                  <a:srgbClr val="0070C0"/>
                </a:solidFill>
              </a:rPr>
              <a:t>itis</a:t>
            </a:r>
            <a:r>
              <a:rPr lang="en-US" sz="1600" dirty="0"/>
              <a:t> </a:t>
            </a:r>
            <a:r>
              <a:rPr lang="ru-RU" sz="1600" dirty="0"/>
              <a:t>/  </a:t>
            </a:r>
            <a:r>
              <a:rPr lang="ru-RU" sz="1600" dirty="0">
                <a:solidFill>
                  <a:srgbClr val="0070C0"/>
                </a:solidFill>
              </a:rPr>
              <a:t>плевр + </a:t>
            </a:r>
            <a:r>
              <a:rPr lang="ru-RU" sz="1600" dirty="0" err="1">
                <a:solidFill>
                  <a:srgbClr val="0070C0"/>
                </a:solidFill>
              </a:rPr>
              <a:t>ит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56273" y="1423727"/>
            <a:ext cx="13670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6"/>
                </a:solidFill>
              </a:rPr>
              <a:t>корень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12724" y="1988697"/>
            <a:ext cx="15390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6"/>
                </a:solidFill>
              </a:rPr>
              <a:t>окончание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5636" y="4581053"/>
            <a:ext cx="10738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>
                <a:solidFill>
                  <a:srgbClr val="7030A0"/>
                </a:solidFill>
              </a:rPr>
              <a:t>воспаление некоторых органов обозначаются специальными, присущими только данному заболеванию термином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66099" y="5135495"/>
            <a:ext cx="4953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Например,</a:t>
            </a:r>
          </a:p>
          <a:p>
            <a:r>
              <a:rPr lang="ru-RU" sz="1600" dirty="0"/>
              <a:t>	</a:t>
            </a:r>
            <a:r>
              <a:rPr lang="ru-RU" sz="1600" dirty="0">
                <a:solidFill>
                  <a:srgbClr val="0070C0"/>
                </a:solidFill>
              </a:rPr>
              <a:t>воспаление легких – пневмония </a:t>
            </a:r>
          </a:p>
          <a:p>
            <a:r>
              <a:rPr lang="ru-RU" sz="1600" dirty="0">
                <a:solidFill>
                  <a:srgbClr val="0070C0"/>
                </a:solidFill>
              </a:rPr>
              <a:t>	воспаление небных миндалин – ангина</a:t>
            </a:r>
          </a:p>
        </p:txBody>
      </p:sp>
    </p:spTree>
    <p:extLst>
      <p:ext uri="{BB962C8B-B14F-4D97-AF65-F5344CB8AC3E}">
        <p14:creationId xmlns:p14="http://schemas.microsoft.com/office/powerpoint/2010/main" val="29724617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1907</TotalTime>
  <Words>810</Words>
  <Application>Microsoft Office PowerPoint</Application>
  <PresentationFormat>Широкоэкранный</PresentationFormat>
  <Paragraphs>151</Paragraphs>
  <Slides>16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Ольга Фуреева</cp:lastModifiedBy>
  <cp:revision>269</cp:revision>
  <dcterms:created xsi:type="dcterms:W3CDTF">2021-09-09T08:36:14Z</dcterms:created>
  <dcterms:modified xsi:type="dcterms:W3CDTF">2024-03-12T10:48:05Z</dcterms:modified>
</cp:coreProperties>
</file>