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7" r:id="rId10"/>
    <p:sldId id="266"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BB92F9-E381-4616-97A8-49CAB635AC6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0C0B4B00-77E4-4390-A72E-2C0BB9EAD2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B26DF5B-7E69-46F2-A92C-018AC0F2CAA1}"/>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5" name="Нижний колонтитул 4">
            <a:extLst>
              <a:ext uri="{FF2B5EF4-FFF2-40B4-BE49-F238E27FC236}">
                <a16:creationId xmlns:a16="http://schemas.microsoft.com/office/drawing/2014/main" id="{4F8B6335-B103-4F3C-BC30-964138D6E98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265E76-3305-4352-96E5-F8F38BBF16A8}"/>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2508191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7FA326-064E-405D-8AF2-1B7057CC304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D984D40-167D-4473-8974-C7C19863145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DE1D1C-0973-4B18-818F-6FB9FFE43F14}"/>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5" name="Нижний колонтитул 4">
            <a:extLst>
              <a:ext uri="{FF2B5EF4-FFF2-40B4-BE49-F238E27FC236}">
                <a16:creationId xmlns:a16="http://schemas.microsoft.com/office/drawing/2014/main" id="{D40AFDB3-27DD-475E-8C8A-6EE2BBBC824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9F78EB-A1EB-4EA1-8D42-592869A566B4}"/>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22027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8787A17-0394-4FF6-A18C-9FB533A3EA6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982674D-F419-4BDB-8A2E-CC066C606D4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BF1AC9D-886C-4239-AC4E-F79DE265D249}"/>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5" name="Нижний колонтитул 4">
            <a:extLst>
              <a:ext uri="{FF2B5EF4-FFF2-40B4-BE49-F238E27FC236}">
                <a16:creationId xmlns:a16="http://schemas.microsoft.com/office/drawing/2014/main" id="{D49F40C2-2A30-4BD0-8B00-7A9C5E2159D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5DDEC52-3BD4-4825-AA5B-E82A40A466A5}"/>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192556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764BD7-5575-4EF4-AEB3-F9E014F43E3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B7FC134-670B-4887-9E94-27571E2B2BA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3D6FC90-3C22-4E1B-BED3-914F3B51C05B}"/>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5" name="Нижний колонтитул 4">
            <a:extLst>
              <a:ext uri="{FF2B5EF4-FFF2-40B4-BE49-F238E27FC236}">
                <a16:creationId xmlns:a16="http://schemas.microsoft.com/office/drawing/2014/main" id="{B8C4A0A5-E1E1-4262-9D91-BD2DE10FDB5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D7844BB-CA33-427D-85EE-07935AFF33DE}"/>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197572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55A01C-C4EE-48F9-997B-1E28EB105D6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E913BF92-7885-46CD-8E67-1BCC09265A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1ED70CF-D814-4488-8F97-DA905091DD21}"/>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5" name="Нижний колонтитул 4">
            <a:extLst>
              <a:ext uri="{FF2B5EF4-FFF2-40B4-BE49-F238E27FC236}">
                <a16:creationId xmlns:a16="http://schemas.microsoft.com/office/drawing/2014/main" id="{E9DCB53A-28D2-459E-9549-8CE8E28372F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D7E0553-F515-4934-ADD2-94C92D13CEAA}"/>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16925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7A1528-BD8C-4853-914E-6BD362B9519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6C5A6D0-CA3A-4D17-BA04-E19FFC4A58E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E5C86455-5B2F-4AB6-A0AA-D0B530BC0E0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F7F85FC7-6210-49B3-8CFD-D4A74664F1B9}"/>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6" name="Нижний колонтитул 5">
            <a:extLst>
              <a:ext uri="{FF2B5EF4-FFF2-40B4-BE49-F238E27FC236}">
                <a16:creationId xmlns:a16="http://schemas.microsoft.com/office/drawing/2014/main" id="{EEFE88AB-69B3-46B8-A0CD-DE556CF9418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E79AA23-D1A4-4DF7-9B0C-691956C0B9AE}"/>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21607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D29033-C795-4D2C-9D11-6ECFD4610F05}"/>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727224F-FD9C-420D-8130-9FC489AD70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9C57C37-BACB-44ED-88A4-8F69C754154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AE74F74-77F3-4A4B-9009-9F967C7829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637EEDB-740A-4BBF-823E-7A24491B721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FF180853-ADE7-4DCC-93A0-488760A5836A}"/>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8" name="Нижний колонтитул 7">
            <a:extLst>
              <a:ext uri="{FF2B5EF4-FFF2-40B4-BE49-F238E27FC236}">
                <a16:creationId xmlns:a16="http://schemas.microsoft.com/office/drawing/2014/main" id="{374CBB9D-B811-45F1-8C5C-7D4656075A6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41D6FB58-471E-4CE9-A467-F1FADF6D3A99}"/>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3331016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425FA8-314D-4F4F-ABB6-A0F9A5DB169F}"/>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B949F2D-8F42-4E7D-A261-D0A883CFF3AA}"/>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4" name="Нижний колонтитул 3">
            <a:extLst>
              <a:ext uri="{FF2B5EF4-FFF2-40B4-BE49-F238E27FC236}">
                <a16:creationId xmlns:a16="http://schemas.microsoft.com/office/drawing/2014/main" id="{6B2B45C9-3DC9-4A09-BF54-FF663411773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D2E365F-7727-49EB-A40B-9B358025F252}"/>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398764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96E74E4-4CEF-43EC-AAD1-E175607DC5C6}"/>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3" name="Нижний колонтитул 2">
            <a:extLst>
              <a:ext uri="{FF2B5EF4-FFF2-40B4-BE49-F238E27FC236}">
                <a16:creationId xmlns:a16="http://schemas.microsoft.com/office/drawing/2014/main" id="{8E201C2E-E3F7-4A10-A6C8-0C64E89FB96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47F90CD3-5671-440D-BDAB-6D3A8CFE4CD2}"/>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280316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9BD1B6-4B36-4E50-86FC-96A0CFF8B97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C5E5A78E-652A-4965-BD65-1CF2BDBEED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35C1DBD-F4CF-4404-9AE0-1AD8D936B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AF8C80A-8785-48C1-9BB7-2E09F0792F91}"/>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6" name="Нижний колонтитул 5">
            <a:extLst>
              <a:ext uri="{FF2B5EF4-FFF2-40B4-BE49-F238E27FC236}">
                <a16:creationId xmlns:a16="http://schemas.microsoft.com/office/drawing/2014/main" id="{6851652A-36AD-4DE9-9E8E-3B093407F25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85AA338-5ACB-4517-8877-B57DB09A1289}"/>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204998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138B23-EB01-4552-977E-B4470FFF917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1C942D77-7000-4DFA-B67F-F1885224D6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733B9F9-894E-42A9-AA6D-D543A15F14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A4724FF-3AB0-41CA-BECC-B32432944E7C}"/>
              </a:ext>
            </a:extLst>
          </p:cNvPr>
          <p:cNvSpPr>
            <a:spLocks noGrp="1"/>
          </p:cNvSpPr>
          <p:nvPr>
            <p:ph type="dt" sz="half" idx="10"/>
          </p:nvPr>
        </p:nvSpPr>
        <p:spPr/>
        <p:txBody>
          <a:bodyPr/>
          <a:lstStyle/>
          <a:p>
            <a:fld id="{2D8B8258-4626-4280-BCFD-F85DB88F1FD8}" type="datetimeFigureOut">
              <a:rPr lang="ru-RU" smtClean="0"/>
              <a:t>24.10.2020</a:t>
            </a:fld>
            <a:endParaRPr lang="ru-RU"/>
          </a:p>
        </p:txBody>
      </p:sp>
      <p:sp>
        <p:nvSpPr>
          <p:cNvPr id="6" name="Нижний колонтитул 5">
            <a:extLst>
              <a:ext uri="{FF2B5EF4-FFF2-40B4-BE49-F238E27FC236}">
                <a16:creationId xmlns:a16="http://schemas.microsoft.com/office/drawing/2014/main" id="{A8EBA331-8BD0-4F26-8254-FE9C8147FEF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7FDE75E-CE17-4111-A62C-EE3F50ABA13E}"/>
              </a:ext>
            </a:extLst>
          </p:cNvPr>
          <p:cNvSpPr>
            <a:spLocks noGrp="1"/>
          </p:cNvSpPr>
          <p:nvPr>
            <p:ph type="sldNum" sz="quarter" idx="12"/>
          </p:nvPr>
        </p:nvSpPr>
        <p:spPr/>
        <p:txBody>
          <a:bodyPr/>
          <a:lstStyle/>
          <a:p>
            <a:fld id="{9BC39B27-E146-4086-9197-029FB8C20BA5}" type="slidenum">
              <a:rPr lang="ru-RU" smtClean="0"/>
              <a:t>‹#›</a:t>
            </a:fld>
            <a:endParaRPr lang="ru-RU"/>
          </a:p>
        </p:txBody>
      </p:sp>
    </p:spTree>
    <p:extLst>
      <p:ext uri="{BB962C8B-B14F-4D97-AF65-F5344CB8AC3E}">
        <p14:creationId xmlns:p14="http://schemas.microsoft.com/office/powerpoint/2010/main" val="9074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EF9295-71E3-45A8-A894-9680A74DD8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1502BCC5-B5D7-4B1A-93B9-5AC9601024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F08969E-7AEB-4DE3-A87D-4A06A52F1E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B8258-4626-4280-BCFD-F85DB88F1FD8}" type="datetimeFigureOut">
              <a:rPr lang="ru-RU" smtClean="0"/>
              <a:t>24.10.2020</a:t>
            </a:fld>
            <a:endParaRPr lang="ru-RU"/>
          </a:p>
        </p:txBody>
      </p:sp>
      <p:sp>
        <p:nvSpPr>
          <p:cNvPr id="5" name="Нижний колонтитул 4">
            <a:extLst>
              <a:ext uri="{FF2B5EF4-FFF2-40B4-BE49-F238E27FC236}">
                <a16:creationId xmlns:a16="http://schemas.microsoft.com/office/drawing/2014/main" id="{7B60930E-F04B-471F-8ADA-115D965C0E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062E131-5207-4497-AC96-9F81D59AF2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39B27-E146-4086-9197-029FB8C20BA5}" type="slidenum">
              <a:rPr lang="ru-RU" smtClean="0"/>
              <a:t>‹#›</a:t>
            </a:fld>
            <a:endParaRPr lang="ru-RU"/>
          </a:p>
        </p:txBody>
      </p:sp>
    </p:spTree>
    <p:extLst>
      <p:ext uri="{BB962C8B-B14F-4D97-AF65-F5344CB8AC3E}">
        <p14:creationId xmlns:p14="http://schemas.microsoft.com/office/powerpoint/2010/main" val="3414101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BC07670-E312-4415-BAB5-1222351D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Рисунок 4">
            <a:extLst>
              <a:ext uri="{FF2B5EF4-FFF2-40B4-BE49-F238E27FC236}">
                <a16:creationId xmlns:a16="http://schemas.microsoft.com/office/drawing/2014/main" id="{A4DDBB3E-FF0B-4E42-879C-D2A3C95C97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69763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BC07670-E312-4415-BAB5-1222351D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10D243C1-202E-4FDB-8156-7C6E0EED0FD2}"/>
              </a:ext>
            </a:extLst>
          </p:cNvPr>
          <p:cNvSpPr txBox="1"/>
          <p:nvPr/>
        </p:nvSpPr>
        <p:spPr>
          <a:xfrm>
            <a:off x="1152939" y="1043611"/>
            <a:ext cx="9912626" cy="3139321"/>
          </a:xfrm>
          <a:prstGeom prst="rect">
            <a:avLst/>
          </a:prstGeom>
          <a:noFill/>
        </p:spPr>
        <p:txBody>
          <a:bodyPr wrap="square">
            <a:spAutoFit/>
          </a:bodyPr>
          <a:lstStyle/>
          <a:p>
            <a:pPr indent="449580" algn="ctr" rtl="0"/>
            <a:endParaRPr lang="ru-RU" sz="1800" b="1" i="0" dirty="0">
              <a:solidFill>
                <a:srgbClr val="000000"/>
              </a:solidFill>
              <a:effectLst/>
              <a:latin typeface="Times New Roman" panose="02020603050405020304" pitchFamily="18" charset="0"/>
            </a:endParaRPr>
          </a:p>
          <a:p>
            <a:pPr indent="449580" algn="ctr" rtl="0"/>
            <a:r>
              <a:rPr lang="ru-RU" sz="1800" b="1" i="0" dirty="0">
                <a:solidFill>
                  <a:srgbClr val="000000"/>
                </a:solidFill>
                <a:effectLst/>
                <a:latin typeface="Times New Roman" panose="02020603050405020304" pitchFamily="18" charset="0"/>
              </a:rPr>
              <a:t>ЛОХМАТЫЙ ПЕС   (средняя группа)</a:t>
            </a:r>
          </a:p>
          <a:p>
            <a:pPr indent="449580" algn="ctr" rtl="0"/>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Задачи:</a:t>
            </a:r>
            <a:r>
              <a:rPr lang="ru-RU" sz="1800" b="0" i="0" dirty="0">
                <a:solidFill>
                  <a:srgbClr val="000000"/>
                </a:solidFill>
                <a:effectLst/>
                <a:latin typeface="Times New Roman" panose="02020603050405020304" pitchFamily="18" charset="0"/>
              </a:rPr>
              <a:t> Приучать детей слушать текст и быстро реагировать на сигнал.</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Описание:</a:t>
            </a:r>
            <a:r>
              <a:rPr lang="ru-RU" sz="1800" b="0" i="0" dirty="0">
                <a:solidFill>
                  <a:srgbClr val="000000"/>
                </a:solidFill>
                <a:effectLst/>
                <a:latin typeface="Times New Roman" panose="02020603050405020304" pitchFamily="18" charset="0"/>
              </a:rPr>
              <a:t> Ребенок изображает собаку, он сидит на стуле в одном конце площадки, и делает вид что спит. Остальные дети находятся в другом конце помещения за чертой – это дом. Они тихо подходят к собаке, воспитатель говорит: «Вот лежит лохматый пес, в лапы свой уткнувши нос. Тихо, смирно он лежит – не то дремлет, не то спит. Подойдем к нему, разбудим, и посмотрим – что же будет?». Собака просыпается, встает и начинает лаять. Дети убегают в дом (встают за черту). Роль передается другому ребенку. Игра повторяется.</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Варианты</a:t>
            </a:r>
            <a:r>
              <a:rPr lang="ru-RU" sz="1800" b="0" i="0" dirty="0">
                <a:solidFill>
                  <a:srgbClr val="000000"/>
                </a:solidFill>
                <a:effectLst/>
                <a:latin typeface="Times New Roman" panose="02020603050405020304" pitchFamily="18" charset="0"/>
              </a:rPr>
              <a:t>: Поставить преграду – скамеечки на пути детей; на пути собаки.</a:t>
            </a:r>
            <a:endParaRPr lang="ru-RU" sz="18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22739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BC07670-E312-4415-BAB5-1222351D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67FF85C-E3AD-4618-874D-1BB3F7BD99A8}"/>
              </a:ext>
            </a:extLst>
          </p:cNvPr>
          <p:cNvSpPr txBox="1"/>
          <p:nvPr/>
        </p:nvSpPr>
        <p:spPr>
          <a:xfrm>
            <a:off x="1311965" y="901148"/>
            <a:ext cx="9753600" cy="4893647"/>
          </a:xfrm>
          <a:prstGeom prst="rect">
            <a:avLst/>
          </a:prstGeom>
          <a:noFill/>
        </p:spPr>
        <p:txBody>
          <a:bodyPr wrap="square">
            <a:spAutoFit/>
          </a:bodyPr>
          <a:lstStyle/>
          <a:p>
            <a:pPr indent="449580" algn="ctr" rtl="0"/>
            <a:r>
              <a:rPr lang="ru-RU" b="1" i="0" dirty="0">
                <a:solidFill>
                  <a:srgbClr val="000000"/>
                </a:solidFill>
                <a:effectLst/>
                <a:latin typeface="Times New Roman" panose="02020603050405020304" pitchFamily="18" charset="0"/>
              </a:rPr>
              <a:t>ЛИСА В КУРЯТНИКЕ </a:t>
            </a:r>
            <a:r>
              <a:rPr lang="ru-RU" sz="2000" b="1" i="0" dirty="0">
                <a:solidFill>
                  <a:srgbClr val="000000"/>
                </a:solidFill>
                <a:effectLst/>
                <a:latin typeface="Times New Roman" panose="02020603050405020304" pitchFamily="18" charset="0"/>
              </a:rPr>
              <a:t>(средняя группа)</a:t>
            </a:r>
          </a:p>
          <a:p>
            <a:pPr indent="449580" algn="ctr" rtl="0"/>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Задачи:</a:t>
            </a:r>
            <a:r>
              <a:rPr lang="ru-RU" sz="1800" b="0" i="0" dirty="0">
                <a:solidFill>
                  <a:srgbClr val="000000"/>
                </a:solidFill>
                <a:effectLst/>
                <a:latin typeface="Times New Roman" panose="02020603050405020304" pitchFamily="18" charset="0"/>
              </a:rPr>
              <a:t> Развивать у детей ловкость и умение выполнять движение по сигналу, упражнять в беге с </a:t>
            </a:r>
            <a:r>
              <a:rPr lang="ru-RU" sz="1800" b="0" i="0" dirty="0" err="1">
                <a:solidFill>
                  <a:srgbClr val="000000"/>
                </a:solidFill>
                <a:effectLst/>
                <a:latin typeface="Times New Roman" panose="02020603050405020304" pitchFamily="18" charset="0"/>
              </a:rPr>
              <a:t>увертыванием</a:t>
            </a:r>
            <a:r>
              <a:rPr lang="ru-RU" sz="1800" b="0" i="0" dirty="0">
                <a:solidFill>
                  <a:srgbClr val="000000"/>
                </a:solidFill>
                <a:effectLst/>
                <a:latin typeface="Times New Roman" panose="02020603050405020304" pitchFamily="18" charset="0"/>
              </a:rPr>
              <a:t>, в ловле, в лазании, прыжках в глубину.</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Описание:</a:t>
            </a:r>
            <a:r>
              <a:rPr lang="ru-RU" sz="1800" b="0" i="0" dirty="0">
                <a:solidFill>
                  <a:srgbClr val="000000"/>
                </a:solidFill>
                <a:effectLst/>
                <a:latin typeface="Times New Roman" panose="02020603050405020304" pitchFamily="18" charset="0"/>
              </a:rPr>
              <a:t> На одной стороне площадки отчерчивается курятник. В курятнике на насесте (на скамейках) располагаются куры, дети стоят на скамейках. На другой стороне площадки находится нора лисы. Все остальное место – двор. Один из играющих назначается лисой, остальные куры – они ходят и бегают по двору, клюют зерна, хлопают крыльями. По сигналу «Лиса» куры убегают в курятник, взбираются на насест, а лиса старается утащить курицу, не успевшую взобраться на насест. Отводит ее в свою нору. Куры спрыгивают с насеста и игра возобновляется.</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Правила:</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Лиса может ловить кур, а куры могут взбираться на насест только по сигналу воспитателя «Лиса!».</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Варианты</a:t>
            </a:r>
            <a:r>
              <a:rPr lang="ru-RU" sz="1800" b="0" i="0" dirty="0">
                <a:solidFill>
                  <a:srgbClr val="000000"/>
                </a:solidFill>
                <a:effectLst/>
                <a:latin typeface="Times New Roman" panose="02020603050405020304" pitchFamily="18" charset="0"/>
              </a:rPr>
              <a:t>: Увеличить число </a:t>
            </a:r>
            <a:r>
              <a:rPr lang="ru-RU" sz="1800" b="0" i="0" dirty="0" err="1">
                <a:solidFill>
                  <a:srgbClr val="000000"/>
                </a:solidFill>
                <a:effectLst/>
                <a:latin typeface="Times New Roman" panose="02020603050405020304" pitchFamily="18" charset="0"/>
              </a:rPr>
              <a:t>ловишек</a:t>
            </a:r>
            <a:r>
              <a:rPr lang="ru-RU" sz="1800" b="0" i="0" dirty="0">
                <a:solidFill>
                  <a:srgbClr val="000000"/>
                </a:solidFill>
                <a:effectLst/>
                <a:latin typeface="Times New Roman" panose="02020603050405020304" pitchFamily="18" charset="0"/>
              </a:rPr>
              <a:t> – 2 лисы. Курам взбираться на гимнастическую стенку.</a:t>
            </a:r>
            <a:endParaRPr lang="ru-RU" sz="1800" b="0" i="0" dirty="0">
              <a:solidFill>
                <a:srgbClr val="000000"/>
              </a:solidFill>
              <a:effectLst/>
              <a:latin typeface="Arial" panose="020B0604020202020204" pitchFamily="34" charset="0"/>
            </a:endParaRPr>
          </a:p>
          <a:p>
            <a:br>
              <a:rPr lang="ru-RU" dirty="0"/>
            </a:br>
            <a:endParaRPr lang="ru-RU" dirty="0"/>
          </a:p>
        </p:txBody>
      </p:sp>
    </p:spTree>
    <p:extLst>
      <p:ext uri="{BB962C8B-B14F-4D97-AF65-F5344CB8AC3E}">
        <p14:creationId xmlns:p14="http://schemas.microsoft.com/office/powerpoint/2010/main" val="420707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BC07670-E312-4415-BAB5-1222351D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360B021-CD73-4F52-A456-9F635DA38817}"/>
              </a:ext>
            </a:extLst>
          </p:cNvPr>
          <p:cNvSpPr txBox="1"/>
          <p:nvPr/>
        </p:nvSpPr>
        <p:spPr>
          <a:xfrm>
            <a:off x="887897" y="781878"/>
            <a:ext cx="10257182" cy="5909310"/>
          </a:xfrm>
          <a:prstGeom prst="rect">
            <a:avLst/>
          </a:prstGeom>
          <a:noFill/>
        </p:spPr>
        <p:txBody>
          <a:bodyPr wrap="square">
            <a:spAutoFit/>
          </a:bodyPr>
          <a:lstStyle/>
          <a:p>
            <a:pPr indent="449580" algn="ctr" rtl="0"/>
            <a:r>
              <a:rPr lang="ru-RU" sz="1800" b="1" i="0" dirty="0">
                <a:solidFill>
                  <a:srgbClr val="000000"/>
                </a:solidFill>
                <a:effectLst/>
                <a:latin typeface="Times New Roman" panose="02020603050405020304" pitchFamily="18" charset="0"/>
              </a:rPr>
              <a:t>ЗАЙЦЫ И ВОЛК   (средняя группа)</a:t>
            </a:r>
          </a:p>
          <a:p>
            <a:pPr indent="449580" algn="ctr" rtl="0"/>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Задачи:</a:t>
            </a:r>
            <a:r>
              <a:rPr lang="ru-RU" sz="1800" b="0" i="0" dirty="0">
                <a:solidFill>
                  <a:srgbClr val="000000"/>
                </a:solidFill>
                <a:effectLst/>
                <a:latin typeface="Times New Roman" panose="02020603050405020304" pitchFamily="18" charset="0"/>
              </a:rPr>
              <a:t> Развивать у детей умение выполнять движения по сигналу, упражнять в беге, в прыжках на обеих ногах, в приседании, ловле.</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Описание:</a:t>
            </a:r>
            <a:r>
              <a:rPr lang="ru-RU" sz="1800" b="0" i="0" dirty="0">
                <a:solidFill>
                  <a:srgbClr val="000000"/>
                </a:solidFill>
                <a:effectLst/>
                <a:latin typeface="Times New Roman" panose="02020603050405020304" pitchFamily="18" charset="0"/>
              </a:rPr>
              <a:t> Одного из играющих назначают волком, остальные изображают зайцев. На одной стороне площадки зайцы отмечают себе места шишками, камушками, из которых выкладывают кружочки или квадраты. Вначале игры зайцы стоят на своих местах. Волк находится на противоположном конце площадки – в овраге. Воспитатель говорит: «Зайки скачут, скок – скок – скок, на зеленый на лужок. Травку щиплют, слушают, не идет ли волк». Зайцы выпрыгивают из кружков и разбегаются по площадке. Прыгают на 2 ногах, присаживаются, щиплют траву и оглядываются в поисках волка. Воспитатель произносит слово «Волк», волк выходит из оврага и бежит за зайцами, стараясь их поймать, коснуться. Зайцы убегают каждый на свое место, где волк их уже не может настигнуть. Пойманных зайцев волк отводит себе в овраг. После того, как волк поймает 2-3 зайцев, выбирается другой волк.</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Правила:</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Зайцы выбегают при словах – зайцы скачут.</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Возвращаться на места можно лишь после слова «Волк!».</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Варианты</a:t>
            </a:r>
            <a:r>
              <a:rPr lang="ru-RU" sz="1800" b="0" i="0" dirty="0">
                <a:solidFill>
                  <a:srgbClr val="000000"/>
                </a:solidFill>
                <a:effectLst/>
                <a:latin typeface="Times New Roman" panose="02020603050405020304" pitchFamily="18" charset="0"/>
              </a:rPr>
              <a:t>: Нельзя ловить тех зайцев, которым подала лапу зайчиха - мать. На пути поставить кубы – пенечки, зайцы оббегают их. Выбрать 2 волков. Волку перепрыгнуть через преграду – ручей.</a:t>
            </a:r>
            <a:endParaRPr lang="ru-RU" sz="1800" b="0" i="0" dirty="0">
              <a:solidFill>
                <a:srgbClr val="000000"/>
              </a:solidFill>
              <a:effectLst/>
              <a:latin typeface="Arial" panose="020B0604020202020204" pitchFamily="34" charset="0"/>
            </a:endParaRPr>
          </a:p>
          <a:p>
            <a:br>
              <a:rPr lang="ru-RU" dirty="0"/>
            </a:br>
            <a:endParaRPr lang="ru-RU" dirty="0"/>
          </a:p>
        </p:txBody>
      </p:sp>
    </p:spTree>
    <p:extLst>
      <p:ext uri="{BB962C8B-B14F-4D97-AF65-F5344CB8AC3E}">
        <p14:creationId xmlns:p14="http://schemas.microsoft.com/office/powerpoint/2010/main" val="3671542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BC07670-E312-4415-BAB5-1222351D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7D85F820-491B-4A47-A1E3-6F83F9E82187}"/>
              </a:ext>
            </a:extLst>
          </p:cNvPr>
          <p:cNvSpPr txBox="1"/>
          <p:nvPr/>
        </p:nvSpPr>
        <p:spPr>
          <a:xfrm>
            <a:off x="993913" y="834886"/>
            <a:ext cx="10071652" cy="5355312"/>
          </a:xfrm>
          <a:prstGeom prst="rect">
            <a:avLst/>
          </a:prstGeom>
          <a:noFill/>
        </p:spPr>
        <p:txBody>
          <a:bodyPr wrap="square">
            <a:spAutoFit/>
          </a:bodyPr>
          <a:lstStyle/>
          <a:p>
            <a:pPr indent="449580" algn="ctr" rtl="0"/>
            <a:endParaRPr lang="ru-RU" sz="1800" b="1" i="0" dirty="0">
              <a:solidFill>
                <a:srgbClr val="000000"/>
              </a:solidFill>
              <a:effectLst/>
              <a:latin typeface="Times New Roman" panose="02020603050405020304" pitchFamily="18" charset="0"/>
            </a:endParaRPr>
          </a:p>
          <a:p>
            <a:pPr indent="449580" algn="ctr" rtl="0"/>
            <a:r>
              <a:rPr lang="ru-RU" sz="1800" b="1" i="0" dirty="0">
                <a:solidFill>
                  <a:srgbClr val="000000"/>
                </a:solidFill>
                <a:effectLst/>
                <a:latin typeface="Times New Roman" panose="02020603050405020304" pitchFamily="18" charset="0"/>
              </a:rPr>
              <a:t>У МЕДВЕДЯ ВО БОРУ   (средняя группа)</a:t>
            </a:r>
          </a:p>
          <a:p>
            <a:pPr indent="449580" algn="ctr" rtl="0"/>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Задачи:</a:t>
            </a:r>
            <a:r>
              <a:rPr lang="ru-RU" sz="1800" b="0" i="0" dirty="0">
                <a:solidFill>
                  <a:srgbClr val="000000"/>
                </a:solidFill>
                <a:effectLst/>
                <a:latin typeface="Times New Roman" panose="02020603050405020304" pitchFamily="18" charset="0"/>
              </a:rPr>
              <a:t> Развивать у детей выдержку, умение выполнять движения по сигналу, навык коллективного движения. Упражнять в беге по определенному направлению, с </a:t>
            </a:r>
            <a:r>
              <a:rPr lang="ru-RU" sz="1800" b="0" i="0" dirty="0" err="1">
                <a:solidFill>
                  <a:srgbClr val="000000"/>
                </a:solidFill>
                <a:effectLst/>
                <a:latin typeface="Times New Roman" panose="02020603050405020304" pitchFamily="18" charset="0"/>
              </a:rPr>
              <a:t>увертыванием</a:t>
            </a:r>
            <a:r>
              <a:rPr lang="ru-RU" sz="1800" b="0" i="0" dirty="0">
                <a:solidFill>
                  <a:srgbClr val="000000"/>
                </a:solidFill>
                <a:effectLst/>
                <a:latin typeface="Times New Roman" panose="02020603050405020304" pitchFamily="18" charset="0"/>
              </a:rPr>
              <a:t>, развивать речь.</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Описание:</a:t>
            </a:r>
            <a:r>
              <a:rPr lang="ru-RU" sz="1800" b="0" i="0" dirty="0">
                <a:solidFill>
                  <a:srgbClr val="000000"/>
                </a:solidFill>
                <a:effectLst/>
                <a:latin typeface="Times New Roman" panose="02020603050405020304" pitchFamily="18" charset="0"/>
              </a:rPr>
              <a:t> На одной стороне площадки проводится черта – это опушка леса. За чертой, на расстоянии 2-3 шагов очерчивается место для медведя. На противоположной стороне дом детей. Воспитатель назначает медведя, остальные дети – у себя дома. Воспитатель говорит: «Идите гулять!». Дети направляются к опушке леса, собирая ягоды, грибы, имитируя движения и хором говорят: «У медведя во бору, грибы ягоды беру. А медведь сидит и на нас рычит».  Медведь в это время сидит на своем месте. Когда играющие произносят «Рычит!» медведь встает, дети бегут домой. Медведь старается их поймать – коснуться. Пойманного медведь отводит к себе. После 2-3 пойманных выбирается новый медведь.</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Правила:</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Медведь имеет право вставать и ловить, а играющие – убегать домой только после слова «рычит!».</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Медведь не может ловить детей за линией дома.</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Варианты</a:t>
            </a:r>
            <a:r>
              <a:rPr lang="ru-RU" sz="1800" b="0" i="0" dirty="0">
                <a:solidFill>
                  <a:srgbClr val="000000"/>
                </a:solidFill>
                <a:effectLst/>
                <a:latin typeface="Times New Roman" panose="02020603050405020304" pitchFamily="18" charset="0"/>
              </a:rPr>
              <a:t>: Ввести 2 медведей. Поставить на пути преграды.</a:t>
            </a:r>
            <a:endParaRPr lang="ru-RU" sz="1800" b="0" i="0" dirty="0">
              <a:solidFill>
                <a:srgbClr val="000000"/>
              </a:solidFill>
              <a:effectLst/>
              <a:latin typeface="Arial" panose="020B0604020202020204" pitchFamily="34" charset="0"/>
            </a:endParaRPr>
          </a:p>
          <a:p>
            <a:br>
              <a:rPr lang="ru-RU" dirty="0"/>
            </a:br>
            <a:endParaRPr lang="ru-RU" dirty="0"/>
          </a:p>
        </p:txBody>
      </p:sp>
    </p:spTree>
    <p:extLst>
      <p:ext uri="{BB962C8B-B14F-4D97-AF65-F5344CB8AC3E}">
        <p14:creationId xmlns:p14="http://schemas.microsoft.com/office/powerpoint/2010/main" val="4149452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BC07670-E312-4415-BAB5-1222351D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3A0C7775-976D-4CF1-A39C-D6A8BF3D6D61}"/>
              </a:ext>
            </a:extLst>
          </p:cNvPr>
          <p:cNvSpPr txBox="1"/>
          <p:nvPr/>
        </p:nvSpPr>
        <p:spPr>
          <a:xfrm>
            <a:off x="1179443" y="1007165"/>
            <a:ext cx="9819861" cy="4247317"/>
          </a:xfrm>
          <a:prstGeom prst="rect">
            <a:avLst/>
          </a:prstGeom>
          <a:noFill/>
        </p:spPr>
        <p:txBody>
          <a:bodyPr wrap="square">
            <a:spAutoFit/>
          </a:bodyPr>
          <a:lstStyle/>
          <a:p>
            <a:pPr indent="449580" algn="ctr" rtl="0"/>
            <a:endParaRPr lang="ru-RU" sz="1800" b="1" i="0" dirty="0">
              <a:solidFill>
                <a:srgbClr val="000000"/>
              </a:solidFill>
              <a:effectLst/>
              <a:latin typeface="Times New Roman" panose="02020603050405020304" pitchFamily="18" charset="0"/>
            </a:endParaRPr>
          </a:p>
          <a:p>
            <a:pPr indent="449580" algn="ctr" rtl="0"/>
            <a:r>
              <a:rPr lang="ru-RU" sz="1800" b="1" i="0" dirty="0">
                <a:solidFill>
                  <a:srgbClr val="000000"/>
                </a:solidFill>
                <a:effectLst/>
                <a:latin typeface="Times New Roman" panose="02020603050405020304" pitchFamily="18" charset="0"/>
              </a:rPr>
              <a:t>ПТИЧКИ И КОШКА   (средняя группа)</a:t>
            </a:r>
          </a:p>
          <a:p>
            <a:pPr indent="449580" algn="ctr" rtl="0"/>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Задачи:</a:t>
            </a:r>
            <a:r>
              <a:rPr lang="ru-RU" sz="1800" b="0" i="0" dirty="0">
                <a:solidFill>
                  <a:srgbClr val="000000"/>
                </a:solidFill>
                <a:effectLst/>
                <a:latin typeface="Times New Roman" panose="02020603050405020304" pitchFamily="18" charset="0"/>
              </a:rPr>
              <a:t> Развивать у детей решительность, упражнять в беге с </a:t>
            </a:r>
            <a:r>
              <a:rPr lang="ru-RU" sz="1800" b="0" i="0" dirty="0" err="1">
                <a:solidFill>
                  <a:srgbClr val="000000"/>
                </a:solidFill>
                <a:effectLst/>
                <a:latin typeface="Times New Roman" panose="02020603050405020304" pitchFamily="18" charset="0"/>
              </a:rPr>
              <a:t>увертыванием</a:t>
            </a:r>
            <a:r>
              <a:rPr lang="ru-RU" sz="1800" b="0" i="0" dirty="0">
                <a:solidFill>
                  <a:srgbClr val="000000"/>
                </a:solidFill>
                <a:effectLst/>
                <a:latin typeface="Times New Roman" panose="02020603050405020304" pitchFamily="18" charset="0"/>
              </a:rPr>
              <a:t>.</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Описание:</a:t>
            </a:r>
            <a:r>
              <a:rPr lang="ru-RU" sz="1800" b="0" i="0" dirty="0">
                <a:solidFill>
                  <a:srgbClr val="000000"/>
                </a:solidFill>
                <a:effectLst/>
                <a:latin typeface="Times New Roman" panose="02020603050405020304" pitchFamily="18" charset="0"/>
              </a:rPr>
              <a:t> На земле чертится круг или кладется шнур со связанными концами. Воспитатель выбирает </a:t>
            </a:r>
            <a:r>
              <a:rPr lang="ru-RU" sz="1800" b="0" i="0" dirty="0" err="1">
                <a:solidFill>
                  <a:srgbClr val="000000"/>
                </a:solidFill>
                <a:effectLst/>
                <a:latin typeface="Times New Roman" panose="02020603050405020304" pitchFamily="18" charset="0"/>
              </a:rPr>
              <a:t>ловишку</a:t>
            </a:r>
            <a:r>
              <a:rPr lang="ru-RU" sz="1800" b="0" i="0" dirty="0">
                <a:solidFill>
                  <a:srgbClr val="000000"/>
                </a:solidFill>
                <a:effectLst/>
                <a:latin typeface="Times New Roman" panose="02020603050405020304" pitchFamily="18" charset="0"/>
              </a:rPr>
              <a:t> который становится в центре круга. Это кошка. Остальные – птички, находятся за кругом. Кошка спит, птички влетают за зернышками в круг. Кошка просыпается, видит птичек и ловит их. Все птички вылетают из круга. Тот, кого коснулась кошка, считается пойманным и идет на середину круга.  Когда поймают 2-3 птичек – выбирается новая кошка.</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Правила:</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Кошка ловит птичек только в кругу.</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Кошка может касаться птичек, но не хватать их.</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Варианты</a:t>
            </a:r>
            <a:r>
              <a:rPr lang="ru-RU" sz="1800" b="0" i="0" dirty="0">
                <a:solidFill>
                  <a:srgbClr val="000000"/>
                </a:solidFill>
                <a:effectLst/>
                <a:latin typeface="Times New Roman" panose="02020603050405020304" pitchFamily="18" charset="0"/>
              </a:rPr>
              <a:t>: Если кошка долго не может никого поймать, добавить еще одну кошку.</a:t>
            </a:r>
            <a:endParaRPr lang="ru-RU" sz="1800" b="0" i="0" dirty="0">
              <a:solidFill>
                <a:srgbClr val="000000"/>
              </a:solidFill>
              <a:effectLst/>
              <a:latin typeface="Arial" panose="020B0604020202020204" pitchFamily="34" charset="0"/>
            </a:endParaRPr>
          </a:p>
          <a:p>
            <a:br>
              <a:rPr lang="ru-RU" dirty="0"/>
            </a:br>
            <a:endParaRPr lang="ru-RU" dirty="0"/>
          </a:p>
        </p:txBody>
      </p:sp>
    </p:spTree>
    <p:extLst>
      <p:ext uri="{BB962C8B-B14F-4D97-AF65-F5344CB8AC3E}">
        <p14:creationId xmlns:p14="http://schemas.microsoft.com/office/powerpoint/2010/main" val="311069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BC07670-E312-4415-BAB5-1222351D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3E57D7C-2C2F-4DB6-98AC-0C119CE63137}"/>
              </a:ext>
            </a:extLst>
          </p:cNvPr>
          <p:cNvSpPr txBox="1"/>
          <p:nvPr/>
        </p:nvSpPr>
        <p:spPr>
          <a:xfrm>
            <a:off x="1311966" y="1126435"/>
            <a:ext cx="9674086" cy="4247317"/>
          </a:xfrm>
          <a:prstGeom prst="rect">
            <a:avLst/>
          </a:prstGeom>
          <a:noFill/>
        </p:spPr>
        <p:txBody>
          <a:bodyPr wrap="square">
            <a:spAutoFit/>
          </a:bodyPr>
          <a:lstStyle/>
          <a:p>
            <a:pPr indent="449580" algn="ctr" rtl="0"/>
            <a:r>
              <a:rPr lang="ru-RU" sz="1800" b="1" i="0" dirty="0">
                <a:solidFill>
                  <a:srgbClr val="000000"/>
                </a:solidFill>
                <a:effectLst/>
                <a:latin typeface="Times New Roman" panose="02020603050405020304" pitchFamily="18" charset="0"/>
              </a:rPr>
              <a:t>ЧЕРЕЗ РУЧЕЕК   (средняя группа)</a:t>
            </a:r>
          </a:p>
          <a:p>
            <a:pPr indent="449580" algn="ctr" rtl="0"/>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Задачи:</a:t>
            </a:r>
            <a:r>
              <a:rPr lang="ru-RU" sz="1800" b="0" i="0" dirty="0">
                <a:solidFill>
                  <a:srgbClr val="000000"/>
                </a:solidFill>
                <a:effectLst/>
                <a:latin typeface="Times New Roman" panose="02020603050405020304" pitchFamily="18" charset="0"/>
              </a:rPr>
              <a:t> Развивать у детей ловкость, упражнять в прыжках на обеих ногах, в равновесии.</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Описание:</a:t>
            </a:r>
            <a:r>
              <a:rPr lang="ru-RU" sz="1800" b="0" i="0" dirty="0">
                <a:solidFill>
                  <a:srgbClr val="000000"/>
                </a:solidFill>
                <a:effectLst/>
                <a:latin typeface="Times New Roman" panose="02020603050405020304" pitchFamily="18" charset="0"/>
              </a:rPr>
              <a:t> Все играющее сидят на стульях, в 6 шагах от них кладутся 2 шнура, расстояние между ними 2 метра – это ручеек. Дети должны по камушкам – дощечкам перебраться на другой берег не замочив ног. Дощечки положены с таким расчетом, чтобы дети могли прыгнуть обеими ногами с одного камушка на другой. По слову «Пошли!» 5 детей перебирается через ручеек. Тот, кто оступился, отходит в сторону – «сушить обувь». Все дети должны перейти через ручей.  </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Правила:</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Проигравшим считается тот, кто вступил ногой в ручеек.</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Перебираться можно только по сигналу.</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Варианты</a:t>
            </a:r>
            <a:r>
              <a:rPr lang="ru-RU" sz="1800" b="0" i="0" dirty="0">
                <a:solidFill>
                  <a:srgbClr val="000000"/>
                </a:solidFill>
                <a:effectLst/>
                <a:latin typeface="Times New Roman" panose="02020603050405020304" pitchFamily="18" charset="0"/>
              </a:rPr>
              <a:t>: Увеличить расстояние между шнурами, обходить предметы, перебираясь на другой берег. Прыгать на одной ноге.</a:t>
            </a:r>
            <a:endParaRPr lang="ru-RU" sz="1800" b="0" i="0" dirty="0">
              <a:solidFill>
                <a:srgbClr val="000000"/>
              </a:solidFill>
              <a:effectLst/>
              <a:latin typeface="Arial" panose="020B0604020202020204" pitchFamily="34" charset="0"/>
            </a:endParaRPr>
          </a:p>
          <a:p>
            <a:br>
              <a:rPr lang="ru-RU" dirty="0"/>
            </a:br>
            <a:endParaRPr lang="ru-RU" dirty="0"/>
          </a:p>
        </p:txBody>
      </p:sp>
    </p:spTree>
    <p:extLst>
      <p:ext uri="{BB962C8B-B14F-4D97-AF65-F5344CB8AC3E}">
        <p14:creationId xmlns:p14="http://schemas.microsoft.com/office/powerpoint/2010/main" val="2831156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BC07670-E312-4415-BAB5-1222351D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42D7DFE0-74A1-496C-857C-A217C47EB504}"/>
              </a:ext>
            </a:extLst>
          </p:cNvPr>
          <p:cNvSpPr txBox="1"/>
          <p:nvPr/>
        </p:nvSpPr>
        <p:spPr>
          <a:xfrm>
            <a:off x="967408" y="702364"/>
            <a:ext cx="10270433" cy="5685321"/>
          </a:xfrm>
          <a:prstGeom prst="rect">
            <a:avLst/>
          </a:prstGeom>
          <a:noFill/>
        </p:spPr>
        <p:txBody>
          <a:bodyPr wrap="square">
            <a:spAutoFit/>
          </a:bodyPr>
          <a:lstStyle/>
          <a:p>
            <a:pPr indent="449580" algn="ctr" rtl="0"/>
            <a:r>
              <a:rPr lang="ru-RU" sz="1800" b="1" i="0" dirty="0">
                <a:solidFill>
                  <a:srgbClr val="000000"/>
                </a:solidFill>
                <a:effectLst/>
                <a:latin typeface="Times New Roman" panose="02020603050405020304" pitchFamily="18" charset="0"/>
              </a:rPr>
              <a:t>ЛОШАДКИ   (средняя группа)</a:t>
            </a:r>
          </a:p>
          <a:p>
            <a:pPr indent="449580" algn="ctr" rtl="0"/>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Задачи:</a:t>
            </a:r>
            <a:r>
              <a:rPr lang="ru-RU" sz="1800" b="0" i="0" dirty="0">
                <a:solidFill>
                  <a:srgbClr val="000000"/>
                </a:solidFill>
                <a:effectLst/>
                <a:latin typeface="Times New Roman" panose="02020603050405020304" pitchFamily="18" charset="0"/>
              </a:rPr>
              <a:t> Развивать у детей умение действовать по сигналу, согласовывать движения друг с другом, упражнять в беге, ходьбе.</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Описание:</a:t>
            </a:r>
            <a:r>
              <a:rPr lang="ru-RU" sz="1800" b="0" i="0" dirty="0">
                <a:solidFill>
                  <a:srgbClr val="000000"/>
                </a:solidFill>
                <a:effectLst/>
                <a:latin typeface="Times New Roman" panose="02020603050405020304" pitchFamily="18" charset="0"/>
              </a:rPr>
              <a:t> Дети делятся на 2 равные группы. Одна группа изображает конюхов, другая – лошадей. На одной стороне отчерчивается конюшня. На другой – помещение для конюхов, между ними луг. Воспитатель говорит: «Конюхи, вставайте скорей, запрягайте лошадей!». Конюхи с вожжами в руках, бегут к конюшне и запрягают лошадей. Когда все лошади запряжены, они выстраиваются друг за другом и по указанию воспитателя идут шагом или бегут. По слову воспитателя «Приехали!» конюхи останавливают лошадей. Воспитатель говорит «Идите отдыхать!». Конюхи распрягают лошадей и отпускают их пастись на луг. Сами возвращаются на свои места отдохнуть. Лошади спокойно ходят по площадке, пасутся, щиплют траву. По сигналу воспитателя «Конюхи, запрягайте лошадей!» конюх ловит свою лошадь, которая убегает от него. Когда все лошади пойманы и запряжены, все выстраиваются друг за другом. После 2-3 повторений воспитатель говорит: «Отведите лошадей в конюшню!». Конюхи отводят лошадей в конюшню, распрягают их и отдают вожжи воспитателю.</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Правила:</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Играющие меняют движения по сигналу воспитателя. По сигналу «Идите отдыхать» - конюхи возвращаются на места.</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Варианты</a:t>
            </a:r>
            <a:r>
              <a:rPr lang="ru-RU" sz="1800" b="0" i="0" dirty="0">
                <a:solidFill>
                  <a:srgbClr val="000000"/>
                </a:solidFill>
                <a:effectLst/>
                <a:latin typeface="Times New Roman" panose="02020603050405020304" pitchFamily="18" charset="0"/>
              </a:rPr>
              <a:t>: Включить ходьбу по мостику – доске, положенной горизонтально или наклонно, предложить разные цели поездки</a:t>
            </a:r>
            <a:endParaRPr lang="ru-RU" sz="18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90371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BC07670-E312-4415-BAB5-1222351D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786C7BC6-594B-4308-A4A0-B9134F0AF713}"/>
              </a:ext>
            </a:extLst>
          </p:cNvPr>
          <p:cNvSpPr txBox="1"/>
          <p:nvPr/>
        </p:nvSpPr>
        <p:spPr>
          <a:xfrm>
            <a:off x="1033669" y="715618"/>
            <a:ext cx="10124661" cy="4801314"/>
          </a:xfrm>
          <a:prstGeom prst="rect">
            <a:avLst/>
          </a:prstGeom>
          <a:noFill/>
        </p:spPr>
        <p:txBody>
          <a:bodyPr wrap="square">
            <a:spAutoFit/>
          </a:bodyPr>
          <a:lstStyle/>
          <a:p>
            <a:pPr indent="449580" algn="ctr" rtl="0"/>
            <a:endParaRPr lang="ru-RU" sz="1800" b="1" i="0" dirty="0">
              <a:solidFill>
                <a:srgbClr val="000000"/>
              </a:solidFill>
              <a:effectLst/>
              <a:latin typeface="Times New Roman" panose="02020603050405020304" pitchFamily="18" charset="0"/>
            </a:endParaRPr>
          </a:p>
          <a:p>
            <a:pPr indent="449580" algn="ctr" rtl="0"/>
            <a:r>
              <a:rPr lang="ru-RU" sz="1800" b="1" i="0" dirty="0">
                <a:solidFill>
                  <a:srgbClr val="000000"/>
                </a:solidFill>
                <a:effectLst/>
                <a:latin typeface="Times New Roman" panose="02020603050405020304" pitchFamily="18" charset="0"/>
              </a:rPr>
              <a:t>САМОЛЕТЫ    (средняя группа)</a:t>
            </a:r>
          </a:p>
          <a:p>
            <a:pPr indent="449580" algn="ctr" rtl="0"/>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Задачи:</a:t>
            </a:r>
            <a:r>
              <a:rPr lang="ru-RU" sz="1800" b="0" i="0" dirty="0">
                <a:solidFill>
                  <a:srgbClr val="000000"/>
                </a:solidFill>
                <a:effectLst/>
                <a:latin typeface="Times New Roman" panose="02020603050405020304" pitchFamily="18" charset="0"/>
              </a:rPr>
              <a:t> Развивать у детей ориентировку в пространстве, закрепить навык построения в колонну. Упражнять в беге.</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Описание:</a:t>
            </a:r>
            <a:r>
              <a:rPr lang="ru-RU" sz="1800" b="0" i="0" dirty="0">
                <a:solidFill>
                  <a:srgbClr val="000000"/>
                </a:solidFill>
                <a:effectLst/>
                <a:latin typeface="Times New Roman" panose="02020603050405020304" pitchFamily="18" charset="0"/>
              </a:rPr>
              <a:t> Дети строятся в 3-4 колонны в разных местах площадки, которые отмечаются флажками. Играющие изображают летчиков на самолетах. Они готовятся к полету. По сигналу воспитателя «К полету готовься!» дети кружат согнутыми в локтях руками – заводят мотор. «Летите!» - говорит воспитатель. Дети поднимают руки в стороны и летят врассыпную, в разных направлениях. По сигналу воспитателя «На посадку!» - самолеты находят свои места и приземляются, строятся в колонны и опускаются на одно колено. Воспитатель отмечает, какая колонна построилась первой.</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Правила:</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Играющие должны вылетать после сигнала воспитателя «Летите!».</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По сигналу воспитателя «На посадку!» - играющие должны возвратиться в свои колонны, на те места, где выложен их знак (поставлен флажок).</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Варианты</a:t>
            </a:r>
            <a:r>
              <a:rPr lang="ru-RU" sz="1800" b="0" i="0" dirty="0">
                <a:solidFill>
                  <a:srgbClr val="000000"/>
                </a:solidFill>
                <a:effectLst/>
                <a:latin typeface="Times New Roman" panose="02020603050405020304" pitchFamily="18" charset="0"/>
              </a:rPr>
              <a:t>: Пока самолеты летают, поменять местами флажки, унести на противоположную сторону. Менять ведущих в колоннах.</a:t>
            </a:r>
            <a:endParaRPr lang="ru-RU" sz="18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092849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BC07670-E312-4415-BAB5-1222351D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3BCC4940-0E53-4C6B-8864-290F365467CA}"/>
              </a:ext>
            </a:extLst>
          </p:cNvPr>
          <p:cNvSpPr txBox="1"/>
          <p:nvPr/>
        </p:nvSpPr>
        <p:spPr>
          <a:xfrm>
            <a:off x="1285461" y="980661"/>
            <a:ext cx="9647582" cy="4247317"/>
          </a:xfrm>
          <a:prstGeom prst="rect">
            <a:avLst/>
          </a:prstGeom>
          <a:noFill/>
        </p:spPr>
        <p:txBody>
          <a:bodyPr wrap="square">
            <a:spAutoFit/>
          </a:bodyPr>
          <a:lstStyle/>
          <a:p>
            <a:pPr marL="449580" indent="449580" algn="ctr" rtl="0"/>
            <a:r>
              <a:rPr lang="ru-RU" sz="1800" b="1" i="0" dirty="0">
                <a:solidFill>
                  <a:srgbClr val="000000"/>
                </a:solidFill>
                <a:effectLst/>
                <a:latin typeface="Times New Roman" panose="02020603050405020304" pitchFamily="18" charset="0"/>
              </a:rPr>
              <a:t>ПОПАДИ МЕШОЧКОМ В КРУГ   (средняя группа)</a:t>
            </a:r>
          </a:p>
          <a:p>
            <a:pPr marL="449580" indent="449580" algn="ctr" rtl="0"/>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Задачи:</a:t>
            </a:r>
            <a:r>
              <a:rPr lang="ru-RU" sz="1800" b="0" i="0" dirty="0">
                <a:solidFill>
                  <a:srgbClr val="000000"/>
                </a:solidFill>
                <a:effectLst/>
                <a:latin typeface="Times New Roman" panose="02020603050405020304" pitchFamily="18" charset="0"/>
              </a:rPr>
              <a:t> Развивать у детей умение действовать по сигналу. Упражнять в метании правой и левой рукой.</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Описание:</a:t>
            </a:r>
            <a:r>
              <a:rPr lang="ru-RU" sz="1800" b="0" i="0" dirty="0">
                <a:solidFill>
                  <a:srgbClr val="000000"/>
                </a:solidFill>
                <a:effectLst/>
                <a:latin typeface="Times New Roman" panose="02020603050405020304" pitchFamily="18" charset="0"/>
              </a:rPr>
              <a:t> Дети стоят по кругу. В центре круга выложен из веревки кружок, концы веревки связаны, круг можно начертить. Диаметр круга – 2 метра. Дети находятся на расстоянии 1-2 шагов от круга. В руках мешочки с песком. По слову воспитателя «Бросай!», все бросают свои мешочки в круг. «Поднимите мешочки!» - говорит воспитатель. Дети поднимают мешочки, становятся на место. Воспитатель отмечает, чей мешочек не попал в круг, игра продолжается. Дети бросают другой рукой.</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Правила:</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Бросать мешочек нужно по слову воспитателя «Бросай!»</a:t>
            </a:r>
            <a:endParaRPr lang="ru-RU" sz="1800" b="0" i="0" dirty="0">
              <a:solidFill>
                <a:srgbClr val="000000"/>
              </a:solidFill>
              <a:effectLst/>
              <a:latin typeface="Arial" panose="020B0604020202020204" pitchFamily="34" charset="0"/>
            </a:endParaRPr>
          </a:p>
          <a:p>
            <a:pPr algn="just" rtl="0"/>
            <a:r>
              <a:rPr lang="ru-RU" sz="1800" b="0" i="0" dirty="0">
                <a:solidFill>
                  <a:srgbClr val="000000"/>
                </a:solidFill>
                <a:effectLst/>
                <a:latin typeface="Times New Roman" panose="02020603050405020304" pitchFamily="18" charset="0"/>
              </a:rPr>
              <a:t>Поднимать по сигналу «Поднимите!».</a:t>
            </a:r>
            <a:endParaRPr lang="ru-RU" sz="1800" b="0" i="0" dirty="0">
              <a:solidFill>
                <a:srgbClr val="000000"/>
              </a:solidFill>
              <a:effectLst/>
              <a:latin typeface="Arial" panose="020B0604020202020204" pitchFamily="34" charset="0"/>
            </a:endParaRPr>
          </a:p>
          <a:p>
            <a:pPr algn="just" rtl="0"/>
            <a:r>
              <a:rPr lang="ru-RU" sz="1800" b="1" i="0" u="sng" dirty="0">
                <a:solidFill>
                  <a:srgbClr val="000000"/>
                </a:solidFill>
                <a:effectLst/>
                <a:latin typeface="Times New Roman" panose="02020603050405020304" pitchFamily="18" charset="0"/>
              </a:rPr>
              <a:t>Варианты</a:t>
            </a:r>
            <a:r>
              <a:rPr lang="ru-RU" sz="1800" b="0" i="0" dirty="0">
                <a:solidFill>
                  <a:srgbClr val="000000"/>
                </a:solidFill>
                <a:effectLst/>
                <a:latin typeface="Times New Roman" panose="02020603050405020304" pitchFamily="18" charset="0"/>
              </a:rPr>
              <a:t>: Вместо мешочков бросать шишки; разделить детей на подгруппы, каждая бросает в свой круг; увеличить расстояние.</a:t>
            </a:r>
            <a:endParaRPr lang="ru-RU" sz="18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2280235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1632</Words>
  <Application>Microsoft Office PowerPoint</Application>
  <PresentationFormat>Широкоэкранный</PresentationFormat>
  <Paragraphs>76</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Надежда</dc:creator>
  <cp:lastModifiedBy>Надежда</cp:lastModifiedBy>
  <cp:revision>4</cp:revision>
  <dcterms:created xsi:type="dcterms:W3CDTF">2020-10-24T11:39:40Z</dcterms:created>
  <dcterms:modified xsi:type="dcterms:W3CDTF">2020-10-24T12:17:58Z</dcterms:modified>
</cp:coreProperties>
</file>