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308" r:id="rId4"/>
    <p:sldId id="302" r:id="rId5"/>
    <p:sldId id="316" r:id="rId6"/>
    <p:sldId id="318" r:id="rId7"/>
    <p:sldId id="310" r:id="rId8"/>
    <p:sldId id="311" r:id="rId9"/>
    <p:sldId id="312" r:id="rId10"/>
    <p:sldId id="330" r:id="rId11"/>
    <p:sldId id="331" r:id="rId12"/>
    <p:sldId id="33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203F-4C1E-4B98-ACBC-62F5E593B76F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371" name="Rectangle 59"/>
          <p:cNvSpPr>
            <a:spLocks noChangeArrowheads="1"/>
          </p:cNvSpPr>
          <p:nvPr/>
        </p:nvSpPr>
        <p:spPr bwMode="auto">
          <a:xfrm>
            <a:off x="0" y="6673334"/>
            <a:ext cx="109036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Calibri" pitchFamily="34" charset="0"/>
                <a:cs typeface="Rod" pitchFamily="49" charset="-79"/>
              </a:rPr>
              <a:t>© Фокина Лидия Петровна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+mn-lt"/>
              <a:cs typeface="Rod" pitchFamily="49" charset="-79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2600" y="4586966"/>
            <a:ext cx="5638800" cy="1471626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chemeClr val="tx1"/>
                </a:solidFill>
                <a:latin typeface="Comic Sans MS" panose="030F0702030302020204" pitchFamily="66" charset="0"/>
              </a:rPr>
              <a:t>Воспитатели:</a:t>
            </a:r>
          </a:p>
          <a:p>
            <a:r>
              <a:rPr lang="ru-RU" sz="2400" i="1" dirty="0">
                <a:solidFill>
                  <a:schemeClr val="tx1"/>
                </a:solidFill>
                <a:latin typeface="Comic Sans MS" panose="030F0702030302020204" pitchFamily="66" charset="0"/>
              </a:rPr>
              <a:t>Охрименко Елена Васильевна</a:t>
            </a:r>
          </a:p>
          <a:p>
            <a:r>
              <a:rPr lang="ru-RU" sz="2400" i="1" dirty="0">
                <a:solidFill>
                  <a:schemeClr val="tx1"/>
                </a:solidFill>
                <a:latin typeface="Comic Sans MS" panose="030F0702030302020204" pitchFamily="66" charset="0"/>
              </a:rPr>
              <a:t>Смирнова Анна Владимировна</a:t>
            </a:r>
          </a:p>
          <a:p>
            <a:endParaRPr lang="ru-RU" sz="24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ru-RU" sz="24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0599" y="467981"/>
            <a:ext cx="708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Comic Sans MS" panose="030F0702030302020204" pitchFamily="66" charset="0"/>
              </a:rPr>
              <a:t>ГБОУ города Москвы "Школа № 37"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600200" y="1447800"/>
            <a:ext cx="63246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i="1" dirty="0">
                <a:solidFill>
                  <a:srgbClr val="006600"/>
                </a:solidFill>
                <a:latin typeface="Comic Sans MS" panose="030F0702030302020204" pitchFamily="66" charset="0"/>
              </a:rPr>
              <a:t>Познавательно – исследовательский проект </a:t>
            </a:r>
          </a:p>
          <a:p>
            <a:pPr algn="l"/>
            <a:r>
              <a:rPr lang="ru-RU" sz="2400" i="1" dirty="0">
                <a:solidFill>
                  <a:srgbClr val="006600"/>
                </a:solidFill>
                <a:latin typeface="Comic Sans MS" panose="030F0702030302020204" pitchFamily="66" charset="0"/>
              </a:rPr>
              <a:t>                     « Мир тканей ».</a:t>
            </a:r>
          </a:p>
          <a:p>
            <a:r>
              <a:rPr lang="ru-RU" sz="2400" i="1" dirty="0">
                <a:solidFill>
                  <a:srgbClr val="006600"/>
                </a:solidFill>
                <a:latin typeface="Comic Sans MS" panose="030F0702030302020204" pitchFamily="66" charset="0"/>
              </a:rPr>
              <a:t>Подготовительная  группа (6-7 лет)</a:t>
            </a:r>
          </a:p>
          <a:p>
            <a:r>
              <a:rPr lang="ru-RU" sz="24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 </a:t>
            </a:r>
          </a:p>
          <a:p>
            <a:r>
              <a:rPr lang="ru-RU" sz="24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 </a:t>
            </a:r>
          </a:p>
        </p:txBody>
      </p:sp>
      <p:sp>
        <p:nvSpPr>
          <p:cNvPr id="7" name="AutoShape 4" descr="https://textilespace.ru/uploads/images/material-data/00002104/%D0%A2%D0%95%D0%9A%D0%A1%D0%A2%D0%98%D0%9B%D0%AC%2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textilespace.ru/uploads/images/material-data/00002104/%D0%A2%D0%95%D0%9A%D0%A1%D0%A2%D0%98%D0%9B%D0%AC%20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https://textilespace.ru/uploads/images/material-data/00002104/%D0%A2%D0%95%D0%9A%D0%A1%D0%A2%D0%98%D0%9B%D0%AC%20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4D3E35-6260-437E-A95A-F0F7CE290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372492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Comic Sans MS" panose="030F0702030302020204" pitchFamily="66" charset="0"/>
              </a:rPr>
              <a:t>На занятии аппликации использовали ватные диски.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Полюбовавшись шелковыми платками придумывали свой узор.</a:t>
            </a:r>
            <a:br>
              <a:rPr lang="ru-RU" sz="1000" dirty="0"/>
            </a:br>
            <a:endParaRPr lang="ru-RU" sz="2000" dirty="0">
              <a:latin typeface="Comic Sans MS" panose="030F0702030302020204" pitchFamily="66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6F79CAB-7D0A-4712-8422-E2FCA1BBF1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8" t="27586" r="14210" b="12202"/>
          <a:stretch/>
        </p:blipFill>
        <p:spPr bwMode="auto">
          <a:xfrm>
            <a:off x="449291" y="1781531"/>
            <a:ext cx="4122709" cy="2866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C:\Users\NUB\Desktop\Ткани занятие подготовительная группа 2022\ФОТО\20220518_163421.jpg">
            <a:extLst>
              <a:ext uri="{FF2B5EF4-FFF2-40B4-BE49-F238E27FC236}">
                <a16:creationId xmlns:a16="http://schemas.microsoft.com/office/drawing/2014/main" id="{D5546B49-1689-4F0B-B08D-262F7A86A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53000"/>
            <a:ext cx="1608015" cy="1372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8373862-1343-41C6-A17E-4994378B3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9" r="23147" b="26337"/>
          <a:stretch/>
        </p:blipFill>
        <p:spPr bwMode="auto">
          <a:xfrm>
            <a:off x="5029200" y="1600200"/>
            <a:ext cx="3571071" cy="3282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7" descr="C:\Users\NUB\Desktop\Ткани занятие подготовительная группа 2022\ФОТО\20220518_163328.jpg">
            <a:extLst>
              <a:ext uri="{FF2B5EF4-FFF2-40B4-BE49-F238E27FC236}">
                <a16:creationId xmlns:a16="http://schemas.microsoft.com/office/drawing/2014/main" id="{AE1B78B7-8C2F-4A9D-94DC-498EC14B62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6" t="13842" r="20615" b="9022"/>
          <a:stretch/>
        </p:blipFill>
        <p:spPr bwMode="auto">
          <a:xfrm rot="5400000">
            <a:off x="3476533" y="4379883"/>
            <a:ext cx="2081233" cy="2160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6" descr="C:\Users\NUB\Desktop\Ткани занятие подготовительная группа 2022\ФОТО\20220518_163333.jpg">
            <a:extLst>
              <a:ext uri="{FF2B5EF4-FFF2-40B4-BE49-F238E27FC236}">
                <a16:creationId xmlns:a16="http://schemas.microsoft.com/office/drawing/2014/main" id="{57E8EAE5-7065-436B-BE59-22022DA003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4" t="9306" r="23596" b="7887"/>
          <a:stretch/>
        </p:blipFill>
        <p:spPr bwMode="auto">
          <a:xfrm rot="5400000">
            <a:off x="6261003" y="4742615"/>
            <a:ext cx="1566446" cy="1599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2347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4D3E35-6260-437E-A95A-F0F7CE290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28" y="762000"/>
            <a:ext cx="2268172" cy="396240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На занятии по ИЗО расписали 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сарафаны 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футболки и 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рубашки 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по ткани.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Вместе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сделали зайку, котика и мышонка из разных тканей.</a:t>
            </a:r>
          </a:p>
        </p:txBody>
      </p:sp>
      <p:pic>
        <p:nvPicPr>
          <p:cNvPr id="6" name="Picture 2" descr="C:\Users\NUB\Desktop\Ткани занятие подготовительная группа 2022\ФОТО\20220524_135519.jpg">
            <a:extLst>
              <a:ext uri="{FF2B5EF4-FFF2-40B4-BE49-F238E27FC236}">
                <a16:creationId xmlns:a16="http://schemas.microsoft.com/office/drawing/2014/main" id="{26CE2666-48EB-4A27-B95C-7DA4AB5781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3"/>
          <a:stretch/>
        </p:blipFill>
        <p:spPr bwMode="auto">
          <a:xfrm rot="5400000">
            <a:off x="3151918" y="978622"/>
            <a:ext cx="3430714" cy="2692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D4F4454-1BA8-45FF-885E-A15DCC233B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2" r="23461" b="5260"/>
          <a:stretch/>
        </p:blipFill>
        <p:spPr bwMode="auto">
          <a:xfrm>
            <a:off x="6610350" y="3868712"/>
            <a:ext cx="10001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882699C-8855-4404-A40F-B07320C061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8" t="16194" r="13360" b="19028"/>
          <a:stretch/>
        </p:blipFill>
        <p:spPr bwMode="auto">
          <a:xfrm rot="5400000">
            <a:off x="3740874" y="4621138"/>
            <a:ext cx="2252801" cy="1576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E341FFC9-1BB5-4DEE-9136-6BADD1A7B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3" t="14216" r="1838"/>
          <a:stretch/>
        </p:blipFill>
        <p:spPr bwMode="auto">
          <a:xfrm rot="5400000">
            <a:off x="6396488" y="1656769"/>
            <a:ext cx="2215660" cy="1715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7224584C-D016-44FB-830B-F5A69E097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6" t="23647" r="22650" b="10826"/>
          <a:stretch/>
        </p:blipFill>
        <p:spPr bwMode="auto">
          <a:xfrm>
            <a:off x="992940" y="4800600"/>
            <a:ext cx="1994348" cy="1499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577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D231B-22B9-42C3-8258-D7FD46974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981200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Вывод:   </a:t>
            </a:r>
            <a:r>
              <a:rPr lang="ru-RU" sz="2000" dirty="0"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Во время нашего проекта дети узнали, что с древних времен люди научились делать различные ткани из растений, шерсти разных животных, из коконов шелкопряда. Мы познакомились с трудоемким процессом многих людей в результате которого появляются вещи в магазинах.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2D4FA7-B0C7-4FB2-BA71-6B58F8254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895600"/>
            <a:ext cx="4419600" cy="3124386"/>
          </a:xfrm>
        </p:spPr>
        <p:txBody>
          <a:bodyPr>
            <a:normAutofit lnSpcReduction="10000"/>
          </a:bodyPr>
          <a:lstStyle/>
          <a:p>
            <a:r>
              <a:rPr lang="ru-RU" sz="2200" dirty="0">
                <a:solidFill>
                  <a:schemeClr val="tx1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В ходе проведения опытно-экспериментальной деятельности выясняли, что ткани обладают разными свойствами и качествами. </a:t>
            </a:r>
          </a:p>
          <a:p>
            <a:r>
              <a:rPr lang="ru-RU" sz="2200" dirty="0">
                <a:solidFill>
                  <a:schemeClr val="tx1"/>
                </a:solidFill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С помощью взрослых ткань можно использовать как материал для в своем творчестве.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A1AFB63-0786-4B57-9B11-F4FD31754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314" y="3124200"/>
            <a:ext cx="2018423" cy="268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635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880" y="609600"/>
            <a:ext cx="8305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omic Sans MS" panose="030F0702030302020204" pitchFamily="66" charset="0"/>
              </a:rPr>
              <a:t>          </a:t>
            </a:r>
            <a:r>
              <a:rPr lang="ru-RU" sz="2000" b="1" dirty="0">
                <a:latin typeface="Comic Sans MS" panose="030F0702030302020204" pitchFamily="66" charset="0"/>
              </a:rPr>
              <a:t>Введение. </a:t>
            </a:r>
            <a:r>
              <a:rPr lang="ru-RU" sz="2000" dirty="0">
                <a:latin typeface="Comic Sans MS" panose="030F0702030302020204" pitchFamily="66" charset="0"/>
              </a:rPr>
              <a:t>Очень много вещей окружает нас вокруг в повседневной жизни. Люди научились делать множество различных тканей из натурального сырья и из искусственного	Обсуждая с детьми  одежду, мы задались вопросом, а откуда у людей так много ткани? И решили изучить, как ее изготавливают и что используют для этого!</a:t>
            </a:r>
          </a:p>
          <a:p>
            <a:pPr algn="ctr"/>
            <a:r>
              <a:rPr lang="ru-RU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Picture 3" descr="C:\Users\NUB\Desktop\Ткани занятие подготовительная группа 2022\фото открытого занятия\20220513_092907.jpg">
            <a:extLst>
              <a:ext uri="{FF2B5EF4-FFF2-40B4-BE49-F238E27FC236}">
                <a16:creationId xmlns:a16="http://schemas.microsoft.com/office/drawing/2014/main" id="{E6AE5300-B28F-4DE3-8B55-C1712E4B4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0"/>
          <a:stretch/>
        </p:blipFill>
        <p:spPr bwMode="auto">
          <a:xfrm>
            <a:off x="2280118" y="2856369"/>
            <a:ext cx="4583764" cy="3066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7165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81000"/>
            <a:ext cx="838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omic Sans MS" panose="030F0702030302020204" pitchFamily="66" charset="0"/>
              </a:rPr>
              <a:t>         </a:t>
            </a:r>
            <a:r>
              <a:rPr lang="ru-RU" sz="2000" b="1" dirty="0">
                <a:latin typeface="Comic Sans MS" panose="030F0702030302020204" pitchFamily="66" charset="0"/>
              </a:rPr>
              <a:t>Актуальность</a:t>
            </a:r>
            <a:r>
              <a:rPr lang="ru-RU" sz="2000" dirty="0">
                <a:latin typeface="Comic Sans MS" panose="030F0702030302020204" pitchFamily="66" charset="0"/>
              </a:rPr>
              <a:t> проекта: находить интересное рядом, в доступных для наблюдения и изучения предметах. Различные ткани окружают нас и имеют различные свойства. </a:t>
            </a:r>
          </a:p>
          <a:p>
            <a:pPr algn="ctr"/>
            <a:r>
              <a:rPr lang="ru-RU" sz="2000" b="1" dirty="0">
                <a:latin typeface="Comic Sans MS" panose="030F0702030302020204" pitchFamily="66" charset="0"/>
              </a:rPr>
              <a:t>Задачи:</a:t>
            </a:r>
            <a:endParaRPr lang="ru-RU" sz="2000" dirty="0">
              <a:latin typeface="Comic Sans MS" panose="030F0702030302020204" pitchFamily="66" charset="0"/>
            </a:endParaRPr>
          </a:p>
          <a:p>
            <a:pPr algn="ctr"/>
            <a:r>
              <a:rPr lang="ru-RU" sz="2000" dirty="0">
                <a:latin typeface="Comic Sans MS" panose="030F0702030302020204" pitchFamily="66" charset="0"/>
              </a:rPr>
              <a:t>- Закрепить знания детей о тканях, как о материале, из которого шьют одежду, обивают мебель, украшают квартиры.</a:t>
            </a:r>
          </a:p>
          <a:p>
            <a:pPr algn="ctr"/>
            <a:r>
              <a:rPr lang="ru-RU" sz="2000" dirty="0">
                <a:latin typeface="Comic Sans MS" panose="030F0702030302020204" pitchFamily="66" charset="0"/>
              </a:rPr>
              <a:t>- Расширить знания детей о  хлопке, льне, шерсти и шелке.</a:t>
            </a:r>
          </a:p>
          <a:p>
            <a:pPr algn="ctr"/>
            <a:r>
              <a:rPr lang="ru-RU" sz="2000" dirty="0">
                <a:latin typeface="Comic Sans MS" panose="030F0702030302020204" pitchFamily="66" charset="0"/>
              </a:rPr>
              <a:t>- Продолжать формировать представления о свойствах тканей. </a:t>
            </a:r>
          </a:p>
          <a:p>
            <a:pPr algn="ctr"/>
            <a:r>
              <a:rPr lang="ru-RU" sz="2000" dirty="0">
                <a:latin typeface="Comic Sans MS" panose="030F0702030302020204" pitchFamily="66" charset="0"/>
              </a:rPr>
              <a:t>- Познакомить детей со способами изготовления ткани.</a:t>
            </a:r>
          </a:p>
          <a:p>
            <a:pPr algn="ctr"/>
            <a:r>
              <a:rPr lang="ru-RU" sz="2000" dirty="0">
                <a:latin typeface="Comic Sans MS" panose="030F0702030302020204" pitchFamily="66" charset="0"/>
              </a:rPr>
              <a:t>- Развивать познавательную активность в процессе                       экспериментирования.  </a:t>
            </a:r>
          </a:p>
          <a:p>
            <a:pPr algn="ctr"/>
            <a:r>
              <a:rPr lang="ru-RU" sz="2000" dirty="0">
                <a:latin typeface="Comic Sans MS" panose="030F0702030302020204" pitchFamily="66" charset="0"/>
              </a:rPr>
              <a:t>- Развивать наблюдательность, умение делать выводы, анализировать.</a:t>
            </a:r>
          </a:p>
          <a:p>
            <a:pPr algn="ctr"/>
            <a:r>
              <a:rPr lang="ru-RU" sz="2000" dirty="0">
                <a:latin typeface="Comic Sans MS" panose="030F0702030302020204" pitchFamily="66" charset="0"/>
              </a:rPr>
              <a:t>- Воспитывать доброжелательное отношение друг к другу, умения сотрудничать.</a:t>
            </a:r>
          </a:p>
          <a:p>
            <a:pPr marL="285750" indent="-285750" algn="ctr">
              <a:buFontTx/>
              <a:buChar char="-"/>
            </a:pPr>
            <a:r>
              <a:rPr lang="ru-RU" sz="2000" dirty="0">
                <a:latin typeface="Comic Sans MS" panose="030F0702030302020204" pitchFamily="66" charset="0"/>
              </a:rPr>
              <a:t>Учить детей видеть ткань как материал для использования в детском творчестве. </a:t>
            </a:r>
          </a:p>
          <a:p>
            <a:pPr algn="ctr"/>
            <a:endParaRPr lang="ru-R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91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609600"/>
            <a:ext cx="8610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omic Sans MS" panose="030F0702030302020204" pitchFamily="66" charset="0"/>
              </a:rPr>
              <a:t>Предварительная работа:</a:t>
            </a:r>
          </a:p>
          <a:p>
            <a:pPr lvl="0" algn="ctr"/>
            <a:endParaRPr lang="ru-RU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</a:rPr>
              <a:t>Для реализации проекта  были созданы условия, позволяющие изучить, расширить и обобщить знания детей о тканях.  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</a:rPr>
              <a:t>	Были проведены познавательные занятия по темам: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</a:rPr>
              <a:t>«Ателье», «Кто что носит», «Классификация одежды». </a:t>
            </a:r>
          </a:p>
          <a:p>
            <a:pPr lvl="0" algn="ctr"/>
            <a:endParaRPr lang="ru-RU" sz="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</a:rPr>
              <a:t>Мы посмотрели презентации: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</a:rPr>
              <a:t> 1- Хлопок, 2 – Лен, 3 – Шерсть, 4 - Шелк.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</a:rPr>
              <a:t>Дети узнали как делают некоторые натуральные ткани. </a:t>
            </a:r>
          </a:p>
          <a:p>
            <a:pPr lvl="0" algn="ctr"/>
            <a:endParaRPr lang="ru-RU" sz="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</a:rPr>
              <a:t>Совместно с родителями собрана коллекция тканей для 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</a:rPr>
              <a:t>демонстративного материала и раздаточного. Изготовили трафареты 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</a:rPr>
              <a:t>для </a:t>
            </a:r>
            <a:r>
              <a:rPr lang="ru-RU" dirty="0">
                <a:latin typeface="Comic Sans MS" panose="030F0702030302020204" pitchFamily="66" charset="0"/>
              </a:rPr>
              <a:t> дидактической игры: 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</a:rPr>
              <a:t>«Подбери ткань к одежде». </a:t>
            </a:r>
            <a:endParaRPr lang="ru-RU" dirty="0"/>
          </a:p>
          <a:p>
            <a:pPr algn="ctr"/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</a:rPr>
              <a:t>Дидактические игры: «Одень куклу по погоде», «Что лишнее».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</a:rPr>
              <a:t>Сюжетно – ролевые игры: «Магазин», «Семья».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83FCD617-23B7-4285-A8B9-1B87CF233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06" y="5105400"/>
            <a:ext cx="2783086" cy="129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212C059-EEB8-4C36-8B4A-BBEC5DEC6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t="3546"/>
          <a:stretch/>
        </p:blipFill>
        <p:spPr bwMode="auto">
          <a:xfrm>
            <a:off x="2001448" y="4848920"/>
            <a:ext cx="2286000" cy="1788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4346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832225-1DB9-44FA-AD2C-6141E04EF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33399"/>
            <a:ext cx="8534400" cy="3028149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Прочитав рассказ Константина Дмитриевича Ушинского, мы с детьми познакомились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как раньше изготовляли ткань изо льна. Узнали как делают ткань льняную сегодня. 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Узнали как растет хлопок и откуда берется вата.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 Сравнили лен и хлопок.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Знаем что используют для изготовления 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шерстяных тканей и шелковых.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06904D2-99B2-4296-8357-80562F966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3" t="33814" r="5054"/>
          <a:stretch/>
        </p:blipFill>
        <p:spPr bwMode="auto">
          <a:xfrm>
            <a:off x="1421040" y="3561548"/>
            <a:ext cx="4141560" cy="2564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9586143-F232-461F-9B06-6E90F1236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0" y="3992563"/>
            <a:ext cx="6019800" cy="2133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46A79CA6-3AC2-4503-9E85-8ADC338A42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6" t="41908" r="39619" b="26031"/>
          <a:stretch/>
        </p:blipFill>
        <p:spPr bwMode="auto">
          <a:xfrm>
            <a:off x="6184769" y="3758289"/>
            <a:ext cx="1550760" cy="21711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1016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0CE6CA-56D7-4552-8D57-78025AAD0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342900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latin typeface="Comic Sans MS" panose="030F0702030302020204" pitchFamily="66" charset="0"/>
              </a:rPr>
              <a:t>Опыт №1</a:t>
            </a:r>
            <a:r>
              <a:rPr lang="ru-RU" sz="2000" dirty="0">
                <a:latin typeface="Comic Sans MS" panose="030F0702030302020204" pitchFamily="66" charset="0"/>
              </a:rPr>
              <a:t>  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«Из чего ткань?»</a:t>
            </a:r>
            <a:b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>
                <a:latin typeface="Comic Sans MS" panose="030F0702030302020204" pitchFamily="66" charset="0"/>
              </a:rPr>
              <a:t>В процессе детского экспериментирования 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200" dirty="0">
                <a:latin typeface="Comic Sans MS" panose="030F0702030302020204" pitchFamily="66" charset="0"/>
              </a:rPr>
              <a:t>рассмотрели внимательно и выяснили, что все ткани из ниток.</a:t>
            </a:r>
            <a:br>
              <a:rPr lang="ru-RU" sz="2200" dirty="0">
                <a:latin typeface="Comic Sans MS" panose="030F0702030302020204" pitchFamily="66" charset="0"/>
              </a:rPr>
            </a:br>
            <a:br>
              <a:rPr lang="ru-RU" sz="2200" dirty="0">
                <a:latin typeface="Comic Sans MS" panose="030F0702030302020204" pitchFamily="66" charset="0"/>
              </a:rPr>
            </a:br>
            <a:r>
              <a:rPr lang="ru-RU" sz="2400" dirty="0">
                <a:latin typeface="Comic Sans MS" panose="030F0702030302020204" pitchFamily="66" charset="0"/>
              </a:rPr>
              <a:t>Опыт №2. 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«Как получается нитка». </a:t>
            </a:r>
            <a:b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ru-RU" sz="2400" dirty="0">
                <a:latin typeface="Comic Sans MS" panose="030F0702030302020204" pitchFamily="66" charset="0"/>
              </a:rPr>
              <a:t>Попробовали сделать хлопковую нитку самостоятельно.</a:t>
            </a:r>
            <a:endParaRPr lang="ru-RU" sz="2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F14D9B-80FE-421E-9673-7FDFC4D40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3581400"/>
            <a:ext cx="6781800" cy="2544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Comic Sans MS" panose="030F0702030302020204" pitchFamily="66" charset="0"/>
              </a:rPr>
              <a:t>    </a:t>
            </a:r>
            <a:endParaRPr lang="ru-RU" sz="20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C:\Users\NUB\Desktop\Ткани занятие подготовительная группа 2022\ФОТО\20220513_102943.jpg">
            <a:extLst>
              <a:ext uri="{FF2B5EF4-FFF2-40B4-BE49-F238E27FC236}">
                <a16:creationId xmlns:a16="http://schemas.microsoft.com/office/drawing/2014/main" id="{7DF6BA31-BB29-41E7-9C26-A4E45EEDE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" r="38050"/>
          <a:stretch/>
        </p:blipFill>
        <p:spPr bwMode="auto">
          <a:xfrm>
            <a:off x="6218809" y="3429000"/>
            <a:ext cx="1821994" cy="21451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6DA32173-A8CF-4057-B954-3A135C549A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t="33672" r="18389"/>
          <a:stretch/>
        </p:blipFill>
        <p:spPr>
          <a:xfrm>
            <a:off x="1090628" y="2971800"/>
            <a:ext cx="4648200" cy="295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53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B6C5C-1351-42ED-B05D-56340B69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95400"/>
            <a:ext cx="8001000" cy="838200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latin typeface="Comic Sans MS" panose="030F0702030302020204" pitchFamily="66" charset="0"/>
              </a:rPr>
              <a:t>Опыт №3. 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«Ткань и магнит». </a:t>
            </a:r>
            <a:b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ru-RU" sz="2200" dirty="0">
                <a:latin typeface="Comic Sans MS" panose="030F0702030302020204" pitchFamily="66" charset="0"/>
              </a:rPr>
              <a:t>Мы взяли образцы  тканей, и никакая ткань не магнитится.</a:t>
            </a:r>
            <a:br>
              <a:rPr lang="ru-RU" sz="2200" dirty="0">
                <a:latin typeface="Comic Sans MS" panose="030F0702030302020204" pitchFamily="66" charset="0"/>
              </a:rPr>
            </a:br>
            <a:r>
              <a:rPr lang="ru-RU" sz="4400" dirty="0"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ru-RU" sz="2200" dirty="0">
                <a:latin typeface="Comic Sans MS" panose="030F0702030302020204" pitchFamily="66" charset="0"/>
              </a:rPr>
              <a:t>Опыт №4. «Ткань и утюг». Для ответа на вопрос</a:t>
            </a:r>
            <a:br>
              <a:rPr lang="ru-RU" sz="2200" dirty="0">
                <a:latin typeface="Comic Sans MS" panose="030F0702030302020204" pitchFamily="66" charset="0"/>
              </a:rPr>
            </a:br>
            <a:r>
              <a:rPr lang="ru-RU" sz="2200" dirty="0">
                <a:latin typeface="Comic Sans MS" panose="030F0702030302020204" pitchFamily="66" charset="0"/>
              </a:rPr>
              <a:t> вся ли мнется ткань или нет – узнали, что есть ткань,</a:t>
            </a:r>
            <a:br>
              <a:rPr lang="ru-RU" sz="2200" dirty="0">
                <a:latin typeface="Comic Sans MS" panose="030F0702030302020204" pitchFamily="66" charset="0"/>
              </a:rPr>
            </a:br>
            <a:r>
              <a:rPr lang="ru-RU" sz="2200" dirty="0">
                <a:latin typeface="Comic Sans MS" panose="030F0702030302020204" pitchFamily="66" charset="0"/>
              </a:rPr>
              <a:t> которая не мнется, а есть, которая мнется, </a:t>
            </a:r>
            <a:br>
              <a:rPr lang="ru-RU" sz="2200" dirty="0">
                <a:latin typeface="Comic Sans MS" panose="030F0702030302020204" pitchFamily="66" charset="0"/>
              </a:rPr>
            </a:br>
            <a:r>
              <a:rPr lang="ru-RU" sz="2200" dirty="0">
                <a:latin typeface="Comic Sans MS" panose="030F0702030302020204" pitchFamily="66" charset="0"/>
              </a:rPr>
              <a:t>но ее гладят утюгом и она разглаживается.</a:t>
            </a:r>
            <a:br>
              <a:rPr lang="ru-RU" sz="2200" dirty="0">
                <a:latin typeface="Comic Sans MS" panose="030F0702030302020204" pitchFamily="66" charset="0"/>
              </a:rPr>
            </a:br>
            <a:endParaRPr lang="ru-RU" sz="2200" dirty="0">
              <a:latin typeface="Comic Sans MS" panose="030F0702030302020204" pitchFamily="66" charset="0"/>
            </a:endParaRPr>
          </a:p>
        </p:txBody>
      </p:sp>
      <p:pic>
        <p:nvPicPr>
          <p:cNvPr id="4" name="Picture 4" descr="C:\Users\NUB\Desktop\Ткани занятие подготовительная группа 2022\фото открытого занятия\20220513_093005.jpg">
            <a:extLst>
              <a:ext uri="{FF2B5EF4-FFF2-40B4-BE49-F238E27FC236}">
                <a16:creationId xmlns:a16="http://schemas.microsoft.com/office/drawing/2014/main" id="{1BF2AB54-AA8C-4984-99F1-5E18A4DED9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9" t="31990" r="6976" b="12400"/>
          <a:stretch/>
        </p:blipFill>
        <p:spPr bwMode="auto">
          <a:xfrm>
            <a:off x="3657600" y="3124200"/>
            <a:ext cx="4876800" cy="2733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6">
            <a:extLst>
              <a:ext uri="{FF2B5EF4-FFF2-40B4-BE49-F238E27FC236}">
                <a16:creationId xmlns:a16="http://schemas.microsoft.com/office/drawing/2014/main" id="{E595D183-38C1-451B-9E0D-25BABAB0D826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3" t="19712" r="5597" b="7757"/>
          <a:stretch/>
        </p:blipFill>
        <p:spPr bwMode="auto">
          <a:xfrm>
            <a:off x="577392" y="2977439"/>
            <a:ext cx="2819400" cy="30271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1679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E9700-D5E0-4EA2-98AC-AF1AC9F50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233634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Comic Sans MS" panose="030F0702030302020204" pitchFamily="66" charset="0"/>
              </a:rPr>
              <a:t>Опыт №5. 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«Ткань и ножницы». </a:t>
            </a:r>
            <a:r>
              <a:rPr lang="ru-RU" sz="2200" dirty="0">
                <a:latin typeface="Comic Sans MS" panose="030F0702030302020204" pitchFamily="66" charset="0"/>
              </a:rPr>
              <a:t>Ткань не рвется,</a:t>
            </a:r>
            <a:br>
              <a:rPr lang="ru-RU" sz="2200" dirty="0">
                <a:latin typeface="Comic Sans MS" panose="030F0702030302020204" pitchFamily="66" charset="0"/>
              </a:rPr>
            </a:br>
            <a:r>
              <a:rPr lang="ru-RU" sz="2200" dirty="0">
                <a:latin typeface="Comic Sans MS" panose="030F0702030302020204" pitchFamily="66" charset="0"/>
              </a:rPr>
              <a:t> зато вся легко режется ножницами.</a:t>
            </a:r>
            <a:br>
              <a:rPr lang="ru-RU" sz="2200" dirty="0">
                <a:latin typeface="Comic Sans MS" panose="030F0702030302020204" pitchFamily="66" charset="0"/>
              </a:rPr>
            </a:br>
            <a:br>
              <a:rPr lang="ru-RU" sz="2200" dirty="0">
                <a:latin typeface="Comic Sans MS" panose="030F0702030302020204" pitchFamily="66" charset="0"/>
              </a:rPr>
            </a:br>
            <a:r>
              <a:rPr lang="ru-RU" sz="2200" dirty="0">
                <a:latin typeface="Comic Sans MS" panose="030F0702030302020204" pitchFamily="66" charset="0"/>
              </a:rPr>
              <a:t>Опыт №6. «Ткань и вода». </a:t>
            </a:r>
            <a:br>
              <a:rPr lang="ru-RU" sz="2200" dirty="0">
                <a:latin typeface="Comic Sans MS" panose="030F0702030302020204" pitchFamily="66" charset="0"/>
              </a:rPr>
            </a:br>
            <a:r>
              <a:rPr lang="ru-RU" sz="2200" dirty="0">
                <a:latin typeface="Comic Sans MS" panose="030F0702030302020204" pitchFamily="66" charset="0"/>
              </a:rPr>
              <a:t>Тонкие ткани намокают быстрее толстых.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92F3E74-152D-4A62-B679-0F2F927510D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4" t="29207" r="30504" b="37652"/>
          <a:stretch/>
        </p:blipFill>
        <p:spPr bwMode="auto">
          <a:xfrm>
            <a:off x="1219200" y="3276600"/>
            <a:ext cx="1819276" cy="301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C4966F-1AED-4649-99EE-1E2252BEDED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1" t="4971" r="26112" b="38022"/>
          <a:stretch/>
        </p:blipFill>
        <p:spPr bwMode="auto">
          <a:xfrm>
            <a:off x="3305175" y="3276600"/>
            <a:ext cx="2438400" cy="301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F463CF2B-33C3-4C1A-AF8A-0E7460F6C8AF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5" t="35850" r="30189" b="19938"/>
          <a:stretch/>
        </p:blipFill>
        <p:spPr bwMode="auto">
          <a:xfrm>
            <a:off x="6010274" y="3346301"/>
            <a:ext cx="2133600" cy="30163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7820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E36ED-F461-4816-B7CD-9F0A83946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808038"/>
          </a:xfrm>
        </p:spPr>
        <p:txBody>
          <a:bodyPr>
            <a:no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Опыт №7. </a:t>
            </a: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«Ткань и воздух». </a:t>
            </a:r>
            <a:b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Мы выяснили что хлопковые ткани лучше 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пропускают воздух.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43B7678-B606-499D-A05E-E65438326B80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37587" r="31718" b="32643"/>
          <a:stretch/>
        </p:blipFill>
        <p:spPr bwMode="auto">
          <a:xfrm>
            <a:off x="2133600" y="1905000"/>
            <a:ext cx="5105401" cy="35311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428B20D3-DBDF-4BF8-9E5C-6F4099F99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38400" y="4648200"/>
            <a:ext cx="2057400" cy="609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7978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6501</TotalTime>
  <Words>674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Прочитав рассказ Константина Дмитриевича Ушинского, мы с детьми познакомились как раньше изготовляли ткань изо льна. Узнали как делают ткань льняную сегодня.  Узнали как растет хлопок и откуда берется вата.  Сравнили лен и хлопок. Знаем что используют для изготовления  шерстяных тканей и шелковых.</vt:lpstr>
      <vt:lpstr>Опыт №1  «Из чего ткань?»  В процессе детского экспериментирования  рассмотрели внимательно и выяснили, что все ткани из ниток.  Опыт №2. «Как получается нитка».  Попробовали сделать хлопковую нитку самостоятельно.</vt:lpstr>
      <vt:lpstr>Опыт №3. «Ткань и магнит».  Мы взяли образцы  тканей, и никакая ткань не магнитится.  Опыт №4. «Ткань и утюг». Для ответа на вопрос  вся ли мнется ткань или нет – узнали, что есть ткань,  которая не мнется, а есть, которая мнется,  но ее гладят утюгом и она разглаживается. </vt:lpstr>
      <vt:lpstr>Опыт №5. «Ткань и ножницы». Ткань не рвется,  зато вся легко режется ножницами.  Опыт №6. «Ткань и вода».  Тонкие ткани намокают быстрее толстых.</vt:lpstr>
      <vt:lpstr>Опыт №7. «Ткань и воздух».  Мы выяснили что хлопковые ткани лучше  пропускают воздух.</vt:lpstr>
      <vt:lpstr>На занятии аппликации использовали ватные диски. Полюбовавшись шелковыми платками придумывали свой узор. </vt:lpstr>
      <vt:lpstr>На занятии по ИЗО расписали  сарафаны  футболки и  рубашки  по ткани. Вместе сделали зайку, котика и мышонка из разных тканей.</vt:lpstr>
      <vt:lpstr>Вывод:   Во время нашего проекта дети узнали, что с древних времен люди научились делать различные ткани из растений, шерсти разных животных, из коконов шелкопряда. Мы познакомились с трудоемким процессом многих людей в результате которого появляются вещи в магазинах.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User</dc:creator>
  <cp:lastModifiedBy>User</cp:lastModifiedBy>
  <cp:revision>134</cp:revision>
  <dcterms:created xsi:type="dcterms:W3CDTF">2015-05-03T06:58:13Z</dcterms:created>
  <dcterms:modified xsi:type="dcterms:W3CDTF">2024-03-18T19:27:52Z</dcterms:modified>
</cp:coreProperties>
</file>