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57" r:id="rId5"/>
    <p:sldId id="272" r:id="rId6"/>
    <p:sldId id="271" r:id="rId7"/>
    <p:sldId id="260" r:id="rId8"/>
    <p:sldId id="273" r:id="rId9"/>
    <p:sldId id="264" r:id="rId10"/>
    <p:sldId id="262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B15A1-0663-6155-87D8-4C711D0410C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743E47-657C-8835-B41C-5C0BB39ADA6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9989E8-E3AD-3304-DD8C-BC28358BBB1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F6556309-D5B1-4D3E-AD7E-38F0BFBA01D2}" type="datetime1">
              <a:rPr lang="ru-RU"/>
              <a:pPr lvl="0"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1F44A2-540C-EE49-24D3-1BA8BF400A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9BE2C5-9139-F4B1-860B-5EEF53C2BC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0B2A8A6-34C7-489B-97E4-5E1D1E098DC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71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19D72C-852B-637B-6331-51E730B293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077C8A-D419-BF00-305E-D838C8A0B56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5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3BD70B-C545-B546-2819-3CE04ED991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87772152-1AAF-4B3E-A364-D18C289404F4}" type="datetime1">
              <a:rPr lang="ru-RU"/>
              <a:pPr lvl="0"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5ECF04-F8D9-1344-5111-9A5C2696FB0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B403E5-9277-1518-53D0-02A2FC182C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26E594E-7877-4545-9AA8-C4FF2B8B134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85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B54931-E4A5-D893-BDEC-55C9A6767F4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1EAE18-B2CB-4DC2-C683-C86323B5832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8F58DA-529C-7804-FD62-D5131F63C49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464535B-E6FD-49F3-A8B6-7C583D1A9131}" type="datetime1">
              <a:rPr lang="ru-RU"/>
              <a:pPr lvl="0"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1CFA3-FCC3-C1FB-FF59-2ED885B4AE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B4FDBE-4799-AD59-0821-03BCD0BD51B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665F155-EB45-42C1-BD6B-938BA71280D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29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DAAD6-1620-A51F-BEBB-5445266433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D59FD60F-C6E5-7CFE-3368-BBD06953F4C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7B2B28-FF92-EFBC-98DB-F7D50E2ECF1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AC92717-3CFC-4F17-9094-AD7F78FC5213}" type="datetime1">
              <a:rPr lang="ru-RU"/>
              <a:pPr lvl="0"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44DA0B-1492-ED91-606B-C66A1559C1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28EEE4-A08B-6E82-13D4-1FE30E7709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20345B8-4735-482A-9392-E47348F5073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93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ABD25-0604-5161-1464-7FFC88DD7E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B6897B-0402-CCE0-D7FA-182F20E006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535AF4-568B-5A6F-B1AF-D7B87AC30F5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4A05473-4DDD-4463-87C5-94F6004489CD}" type="datetime1">
              <a:rPr lang="ru-RU"/>
              <a:pPr lvl="0"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3321ED-6114-5FC6-672E-37413273DA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D616D9-03C8-14DE-893C-39853E375C8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770736F-634B-4C8A-84DA-25BF9068478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9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0C1F8-FCE9-66FE-47AD-3CA91ACB50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DF542EE0-ED4A-0AB5-D273-853AA4BAD76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>
            <a:extLst>
              <a:ext uri="{FF2B5EF4-FFF2-40B4-BE49-F238E27FC236}">
                <a16:creationId xmlns:a16="http://schemas.microsoft.com/office/drawing/2014/main" id="{9CF6A318-9BD9-5F28-6369-5F826409B60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7C3BB6-B59C-B473-FB66-7F9962B68E3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C23BB0B-CFD8-48FA-A5F6-97E1A8C682AD}" type="datetime1">
              <a:rPr lang="ru-RU"/>
              <a:pPr lvl="0"/>
              <a:t>18.03.2024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69327A-A55A-B954-2CBA-C6E960199FA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3B506C-D2BB-97C7-DE87-407093FF19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44B978C-AD46-4909-B74C-95CA4CC9D00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34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F33702-C5A1-AD1B-ECE2-15FBB72CFB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489CC6-3DC5-80A7-59D8-7E283F40D5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>
            <a:extLst>
              <a:ext uri="{FF2B5EF4-FFF2-40B4-BE49-F238E27FC236}">
                <a16:creationId xmlns:a16="http://schemas.microsoft.com/office/drawing/2014/main" id="{30278129-E8A0-DA80-990F-0538840869F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AADBA3-8C10-844D-F965-420C7F0E1EB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>
            <a:extLst>
              <a:ext uri="{FF2B5EF4-FFF2-40B4-BE49-F238E27FC236}">
                <a16:creationId xmlns:a16="http://schemas.microsoft.com/office/drawing/2014/main" id="{002C4696-7204-C818-DCBE-193AE464893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86B652E-267B-AB17-795F-59F895AC453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61E83E5-77B2-4B88-B940-CE8BD91A6F03}" type="datetime1">
              <a:rPr lang="ru-RU"/>
              <a:pPr lvl="0"/>
              <a:t>18.03.2024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DC8AB7-6366-3BEA-1410-427488218F2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2240ECE-8FEE-4F3A-15D2-E309B346E2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0EE8B63-0B69-4C9B-8B34-0885DC147D3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47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42B90-7EE0-C7AD-2071-9A31F89763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7018C38-140F-CB75-7C1B-EAD7CB7BA7E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08EA3605-E1F3-442F-8966-6945C1BD1AF2}" type="datetime1">
              <a:rPr lang="ru-RU"/>
              <a:pPr lvl="0"/>
              <a:t>18.03.2024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11CB4A-FEEC-6856-EC0B-B241C9A8679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F9DFB8-FB4E-9114-BD49-43A4987FBDE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12412C94-2838-4A7E-BC59-4C1555B5957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45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E080D8A-C3AF-5D75-134C-611A33FF0C4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705BF3D-1733-4CD4-B209-5CC83EB55631}" type="datetime1">
              <a:rPr lang="ru-RU"/>
              <a:pPr lvl="0"/>
              <a:t>18.03.2024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4A18A8-B077-06E2-0A08-8872BDC0F4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B43459-F4F6-CA70-4E83-BB3ABBCBC3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130639F4-6841-4710-8868-3B65055BE2C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20696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5133E-3801-09CD-AF69-36DECB6821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DFB46076-9424-81E7-F1AD-64CD4308F8F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7987E2-1442-0C7C-D0F3-82307DB4799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A1F4E9-1257-6EEE-A2D1-14297E4DC47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E441C989-32D8-4E86-BF5D-52EAFAA5C125}" type="datetime1">
              <a:rPr lang="ru-RU"/>
              <a:pPr lvl="0"/>
              <a:t>18.03.2024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51BD68-A61A-415A-888A-CE6CFA334CD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AD73C0-C544-A643-19E6-34721F77EA8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61C5981-0181-43CD-AA90-F85582E1FB4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3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94DB5-B04E-DF76-C205-D89826A589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20D573-8051-0589-6008-0C06DFDDF32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A235F2-E5E6-B2DA-F724-A49E17F8DA4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FC57BC-0BE0-579D-AFD3-95504041E48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CF65FF4-1173-48B3-80AE-ACD639022120}" type="datetime1">
              <a:rPr lang="ru-RU"/>
              <a:pPr lvl="0"/>
              <a:t>18.03.2024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38D6FA-022F-FFA1-20C4-E6310519383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8446FD-7858-271C-E1A9-E35894F27A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1A7E85F-7322-4D3B-8827-42CFE5F1412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85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BD3F1-BBC6-AC18-00D2-3515F99742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12D69A-820D-7647-DE9F-102E49DCF1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6A8966-2478-404A-6276-C29132C343C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0D2EC2C-2B9B-406A-9E75-FAC4BA062335}" type="datetime1">
              <a:rPr lang="ru-RU"/>
              <a:pPr lvl="0"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FF54D1-8B93-468E-B7B4-9C626C951E9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E8224F-95A3-7FD2-5A3C-EE57A645FC0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802A642-9438-4BC7-8259-3EAFFA622FCB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ru-RU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57A0C3F-487F-A78C-C39F-DBD3BBFE4ED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 w="25402" cap="flat">
            <a:solidFill>
              <a:srgbClr val="0070C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70C0"/>
              </a:solidFill>
              <a:uFillTx/>
              <a:latin typeface="Calibri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B577621-404D-0316-6083-BE14481A90D2}"/>
              </a:ext>
            </a:extLst>
          </p:cNvPr>
          <p:cNvSpPr/>
          <p:nvPr/>
        </p:nvSpPr>
        <p:spPr>
          <a:xfrm>
            <a:off x="0" y="3717035"/>
            <a:ext cx="9684565" cy="156965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0" u="none" strike="noStrike" kern="1200" cap="none" spc="0" baseline="0">
                <a:solidFill>
                  <a:srgbClr val="0070C0"/>
                </a:solidFill>
                <a:uFillTx/>
                <a:latin typeface="Times New Roman" pitchFamily="18"/>
                <a:cs typeface="Times New Roman" pitchFamily="18"/>
              </a:rPr>
              <a:t>СЮЖЕТНО-РОЛЕВАЯ ИГРА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0" u="none" strike="noStrike" kern="1200" cap="none" spc="0" baseline="0">
                <a:solidFill>
                  <a:srgbClr val="0070C0"/>
                </a:solidFill>
                <a:uFillTx/>
                <a:latin typeface="Times New Roman" pitchFamily="18"/>
                <a:cs typeface="Times New Roman" pitchFamily="18"/>
              </a:rPr>
              <a:t> – ПЕРВЫЙ ОПЫТ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0" u="none" strike="noStrike" kern="1200" cap="none" spc="0" baseline="0">
                <a:solidFill>
                  <a:srgbClr val="0070C0"/>
                </a:solidFill>
                <a:uFillTx/>
                <a:latin typeface="Times New Roman" pitchFamily="18"/>
                <a:cs typeface="Times New Roman" pitchFamily="18"/>
              </a:rPr>
              <a:t>СОЦИАЛИЗАЦИИ РЕБЕНКА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D7DDF0-0C10-1A78-2AF9-8C5607E2E5A8}"/>
              </a:ext>
            </a:extLst>
          </p:cNvPr>
          <p:cNvSpPr txBox="1"/>
          <p:nvPr/>
        </p:nvSpPr>
        <p:spPr>
          <a:xfrm>
            <a:off x="4932035" y="5733260"/>
            <a:ext cx="410445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>
            <a:extLst>
              <a:ext uri="{FF2B5EF4-FFF2-40B4-BE49-F238E27FC236}">
                <a16:creationId xmlns:a16="http://schemas.microsoft.com/office/drawing/2014/main" id="{AC8D1B2D-F198-BF16-F884-00AB248C00D7}"/>
              </a:ext>
            </a:extLst>
          </p:cNvPr>
          <p:cNvSpPr/>
          <p:nvPr/>
        </p:nvSpPr>
        <p:spPr>
          <a:xfrm>
            <a:off x="2267739" y="188640"/>
            <a:ext cx="5318314" cy="70788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0" u="none" strike="noStrike" kern="1200" cap="none" spc="0" baseline="0">
                <a:solidFill>
                  <a:srgbClr val="0070C0"/>
                </a:solidFill>
                <a:uFillTx/>
                <a:latin typeface="Calibri"/>
              </a:rPr>
              <a:t>Сюжетно-ролевая игра</a:t>
            </a:r>
          </a:p>
        </p:txBody>
      </p:sp>
      <p:sp>
        <p:nvSpPr>
          <p:cNvPr id="3" name="Скругленный прямоугольник 6">
            <a:extLst>
              <a:ext uri="{FF2B5EF4-FFF2-40B4-BE49-F238E27FC236}">
                <a16:creationId xmlns:a16="http://schemas.microsoft.com/office/drawing/2014/main" id="{146ED0CC-41DC-703C-FC83-1926E9C39EE3}"/>
              </a:ext>
            </a:extLst>
          </p:cNvPr>
          <p:cNvSpPr/>
          <p:nvPr/>
        </p:nvSpPr>
        <p:spPr>
          <a:xfrm>
            <a:off x="251524" y="980730"/>
            <a:ext cx="2592287" cy="475252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25402" cap="flat">
            <a:solidFill>
              <a:srgbClr val="E46C0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Скругленный прямоугольник 7">
            <a:extLst>
              <a:ext uri="{FF2B5EF4-FFF2-40B4-BE49-F238E27FC236}">
                <a16:creationId xmlns:a16="http://schemas.microsoft.com/office/drawing/2014/main" id="{477534AF-BEB1-A95A-D537-CC25F9D3E719}"/>
              </a:ext>
            </a:extLst>
          </p:cNvPr>
          <p:cNvSpPr/>
          <p:nvPr/>
        </p:nvSpPr>
        <p:spPr>
          <a:xfrm>
            <a:off x="3347865" y="985046"/>
            <a:ext cx="2592287" cy="474820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25402" cap="flat">
            <a:solidFill>
              <a:srgbClr val="E46C0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Скругленный прямоугольник 8">
            <a:extLst>
              <a:ext uri="{FF2B5EF4-FFF2-40B4-BE49-F238E27FC236}">
                <a16:creationId xmlns:a16="http://schemas.microsoft.com/office/drawing/2014/main" id="{4DE26E7B-0C57-64EB-A5AC-BD92CFB42A8B}"/>
              </a:ext>
            </a:extLst>
          </p:cNvPr>
          <p:cNvSpPr/>
          <p:nvPr/>
        </p:nvSpPr>
        <p:spPr>
          <a:xfrm>
            <a:off x="6316419" y="985046"/>
            <a:ext cx="2592287" cy="474820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25402" cap="flat">
            <a:solidFill>
              <a:srgbClr val="E46C0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3075E82A-8355-13BC-4BF2-2B2D747EACA9}"/>
              </a:ext>
            </a:extLst>
          </p:cNvPr>
          <p:cNvSpPr txBox="1"/>
          <p:nvPr/>
        </p:nvSpPr>
        <p:spPr>
          <a:xfrm>
            <a:off x="251524" y="1070241"/>
            <a:ext cx="2578909" cy="42473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Младший дошкольный возраст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1" i="0" u="none" strike="noStrike" kern="1200" cap="none" spc="0" baseline="0">
              <a:solidFill>
                <a:srgbClr val="00206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- ребенок «озвучивает» игрушку;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206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- преобладают бытовые действия: варить, купать, мыть, возить;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206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- появляются и ролевые обозначения, связанные с теми или иными действиями.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1" i="0" u="none" strike="noStrike" kern="1200" cap="none" spc="0" baseline="0">
              <a:solidFill>
                <a:srgbClr val="00206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78F6B6FD-7CDD-22D0-13AD-1F62EA1D8CD6}"/>
              </a:ext>
            </a:extLst>
          </p:cNvPr>
          <p:cNvSpPr txBox="1"/>
          <p:nvPr/>
        </p:nvSpPr>
        <p:spPr>
          <a:xfrm>
            <a:off x="3347865" y="1031626"/>
            <a:ext cx="2592287" cy="42473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Средний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дошкольный возраст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1" i="0" u="none" strike="noStrike" kern="1200" cap="none" spc="0" baseline="0">
              <a:solidFill>
                <a:srgbClr val="00206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- выполнение роли становится значимым мотивом игровой деятельности;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- смысл игры заключается в отношениях между персонажами;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- ребенок изображает эти отношения в игре с помощью речи, мимики, жестов. </a:t>
            </a:r>
            <a:endParaRPr lang="ru-RU" sz="1800" b="1" i="0" u="none" strike="noStrike" kern="1200" cap="none" spc="0" baseline="0">
              <a:solidFill>
                <a:srgbClr val="00206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C93260EC-36E0-AFE7-1136-AE4D3C408EB9}"/>
              </a:ext>
            </a:extLst>
          </p:cNvPr>
          <p:cNvSpPr txBox="1"/>
          <p:nvPr/>
        </p:nvSpPr>
        <p:spPr>
          <a:xfrm>
            <a:off x="6289224" y="1064635"/>
            <a:ext cx="2646685" cy="480131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Старший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дошкольный возраст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1" i="0" u="none" strike="noStrike" kern="1200" cap="none" spc="0" baseline="0">
              <a:solidFill>
                <a:srgbClr val="00206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-появляются ролевые диалоги, с помощью которых устанавливается игровое взаимодействие;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-подчиняется  социальным нормам и правилам поведения;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- в пределах одного сюжета ребенок «смотрит» на ситуацию глазами нескольких людей.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F0F8EA-265C-7A8F-35C9-1B28493D59C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 w="25402" cap="flat">
            <a:solidFill>
              <a:srgbClr val="0070C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5E435A9-C2EE-19F8-1B19-94AEC3E5AB8F}"/>
              </a:ext>
            </a:extLst>
          </p:cNvPr>
          <p:cNvSpPr/>
          <p:nvPr/>
        </p:nvSpPr>
        <p:spPr>
          <a:xfrm>
            <a:off x="2627784" y="260649"/>
            <a:ext cx="2287033" cy="70788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0" u="none" strike="noStrike" kern="1200" cap="none" spc="0" baseline="0">
                <a:solidFill>
                  <a:srgbClr val="0070C0"/>
                </a:solidFill>
                <a:uFillTx/>
                <a:latin typeface="Times New Roman" pitchFamily="18"/>
                <a:cs typeface="Times New Roman" pitchFamily="18"/>
              </a:rPr>
              <a:t>Условия:</a:t>
            </a:r>
            <a:endParaRPr lang="ru-RU" sz="4000" b="0" i="0" u="none" strike="noStrike" kern="1200" cap="none" spc="0" baseline="0">
              <a:solidFill>
                <a:srgbClr val="0070C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35142-62E5-3713-E3BD-EF12C413958E}"/>
              </a:ext>
            </a:extLst>
          </p:cNvPr>
          <p:cNvSpPr txBox="1"/>
          <p:nvPr/>
        </p:nvSpPr>
        <p:spPr>
          <a:xfrm>
            <a:off x="625202" y="836712"/>
            <a:ext cx="6120682" cy="62786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ребенок берет на себя роль лишь в том случае, если сфера действительности, которая отражена в сюжете игры, уже знакома ребенку. Знакомство с действительностью - главное условие возникновения сюжетно-ролевой игры;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206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знакомство с этой действительностью должно происходить таким образом, чтобы в центре ее стоял человек, его деятельность;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206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в результате этого знакомства у ребенка возникало положительное эмоциональное отношение к действительности взрослого человека.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CF4767BE-66DE-7450-412C-ACEA4778BAC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 w="25402" cap="flat">
            <a:solidFill>
              <a:srgbClr val="0070C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id="{6663120E-0850-CA52-0739-45BC4379EB52}"/>
              </a:ext>
            </a:extLst>
          </p:cNvPr>
          <p:cNvSpPr/>
          <p:nvPr/>
        </p:nvSpPr>
        <p:spPr>
          <a:xfrm>
            <a:off x="658413" y="1736226"/>
            <a:ext cx="7771549" cy="338553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0" u="none" strike="noStrike" kern="1200" cap="none" spc="0" baseline="0">
                <a:solidFill>
                  <a:srgbClr val="0070C0"/>
                </a:solidFill>
                <a:uFillTx/>
                <a:latin typeface="Times New Roman" pitchFamily="18"/>
                <a:cs typeface="Times New Roman" pitchFamily="18"/>
              </a:rPr>
              <a:t>«Игра является школой морали,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0" u="none" strike="noStrike" kern="1200" cap="none" spc="0" baseline="0">
                <a:solidFill>
                  <a:srgbClr val="0070C0"/>
                </a:solidFill>
                <a:uFillTx/>
                <a:latin typeface="Times New Roman" pitchFamily="18"/>
                <a:cs typeface="Times New Roman" pitchFamily="18"/>
              </a:rPr>
              <a:t> но не морали в представлении,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0" u="none" strike="noStrike" kern="1200" cap="none" spc="0" baseline="0">
                <a:solidFill>
                  <a:srgbClr val="0070C0"/>
                </a:solidFill>
                <a:uFillTx/>
                <a:latin typeface="Times New Roman" pitchFamily="18"/>
                <a:cs typeface="Times New Roman" pitchFamily="18"/>
              </a:rPr>
              <a:t> а морали в действии»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0" u="none" strike="noStrike" kern="1200" cap="none" spc="0" baseline="0">
                <a:solidFill>
                  <a:srgbClr val="0070C0"/>
                </a:solidFill>
                <a:uFillTx/>
                <a:latin typeface="Times New Roman" pitchFamily="18"/>
                <a:cs typeface="Times New Roman" pitchFamily="18"/>
              </a:rPr>
              <a:t>- писал Д.Б. Эльконин</a:t>
            </a:r>
            <a:endParaRPr lang="ru-RU" sz="4000" b="0" i="0" u="none" strike="noStrike" kern="1200" cap="none" spc="0" baseline="0">
              <a:solidFill>
                <a:srgbClr val="0070C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5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 </a:t>
            </a:r>
            <a:endParaRPr lang="ru-RU" sz="5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134EB00D-AB5D-AC93-176C-9C298881F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196" y="4260143"/>
            <a:ext cx="1723259" cy="172325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96884885-ACA3-82A5-3F59-6A92C3DC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" y="0"/>
            <a:ext cx="9135898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6247928D-DBB9-60C5-55A5-8CADBAF50B83}"/>
              </a:ext>
            </a:extLst>
          </p:cNvPr>
          <p:cNvSpPr txBox="1"/>
          <p:nvPr/>
        </p:nvSpPr>
        <p:spPr>
          <a:xfrm>
            <a:off x="467541" y="382557"/>
            <a:ext cx="8496943" cy="51029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Candara"/>
                <a:cs typeface="Times New Roman"/>
              </a:rPr>
              <a:t>В ФГОС ДО игра рассматривается как один из сквозных механизмов развития ребенка, как важное средство его социализации. При этом одним из целевых ориентиров выступает « </a:t>
            </a:r>
            <a:r>
              <a:rPr lang="ru-RU" sz="2400" b="1" i="0" u="none" strike="noStrike" kern="1200" cap="none" spc="0" baseline="0">
                <a:solidFill>
                  <a:srgbClr val="4F6228"/>
                </a:solidFill>
                <a:uFillTx/>
                <a:latin typeface="Candara"/>
                <a:cs typeface="Times New Roman"/>
              </a:rPr>
              <a:t>на этапе завершения дошкольного образования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Candara"/>
                <a:cs typeface="Times New Roman"/>
              </a:rPr>
              <a:t>»  </a:t>
            </a:r>
            <a:r>
              <a:rPr lang="ru-RU" sz="2400" b="1" i="0" u="none" strike="noStrike" kern="1200" cap="none" spc="0" baseline="0">
                <a:solidFill>
                  <a:srgbClr val="073E87"/>
                </a:solidFill>
                <a:uFillTx/>
                <a:latin typeface="Candara"/>
                <a:cs typeface="Times New Roman"/>
              </a:rPr>
              <a:t>ребенок должен овладеть различными формами и видами игры.</a:t>
            </a: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Candara"/>
              <a:cs typeface="Times New Roman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Candara"/>
                <a:cs typeface="Times New Roman"/>
              </a:rPr>
              <a:t> Игра – наиболее эффективная форма социализации ребенка , в игре закладываются основы будущей личности.</a:t>
            </a: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Candara"/>
              <a:cs typeface="Times New Roman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Candara"/>
                <a:cs typeface="Times New Roman"/>
              </a:rPr>
              <a:t> </a:t>
            </a:r>
            <a:r>
              <a:rPr lang="ru-RU" sz="2400" b="1" i="0" u="none" strike="noStrike" kern="1200" cap="none" spc="0" baseline="0">
                <a:solidFill>
                  <a:srgbClr val="FF0000"/>
                </a:solidFill>
                <a:uFillTx/>
                <a:latin typeface="Candara"/>
                <a:cs typeface="Times New Roman"/>
              </a:rPr>
              <a:t>Играя вместе , дети начинают строить взаимоотношения, учатся общению, не всегда гладко, но это путь обучения, иного нет.</a:t>
            </a: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Candara"/>
              <a:cs typeface="Times New Roman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800" b="1" i="0" u="none" strike="noStrike" kern="1200" cap="none" spc="0" baseline="0">
              <a:solidFill>
                <a:srgbClr val="0070C0"/>
              </a:solidFill>
              <a:uFillTx/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37C111-7C10-DDE2-8EBB-8D70846B0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" y="0"/>
            <a:ext cx="9131811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60A2857C-CC75-149C-4880-B584DAAE89EE}"/>
              </a:ext>
            </a:extLst>
          </p:cNvPr>
          <p:cNvSpPr txBox="1"/>
          <p:nvPr/>
        </p:nvSpPr>
        <p:spPr>
          <a:xfrm>
            <a:off x="130183" y="821698"/>
            <a:ext cx="8604449" cy="36256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74320" marR="0" lvl="0" indent="-274320" algn="just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070C0"/>
                </a:solidFill>
                <a:uFillTx/>
                <a:latin typeface="Times New Roman"/>
                <a:cs typeface="Times New Roman"/>
              </a:rPr>
              <a:t>   </a:t>
            </a:r>
            <a:r>
              <a:rPr lang="ru-RU" sz="2800" b="0" i="0" u="none" strike="noStrike" kern="1200" cap="none" spc="0" baseline="0">
                <a:solidFill>
                  <a:srgbClr val="0070C0"/>
                </a:solidFill>
                <a:uFillTx/>
                <a:latin typeface="Candara"/>
                <a:cs typeface="Times New Roman"/>
              </a:rPr>
              <a:t>Дети приходят в детский сад с низкой социальной компетентностью, неадекватной ориентировкой ребенка в отношениях с взрослыми и сверстниками. Социальные отношения должны стать предметом специальной подготовки ребенка к взрослой жизни.  </a:t>
            </a:r>
          </a:p>
          <a:p>
            <a:pPr marL="274320" marR="0" lvl="0" indent="-274320" algn="just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070C0"/>
                </a:solidFill>
                <a:uFillTx/>
                <a:latin typeface="Candara"/>
                <a:cs typeface="Times New Roman"/>
              </a:rPr>
              <a:t>   Оптимальной формой  этих отношений является сюжетно-ролевая игра. </a:t>
            </a:r>
            <a:endParaRPr lang="ru-RU" sz="2800" b="0" i="0" u="none" strike="noStrike" kern="1200" cap="none" spc="0" baseline="0">
              <a:solidFill>
                <a:srgbClr val="0070C0"/>
              </a:solidFill>
              <a:uFillTx/>
              <a:latin typeface="Candara"/>
              <a:cs typeface="Times New Roman" pitchFamily="1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8A104E7-3AF8-A750-06AF-B00CE5DC2B11}"/>
              </a:ext>
            </a:extLst>
          </p:cNvPr>
          <p:cNvSpPr/>
          <p:nvPr/>
        </p:nvSpPr>
        <p:spPr>
          <a:xfrm>
            <a:off x="34116" y="0"/>
            <a:ext cx="9144000" cy="6858000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 w="25402" cap="flat">
            <a:solidFill>
              <a:srgbClr val="0070C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85B75B7-268F-FD08-9C61-4C28A4DCDB13}"/>
              </a:ext>
            </a:extLst>
          </p:cNvPr>
          <p:cNvSpPr/>
          <p:nvPr/>
        </p:nvSpPr>
        <p:spPr>
          <a:xfrm>
            <a:off x="98736" y="457821"/>
            <a:ext cx="8511747" cy="95410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0" u="none" strike="noStrike" kern="1200" cap="none" spc="0" baseline="0">
                <a:solidFill>
                  <a:srgbClr val="000000"/>
                </a:solidFill>
                <a:uFillTx/>
                <a:latin typeface="Candara"/>
                <a:cs typeface="Times New Roman" pitchFamily="18"/>
              </a:rPr>
              <a:t>Социализация – это двусторонний процесс, включающий в себя:</a:t>
            </a: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C28588-24AE-FC46-35FD-18C0E249B47E}"/>
              </a:ext>
            </a:extLst>
          </p:cNvPr>
          <p:cNvSpPr txBox="1"/>
          <p:nvPr/>
        </p:nvSpPr>
        <p:spPr>
          <a:xfrm>
            <a:off x="395532" y="1124739"/>
            <a:ext cx="828091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7F338-5370-66AB-46ED-34A2A7ED3F12}"/>
              </a:ext>
            </a:extLst>
          </p:cNvPr>
          <p:cNvSpPr txBox="1"/>
          <p:nvPr/>
        </p:nvSpPr>
        <p:spPr>
          <a:xfrm>
            <a:off x="431541" y="2420892"/>
            <a:ext cx="828091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E38194-FD27-57B8-9710-FAAA42227D46}"/>
              </a:ext>
            </a:extLst>
          </p:cNvPr>
          <p:cNvSpPr txBox="1"/>
          <p:nvPr/>
        </p:nvSpPr>
        <p:spPr>
          <a:xfrm>
            <a:off x="285969" y="1485781"/>
            <a:ext cx="8280916" cy="28623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Усвоение ребенком социального опыта путем вхождения в социальную среду, систему социальных связей.</a:t>
            </a: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Candara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Candara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 Процесс активного воспроизводства системы социальных связей индивидом за счет его активной деятельности.</a:t>
            </a: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Candara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FCF15D-06B6-DD30-07E4-22BFFE2A5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" y="0"/>
            <a:ext cx="9131811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4DB48593-FA0C-9C22-E12C-15D5959F0050}"/>
              </a:ext>
            </a:extLst>
          </p:cNvPr>
          <p:cNvSpPr txBox="1"/>
          <p:nvPr/>
        </p:nvSpPr>
        <p:spPr>
          <a:xfrm>
            <a:off x="251524" y="332658"/>
            <a:ext cx="8568952" cy="50413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Candara"/>
                <a:cs typeface="Times New Roman"/>
              </a:rPr>
              <a:t>Для успешной социализации по Н. Смелзеру необходимо действие трех факторов: </a:t>
            </a:r>
            <a:r>
              <a:rPr lang="ru-RU" sz="2400" b="1" i="0" u="none" strike="noStrike" kern="1200" cap="none" spc="0" baseline="0">
                <a:solidFill>
                  <a:srgbClr val="FF0000"/>
                </a:solidFill>
                <a:uFillTx/>
                <a:latin typeface="Candara"/>
                <a:cs typeface="Times New Roman"/>
              </a:rPr>
              <a:t>ожидания, изменения поведения и стремления соотвествовать этим ожиданиям.</a:t>
            </a: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Candara"/>
              <a:cs typeface="Times New Roman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Candara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  <a:cs typeface="Times New Roman"/>
              </a:rPr>
              <a:t>Формирование, по его мнению, происходит по трем различным стадиям:</a:t>
            </a: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Candara"/>
              <a:cs typeface="Times New Roman"/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  <a:cs typeface="Times New Roman"/>
              </a:rPr>
              <a:t>Стадия подражания и копирования детьми поведения взрослых.</a:t>
            </a: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Candara"/>
              <a:cs typeface="Times New Roman"/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  <a:cs typeface="Times New Roman"/>
              </a:rPr>
              <a:t> Игровая стадия, когда дети осознают поведение как исполнение роли.</a:t>
            </a: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Candara"/>
              <a:cs typeface="Times New Roman"/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  <a:cs typeface="Times New Roman"/>
              </a:rPr>
              <a:t> Стадия групповых игр, на которой дети учатся понимать, что от них ждет целая группа людей.</a:t>
            </a: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Candara"/>
              <a:cs typeface="Times New Roman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800" b="0" i="0" u="none" strike="noStrike" kern="1200" cap="none" spc="0" baseline="0">
              <a:solidFill>
                <a:srgbClr val="0070C0"/>
              </a:solidFill>
              <a:uFillTx/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82E4F5-3F2A-1469-191A-BE49BD221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817" y="0"/>
            <a:ext cx="9135898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C7300F54-3EF3-CA3F-234D-2FC0ADEBFAB1}"/>
              </a:ext>
            </a:extLst>
          </p:cNvPr>
          <p:cNvSpPr txBox="1"/>
          <p:nvPr/>
        </p:nvSpPr>
        <p:spPr>
          <a:xfrm>
            <a:off x="167225" y="162324"/>
            <a:ext cx="8834137" cy="32932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0" u="none" strike="noStrike" kern="1200" cap="none" spc="0" baseline="0">
                <a:solidFill>
                  <a:srgbClr val="000000"/>
                </a:solidFill>
                <a:uFillTx/>
                <a:latin typeface="Candara"/>
                <a:cs typeface="Times New Roman"/>
              </a:rPr>
              <a:t>Огромное влияние на процесс социализации дошкольников оказывают: </a:t>
            </a:r>
            <a:endParaRPr lang="ru-RU" sz="2800" b="0" i="0" u="none" strike="noStrike" kern="1200" cap="none" spc="0" baseline="0">
              <a:solidFill>
                <a:srgbClr val="000000"/>
              </a:solidFill>
              <a:uFillTx/>
              <a:latin typeface="Candara"/>
              <a:cs typeface="Times New Roman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1" i="0" u="none" strike="noStrike" kern="1200" cap="none" spc="0" baseline="0">
              <a:solidFill>
                <a:srgbClr val="000000"/>
              </a:solidFill>
              <a:uFillTx/>
              <a:latin typeface="Candara"/>
              <a:cs typeface="Times New Roman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200" b="1" i="0" u="none" strike="noStrike" kern="1200" cap="none" spc="0" baseline="0">
              <a:solidFill>
                <a:srgbClr val="0070C0"/>
              </a:solidFill>
              <a:uFillTx/>
              <a:latin typeface="Times New Roman"/>
              <a:cs typeface="Times New Roman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200" b="1" i="0" u="none" strike="noStrike" kern="1200" cap="none" spc="0" baseline="0">
              <a:solidFill>
                <a:srgbClr val="0070C0"/>
              </a:solidFill>
              <a:uFillTx/>
              <a:latin typeface="Times New Roman"/>
              <a:cs typeface="Times New Roman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0" u="none" strike="noStrike" kern="1200" cap="none" spc="0" baseline="0">
                <a:solidFill>
                  <a:srgbClr val="0070C0"/>
                </a:solidFill>
                <a:uFillTx/>
                <a:latin typeface="Times New Roman"/>
                <a:cs typeface="Times New Roman"/>
              </a:rPr>
              <a:t>                                       </a:t>
            </a:r>
            <a:r>
              <a:rPr lang="ru-RU" sz="3200" b="1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cs typeface="Times New Roman"/>
              </a:rPr>
              <a:t> </a:t>
            </a:r>
            <a:endParaRPr lang="ru-RU" sz="2800" b="1" i="0" u="none" strike="noStrike" kern="1200" cap="none" spc="0" baseline="0">
              <a:solidFill>
                <a:srgbClr val="000000"/>
              </a:solidFill>
              <a:uFillTx/>
              <a:latin typeface="Candara"/>
              <a:cs typeface="Times New Roman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200" b="1" i="0" u="none" strike="noStrike" kern="1200" cap="none" spc="0" baseline="0">
              <a:solidFill>
                <a:srgbClr val="000000"/>
              </a:solidFill>
              <a:uFillTx/>
              <a:latin typeface="Times New Roman"/>
              <a:cs typeface="Times New Roman"/>
            </a:endParaRPr>
          </a:p>
        </p:txBody>
      </p:sp>
      <p:sp>
        <p:nvSpPr>
          <p:cNvPr id="4" name="Овал 2">
            <a:extLst>
              <a:ext uri="{FF2B5EF4-FFF2-40B4-BE49-F238E27FC236}">
                <a16:creationId xmlns:a16="http://schemas.microsoft.com/office/drawing/2014/main" id="{20A16E7E-38EC-68D2-0147-C64D7F5B990A}"/>
              </a:ext>
            </a:extLst>
          </p:cNvPr>
          <p:cNvSpPr/>
          <p:nvPr/>
        </p:nvSpPr>
        <p:spPr>
          <a:xfrm>
            <a:off x="712838" y="1868128"/>
            <a:ext cx="3146322" cy="110613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25402" cap="flat">
            <a:solidFill>
              <a:srgbClr val="9BBB59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Родители, братья, сестры, дедушки, бабушки</a:t>
            </a: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Овал 5">
            <a:extLst>
              <a:ext uri="{FF2B5EF4-FFF2-40B4-BE49-F238E27FC236}">
                <a16:creationId xmlns:a16="http://schemas.microsoft.com/office/drawing/2014/main" id="{56357375-2EB2-A847-B03A-FD42B4605327}"/>
              </a:ext>
            </a:extLst>
          </p:cNvPr>
          <p:cNvSpPr/>
          <p:nvPr/>
        </p:nvSpPr>
        <p:spPr>
          <a:xfrm>
            <a:off x="3515035" y="3625641"/>
            <a:ext cx="3342964" cy="89719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25402" cap="flat">
            <a:solidFill>
              <a:srgbClr val="9BBB59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( В ПЕРВУЮ ОЧЕРЕДЬ ПЕДАГОГИ)</a:t>
            </a: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Овал 7">
            <a:extLst>
              <a:ext uri="{FF2B5EF4-FFF2-40B4-BE49-F238E27FC236}">
                <a16:creationId xmlns:a16="http://schemas.microsoft.com/office/drawing/2014/main" id="{A078EAC6-D2F7-E648-8780-9F9C2E51A9CC}"/>
              </a:ext>
            </a:extLst>
          </p:cNvPr>
          <p:cNvSpPr/>
          <p:nvPr/>
        </p:nvSpPr>
        <p:spPr>
          <a:xfrm>
            <a:off x="5923931" y="5542937"/>
            <a:ext cx="2998838" cy="78657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25402" cap="flat">
            <a:solidFill>
              <a:srgbClr val="9BBB59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( Сверстники, друзья)</a:t>
            </a:r>
            <a:endParaRPr lang="ru-RU" sz="2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DDE229AA-6616-6007-764D-B952F764F29C}"/>
              </a:ext>
            </a:extLst>
          </p:cNvPr>
          <p:cNvSpPr txBox="1"/>
          <p:nvPr/>
        </p:nvSpPr>
        <p:spPr>
          <a:xfrm>
            <a:off x="5321707" y="4694904"/>
            <a:ext cx="196645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Candara"/>
                <a:cs typeface="Calibri"/>
              </a:rPr>
              <a:t>ОБЩЕСТВО</a:t>
            </a:r>
            <a:endParaRPr lang="ru-RU" sz="1800" b="1" i="0" u="none" strike="noStrike" kern="1200" cap="none" spc="0" baseline="0">
              <a:solidFill>
                <a:srgbClr val="000000"/>
              </a:solidFill>
              <a:uFillTx/>
              <a:latin typeface="Candara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C3CE734A-64CA-7A00-4EAD-98C137204766}"/>
              </a:ext>
            </a:extLst>
          </p:cNvPr>
          <p:cNvSpPr txBox="1"/>
          <p:nvPr/>
        </p:nvSpPr>
        <p:spPr>
          <a:xfrm>
            <a:off x="0" y="1253614"/>
            <a:ext cx="2743200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Calibri"/>
              </a:rPr>
              <a:t>СЕМЬЯ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C5002E66-0593-A1D8-A40B-9455FDA09969}"/>
              </a:ext>
            </a:extLst>
          </p:cNvPr>
          <p:cNvSpPr txBox="1"/>
          <p:nvPr/>
        </p:nvSpPr>
        <p:spPr>
          <a:xfrm>
            <a:off x="2642414" y="3047996"/>
            <a:ext cx="1474835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Calibri"/>
              </a:rPr>
              <a:t>ДОО</a:t>
            </a:r>
          </a:p>
        </p:txBody>
      </p:sp>
      <p:cxnSp>
        <p:nvCxnSpPr>
          <p:cNvPr id="10" name="Прямая со стрелкой 14">
            <a:extLst>
              <a:ext uri="{FF2B5EF4-FFF2-40B4-BE49-F238E27FC236}">
                <a16:creationId xmlns:a16="http://schemas.microsoft.com/office/drawing/2014/main" id="{6F9733F7-8E6A-17F8-8B3E-A8503EC2539F}"/>
              </a:ext>
            </a:extLst>
          </p:cNvPr>
          <p:cNvCxnSpPr/>
          <p:nvPr/>
        </p:nvCxnSpPr>
        <p:spPr>
          <a:xfrm>
            <a:off x="6571326" y="5084201"/>
            <a:ext cx="582564" cy="361334"/>
          </a:xfrm>
          <a:prstGeom prst="straightConnector1">
            <a:avLst/>
          </a:prstGeom>
          <a:noFill/>
          <a:ln w="38103" cap="flat">
            <a:solidFill>
              <a:srgbClr val="9BBB59"/>
            </a:solidFill>
            <a:prstDash val="solid"/>
            <a:tailEnd type="arrow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cxnSp>
        <p:nvCxnSpPr>
          <p:cNvPr id="11" name="Прямая со стрелкой 15">
            <a:extLst>
              <a:ext uri="{FF2B5EF4-FFF2-40B4-BE49-F238E27FC236}">
                <a16:creationId xmlns:a16="http://schemas.microsoft.com/office/drawing/2014/main" id="{B570695D-794B-3BE9-5607-AB11723F9713}"/>
              </a:ext>
            </a:extLst>
          </p:cNvPr>
          <p:cNvCxnSpPr/>
          <p:nvPr/>
        </p:nvCxnSpPr>
        <p:spPr>
          <a:xfrm>
            <a:off x="3543299" y="3371237"/>
            <a:ext cx="533407" cy="299886"/>
          </a:xfrm>
          <a:prstGeom prst="straightConnector1">
            <a:avLst/>
          </a:prstGeom>
          <a:noFill/>
          <a:ln w="38103" cap="flat">
            <a:solidFill>
              <a:srgbClr val="9BBB59"/>
            </a:solidFill>
            <a:prstDash val="solid"/>
            <a:tailEnd type="arrow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cxnSp>
        <p:nvCxnSpPr>
          <p:cNvPr id="12" name="Прямая со стрелкой 16">
            <a:extLst>
              <a:ext uri="{FF2B5EF4-FFF2-40B4-BE49-F238E27FC236}">
                <a16:creationId xmlns:a16="http://schemas.microsoft.com/office/drawing/2014/main" id="{2051BC34-0A8F-5ABE-1A45-3F2C6AC2A38F}"/>
              </a:ext>
            </a:extLst>
          </p:cNvPr>
          <p:cNvCxnSpPr/>
          <p:nvPr/>
        </p:nvCxnSpPr>
        <p:spPr>
          <a:xfrm>
            <a:off x="1461622" y="1547658"/>
            <a:ext cx="385923" cy="275298"/>
          </a:xfrm>
          <a:prstGeom prst="straightConnector1">
            <a:avLst/>
          </a:prstGeom>
          <a:noFill/>
          <a:ln w="38103" cap="flat">
            <a:solidFill>
              <a:srgbClr val="9BBB59"/>
            </a:solidFill>
            <a:prstDash val="solid"/>
            <a:tailEnd type="arrow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>
            <a:extLst>
              <a:ext uri="{FF2B5EF4-FFF2-40B4-BE49-F238E27FC236}">
                <a16:creationId xmlns:a16="http://schemas.microsoft.com/office/drawing/2014/main" id="{D08E494F-E939-2A0A-1307-08493CC64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" y="0"/>
            <a:ext cx="9131811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15">
            <a:extLst>
              <a:ext uri="{FF2B5EF4-FFF2-40B4-BE49-F238E27FC236}">
                <a16:creationId xmlns:a16="http://schemas.microsoft.com/office/drawing/2014/main" id="{04F4981C-F313-5A47-BDE4-B17E2E2A0104}"/>
              </a:ext>
            </a:extLst>
          </p:cNvPr>
          <p:cNvSpPr txBox="1"/>
          <p:nvPr/>
        </p:nvSpPr>
        <p:spPr>
          <a:xfrm>
            <a:off x="467541" y="1700811"/>
            <a:ext cx="7920880" cy="36256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74320" marR="0" lvl="0" indent="-274320" algn="just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73E87"/>
                </a:solidFill>
                <a:uFillTx/>
                <a:latin typeface="Times New Roman" pitchFamily="18"/>
                <a:cs typeface="Times New Roman" pitchFamily="18"/>
              </a:rPr>
              <a:t>ИГРА – средство развития личности;</a:t>
            </a:r>
          </a:p>
          <a:p>
            <a:pPr marL="274320" marR="0" lvl="0" indent="-274320" algn="just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73E87"/>
                </a:solidFill>
                <a:uFillTx/>
                <a:latin typeface="Times New Roman" pitchFamily="18"/>
                <a:cs typeface="Times New Roman" pitchFamily="18"/>
              </a:rPr>
              <a:t>ИГРА – средство общения;</a:t>
            </a:r>
          </a:p>
          <a:p>
            <a:pPr marL="274320" marR="0" lvl="0" indent="-274320" algn="just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73E87"/>
                </a:solidFill>
                <a:uFillTx/>
                <a:latin typeface="Times New Roman" pitchFamily="18"/>
                <a:cs typeface="Times New Roman" pitchFamily="18"/>
              </a:rPr>
              <a:t>ИГРА – форма организации детского общества;</a:t>
            </a:r>
          </a:p>
          <a:p>
            <a:pPr marL="274320" marR="0" lvl="0" indent="-274320" algn="just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73E87"/>
                </a:solidFill>
                <a:uFillTx/>
                <a:latin typeface="Times New Roman" pitchFamily="18"/>
                <a:cs typeface="Times New Roman" pitchFamily="18"/>
              </a:rPr>
              <a:t>ИГРА – способ обучения и самообучения;</a:t>
            </a:r>
          </a:p>
          <a:p>
            <a:pPr marL="274320" marR="0" lvl="0" indent="-274320" algn="just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73E87"/>
                </a:solidFill>
                <a:uFillTx/>
                <a:latin typeface="Times New Roman" pitchFamily="18"/>
                <a:cs typeface="Times New Roman" pitchFamily="18"/>
              </a:rPr>
              <a:t>ИГРА – средство коррекции развития ребёнка;</a:t>
            </a:r>
          </a:p>
          <a:p>
            <a:pPr marL="274320" marR="0" lvl="0" indent="-274320" algn="just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73E87"/>
                </a:solidFill>
                <a:uFillTx/>
                <a:latin typeface="Times New Roman" pitchFamily="18"/>
                <a:cs typeface="Times New Roman" pitchFamily="18"/>
              </a:rPr>
              <a:t>ИГРА – диагностическое средство;</a:t>
            </a:r>
          </a:p>
          <a:p>
            <a:pPr marL="274320" marR="0" lvl="0" indent="-274320" algn="just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73E87"/>
                </a:solidFill>
                <a:uFillTx/>
                <a:latin typeface="Times New Roman" pitchFamily="18"/>
                <a:cs typeface="Times New Roman" pitchFamily="18"/>
              </a:rPr>
              <a:t>ИГРА – психотерапевтическое средство.</a:t>
            </a: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E3AFE3D8-13C6-5629-1DF1-84D78FA2CA48}"/>
              </a:ext>
            </a:extLst>
          </p:cNvPr>
          <p:cNvSpPr txBox="1"/>
          <p:nvPr/>
        </p:nvSpPr>
        <p:spPr>
          <a:xfrm>
            <a:off x="323523" y="169228"/>
            <a:ext cx="8280916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0" i="0" u="none" strike="noStrike" kern="1200" cap="none" spc="0" baseline="0">
                <a:solidFill>
                  <a:srgbClr val="C00000"/>
                </a:solidFill>
                <a:uFillTx/>
                <a:latin typeface="Times New Roman" pitchFamily="18"/>
              </a:rPr>
              <a:t>Значимость игры в социализации дошкольников</a:t>
            </a: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51C89AB-AD13-D3DA-3635-59A692BE28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64" y="-90489"/>
            <a:ext cx="913289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E7034862-FBFD-D9FA-F3F4-6D5A3881E279}"/>
              </a:ext>
            </a:extLst>
          </p:cNvPr>
          <p:cNvSpPr/>
          <p:nvPr/>
        </p:nvSpPr>
        <p:spPr>
          <a:xfrm>
            <a:off x="250728" y="476667"/>
            <a:ext cx="8640961" cy="440120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  <a:cs typeface="Times New Roman"/>
              </a:rPr>
              <a:t>Лишение ребенка игровой  практики  - это лишение его главного источника развития: По мнению психологов, именно в игре  ребенок строит свои первые модели окружающего мира, усваивает правила общения между людьми , развивает свои способности и характер.</a:t>
            </a: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Candara"/>
              <a:cs typeface="Times New Roman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none" strike="noStrike" kern="1200" cap="none" spc="0" baseline="0">
                <a:solidFill>
                  <a:srgbClr val="C00000"/>
                </a:solidFill>
                <a:uFillTx/>
                <a:latin typeface="Candara"/>
                <a:cs typeface="Times New Roman"/>
              </a:rPr>
              <a:t>Сюжетно – ролевая игра идеальное поле для приобретения социальных навыков</a:t>
            </a: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  <a:cs typeface="Times New Roman"/>
              </a:rPr>
              <a:t>. Именно через игру ребенок познает мир, готовиться к взрослой жизни.</a:t>
            </a:r>
            <a:endParaRPr lang="ru-RU" sz="2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A76A96-0E0A-905F-9E45-86A91E00C2F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 w="25402" cap="flat">
            <a:solidFill>
              <a:srgbClr val="0070C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DC8A256-A596-9A14-C653-66CD7A05D64C}"/>
              </a:ext>
            </a:extLst>
          </p:cNvPr>
          <p:cNvSpPr/>
          <p:nvPr/>
        </p:nvSpPr>
        <p:spPr>
          <a:xfrm>
            <a:off x="2058945" y="188640"/>
            <a:ext cx="5026118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i="0" u="none" strike="noStrike" kern="1200" cap="none" spc="0" baseline="0">
                <a:solidFill>
                  <a:srgbClr val="0070C0"/>
                </a:solidFill>
                <a:uFillTx/>
                <a:latin typeface="Times New Roman" pitchFamily="18"/>
                <a:cs typeface="Times New Roman" pitchFamily="18"/>
              </a:rPr>
              <a:t>Сюжетно-ролевая игра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ACDD3204-D41C-B6CF-FE43-F6F1D4650A1C}"/>
              </a:ext>
            </a:extLst>
          </p:cNvPr>
          <p:cNvSpPr txBox="1"/>
          <p:nvPr/>
        </p:nvSpPr>
        <p:spPr>
          <a:xfrm>
            <a:off x="814602" y="3284982"/>
            <a:ext cx="762309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206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CD245612-20C7-50BD-B79C-35CF71D908B8}"/>
              </a:ext>
            </a:extLst>
          </p:cNvPr>
          <p:cNvSpPr txBox="1"/>
          <p:nvPr/>
        </p:nvSpPr>
        <p:spPr>
          <a:xfrm>
            <a:off x="691588" y="876388"/>
            <a:ext cx="7704853" cy="50167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002060"/>
                </a:solidFill>
                <a:uFillTx/>
                <a:latin typeface="Candara"/>
                <a:cs typeface="Times New Roman"/>
              </a:rPr>
              <a:t>  </a:t>
            </a: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  <a:cs typeface="Times New Roman"/>
              </a:rPr>
              <a:t>Сюжетно – ролевая игра один из видов детской деятельности, которые используются взрослыми в целях социализации дошкольников.</a:t>
            </a: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Candara"/>
              <a:cs typeface="Times New Roman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  <a:cs typeface="Times New Roman"/>
              </a:rPr>
              <a:t> В игре ребенок формируется как личность, у него формируются качества, от которых впоследствии будет зависеть успешность его учебной и трудовой деятельности,  его отношения с людьми.</a:t>
            </a: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Candara"/>
              <a:cs typeface="Times New Roman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  <a:cs typeface="Times New Roman"/>
              </a:rPr>
              <a:t>Дошкольное детство – период познания и освоения мира человеческих отношений. Ребенок моделирует их в сюжетно – ролевой игре, которая становится для него ведущей деятельностью. Играя, он учиться общаться со сверстниками.</a:t>
            </a: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Candara"/>
              <a:cs typeface="Times New Roman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  <a:cs typeface="Times New Roman"/>
              </a:rPr>
              <a:t>Самостоятельное разыгрывание роли детьми позволяет формировать у них опыт нравственного поведения, умение поступать в соответствии с нравственными нормами.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0" i="0" u="none" strike="noStrike" kern="1200" cap="none" spc="0" baseline="0">
              <a:solidFill>
                <a:srgbClr val="000000"/>
              </a:solidFill>
              <a:uFillTx/>
              <a:latin typeface="Candara"/>
              <a:cs typeface="Times New Roman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0" i="0" u="none" strike="noStrike" kern="1200" cap="none" spc="0" baseline="0">
              <a:solidFill>
                <a:srgbClr val="002060"/>
              </a:solidFill>
              <a:uFillTx/>
              <a:latin typeface="Candara"/>
              <a:cs typeface="Times New Roman" pitchFamily="1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602</Words>
  <Application>Microsoft Office PowerPoint</Application>
  <PresentationFormat>Экран (4:3)</PresentationFormat>
  <Paragraphs>66</Paragraphs>
  <Slides>12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</dc:creator>
  <cp:lastModifiedBy>79322347472</cp:lastModifiedBy>
  <cp:revision>209</cp:revision>
  <dcterms:created xsi:type="dcterms:W3CDTF">2018-03-28T15:35:49Z</dcterms:created>
  <dcterms:modified xsi:type="dcterms:W3CDTF">2024-03-18T13:00:59Z</dcterms:modified>
</cp:coreProperties>
</file>