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handoutMasterIdLst>
    <p:handoutMasterId r:id="rId18"/>
  </p:handoutMasterIdLst>
  <p:sldIdLst>
    <p:sldId id="257" r:id="rId2"/>
    <p:sldId id="272" r:id="rId3"/>
    <p:sldId id="273" r:id="rId4"/>
    <p:sldId id="260" r:id="rId5"/>
    <p:sldId id="264" r:id="rId6"/>
    <p:sldId id="265" r:id="rId7"/>
    <p:sldId id="267" r:id="rId8"/>
    <p:sldId id="268" r:id="rId9"/>
    <p:sldId id="266" r:id="rId10"/>
    <p:sldId id="270" r:id="rId11"/>
    <p:sldId id="274" r:id="rId12"/>
    <p:sldId id="275" r:id="rId13"/>
    <p:sldId id="276" r:id="rId14"/>
    <p:sldId id="278" r:id="rId15"/>
    <p:sldId id="27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2"/>
            <a:ext cx="12200555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8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9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9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1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" y="5665865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2"/>
            <a:ext cx="12200555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7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1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1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7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1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2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5F50-8C3C-4655-97FD-59D2AA8CA0C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9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291595" y="6673334"/>
            <a:ext cx="97174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</p:spTree>
    <p:extLst>
      <p:ext uri="{BB962C8B-B14F-4D97-AF65-F5344CB8AC3E}">
        <p14:creationId xmlns:p14="http://schemas.microsoft.com/office/powerpoint/2010/main" val="167301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атмосферных осадков по территории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Коэффициент увлажнения.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01808" y="5226304"/>
            <a:ext cx="3200400" cy="930709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Урок в 8 </a:t>
            </a:r>
            <a:r>
              <a:rPr lang="ru-RU" sz="1400" b="1" dirty="0" smtClean="0">
                <a:solidFill>
                  <a:schemeClr val="tx1"/>
                </a:solidFill>
              </a:rPr>
              <a:t>класс</a:t>
            </a: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B35D7814-8AA5-4BCD-943A-3E1F1336B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358206"/>
              </p:ext>
            </p:extLst>
          </p:nvPr>
        </p:nvGraphicFramePr>
        <p:xfrm>
          <a:off x="609600" y="1600200"/>
          <a:ext cx="10972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3692477783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87975517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Природные зоны</a:t>
                      </a:r>
                    </a:p>
                  </a:txBody>
                  <a:tcPr marL="103223" marR="103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увлажнения</a:t>
                      </a:r>
                    </a:p>
                  </a:txBody>
                  <a:tcPr marL="103223" marR="103223"/>
                </a:tc>
                <a:extLst>
                  <a:ext uri="{0D108BD9-81ED-4DB2-BD59-A6C34878D82A}">
                    <a16:rowId xmlns="" xmlns:a16="http://schemas.microsoft.com/office/drawing/2014/main" val="4504875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Тундра и тайга</a:t>
                      </a:r>
                    </a:p>
                  </a:txBody>
                  <a:tcPr marL="103223" marR="103223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› 1,3</a:t>
                      </a:r>
                    </a:p>
                  </a:txBody>
                  <a:tcPr marL="103223" marR="103223"/>
                </a:tc>
                <a:extLst>
                  <a:ext uri="{0D108BD9-81ED-4DB2-BD59-A6C34878D82A}">
                    <a16:rowId xmlns="" xmlns:a16="http://schemas.microsoft.com/office/drawing/2014/main" val="15949794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Смешанные леса</a:t>
                      </a:r>
                    </a:p>
                  </a:txBody>
                  <a:tcPr marL="103223" marR="103223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– 1,3</a:t>
                      </a:r>
                    </a:p>
                  </a:txBody>
                  <a:tcPr marL="103223" marR="103223"/>
                </a:tc>
                <a:extLst>
                  <a:ext uri="{0D108BD9-81ED-4DB2-BD59-A6C34878D82A}">
                    <a16:rowId xmlns="" xmlns:a16="http://schemas.microsoft.com/office/drawing/2014/main" val="26145579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Лесостепи</a:t>
                      </a:r>
                    </a:p>
                  </a:txBody>
                  <a:tcPr marL="103223" marR="103223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 – 1,0</a:t>
                      </a:r>
                    </a:p>
                  </a:txBody>
                  <a:tcPr marL="103223" marR="103223"/>
                </a:tc>
                <a:extLst>
                  <a:ext uri="{0D108BD9-81ED-4DB2-BD59-A6C34878D82A}">
                    <a16:rowId xmlns="" xmlns:a16="http://schemas.microsoft.com/office/drawing/2014/main" val="32900663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Степи</a:t>
                      </a:r>
                    </a:p>
                  </a:txBody>
                  <a:tcPr marL="103223" marR="103223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– 0,8</a:t>
                      </a:r>
                    </a:p>
                  </a:txBody>
                  <a:tcPr marL="103223" marR="103223"/>
                </a:tc>
                <a:extLst>
                  <a:ext uri="{0D108BD9-81ED-4DB2-BD59-A6C34878D82A}">
                    <a16:rowId xmlns="" xmlns:a16="http://schemas.microsoft.com/office/drawing/2014/main" val="9857008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Полупустыни</a:t>
                      </a:r>
                    </a:p>
                  </a:txBody>
                  <a:tcPr marL="103223" marR="103223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0,3</a:t>
                      </a:r>
                    </a:p>
                  </a:txBody>
                  <a:tcPr marL="103223" marR="103223"/>
                </a:tc>
                <a:extLst>
                  <a:ext uri="{0D108BD9-81ED-4DB2-BD59-A6C34878D82A}">
                    <a16:rowId xmlns="" xmlns:a16="http://schemas.microsoft.com/office/drawing/2014/main" val="3976175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Пустыни</a:t>
                      </a:r>
                    </a:p>
                  </a:txBody>
                  <a:tcPr marL="103223" marR="103223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‹ 0,1</a:t>
                      </a:r>
                    </a:p>
                  </a:txBody>
                  <a:tcPr marL="103223" marR="103223"/>
                </a:tc>
                <a:extLst>
                  <a:ext uri="{0D108BD9-81ED-4DB2-BD59-A6C34878D82A}">
                    <a16:rowId xmlns="" xmlns:a16="http://schemas.microsoft.com/office/drawing/2014/main" val="221484767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61EA380-D5B6-47BE-889E-42FFB279B4F2}"/>
              </a:ext>
            </a:extLst>
          </p:cNvPr>
          <p:cNvSpPr/>
          <p:nvPr/>
        </p:nvSpPr>
        <p:spPr>
          <a:xfrm>
            <a:off x="1831731" y="193430"/>
            <a:ext cx="8528539" cy="153865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увлажнения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влияние на почвы, растительность, густоту рек и озер, глубину подземных вод.</a:t>
            </a:r>
          </a:p>
        </p:txBody>
      </p:sp>
    </p:spTree>
    <p:extLst>
      <p:ext uri="{BB962C8B-B14F-4D97-AF65-F5344CB8AC3E}">
        <p14:creationId xmlns:p14="http://schemas.microsoft.com/office/powerpoint/2010/main" val="270609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4746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 9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 картам закономерностей распределения солнечной радиации, средних температуры января и июля, годового количества осадков и коэффициента увлажнения по территории страны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32651"/>
            <a:ext cx="10972800" cy="3693517"/>
          </a:xfrm>
        </p:spPr>
        <p:txBody>
          <a:bodyPr>
            <a:normAutofit fontScale="85000" lnSpcReduction="10000"/>
          </a:bodyPr>
          <a:lstStyle/>
          <a:p>
            <a:pPr marL="228600"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Цель: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Установить закономерности распределения солнечной радиации, температуры воздуха и осадков на территории России.</a:t>
            </a:r>
          </a:p>
          <a:p>
            <a:pPr marL="228600"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Оборудование: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карты 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учебнике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суммарная солнечная радиация (стр. 84), </a:t>
            </a:r>
          </a:p>
          <a:p>
            <a:pPr marL="228600"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средние температуры января (стр. 96),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средние температуры июля (стр. 94),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годовое количество осадков (стр. 97),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испарение и испаряемость (см. приложение).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0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 информация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! </a:t>
            </a:r>
            <a:r>
              <a:rPr lang="ru-RU" b="1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Солнечная радиация</a:t>
            </a:r>
            <a:r>
              <a:rPr lang="ru-RU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- излучение Солнцем тепла и света. </a:t>
            </a:r>
          </a:p>
          <a:p>
            <a:pPr marL="228600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   </a:t>
            </a:r>
            <a:r>
              <a:rPr lang="ru-RU" b="1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Суммарная радиация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- общее количество солнечной энергии, достигающей    </a:t>
            </a:r>
          </a:p>
          <a:p>
            <a:pPr marL="228600">
              <a:spcAft>
                <a:spcPts val="0"/>
              </a:spcAft>
            </a:pPr>
            <a:r>
              <a:rPr lang="ru-RU" b="1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поверхности Земли.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</a:t>
            </a:r>
            <a:r>
              <a:rPr lang="ru-RU" b="1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Испаряемость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-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это количество влаги, которое может испариться с поверхности при </a:t>
            </a:r>
          </a:p>
          <a:p>
            <a:pPr marL="228600">
              <a:spcAft>
                <a:spcPts val="0"/>
              </a:spcAft>
            </a:pPr>
            <a:r>
              <a:rPr lang="ru-RU" b="1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данных атмосферных условиях.  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</a:t>
            </a:r>
            <a:r>
              <a:rPr lang="ru-RU" b="1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Испарение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-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это поступление в атмосферу водяного пара с поверхности воды, льда,  </a:t>
            </a:r>
          </a:p>
          <a:p>
            <a:pPr marL="228600">
              <a:spcAft>
                <a:spcPts val="0"/>
              </a:spcAft>
            </a:pPr>
            <a:r>
              <a:rPr lang="ru-RU" b="1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растительности, почвы.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</a:t>
            </a:r>
            <a:r>
              <a:rPr lang="ru-RU" b="1" dirty="0" smtClean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Коэффициент увлажнения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-  это отношение годовой суммы осадков к   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испаряемости на этот же период. 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                                               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К = О/ И. 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К = 1 увлажнение достаточное 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К &gt; 1 увлажнение избыточное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К &lt; 1   увлажнение недостаточное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47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985483"/>
          </a:xfrm>
        </p:spPr>
        <p:txBody>
          <a:bodyPr>
            <a:normAutofit fontScale="90000"/>
          </a:bodyPr>
          <a:lstStyle/>
          <a:p>
            <a:pPr marL="228600">
              <a:spcAft>
                <a:spcPts val="0"/>
              </a:spcAft>
            </a:pPr>
            <a:r>
              <a:rPr lang="ru-RU" sz="27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b="1" i="1" dirty="0" smtClean="0">
                <a:effectLst/>
                <a:latin typeface="Times New Roman"/>
                <a:ea typeface="Times New Roman"/>
              </a:rPr>
            </a:br>
            <a:r>
              <a:rPr lang="ru-RU" sz="2700" b="1" i="1" dirty="0" smtClean="0">
                <a:effectLst/>
                <a:latin typeface="Times New Roman"/>
                <a:ea typeface="Times New Roman"/>
              </a:rPr>
              <a:t>Ход работы:</a:t>
            </a:r>
            <a:r>
              <a:rPr lang="ru-RU" sz="2700" b="1" dirty="0">
                <a:latin typeface="Times New Roman"/>
                <a:ea typeface="Times New Roman"/>
              </a:rPr>
              <a:t/>
            </a:r>
            <a:br>
              <a:rPr lang="ru-RU" sz="2700" b="1" dirty="0">
                <a:latin typeface="Times New Roman"/>
                <a:ea typeface="Times New Roman"/>
              </a:rPr>
            </a:br>
            <a:r>
              <a:rPr lang="ru-RU" sz="2700" b="1" dirty="0" smtClean="0">
                <a:effectLst/>
                <a:latin typeface="Times New Roman"/>
                <a:ea typeface="Times New Roman"/>
              </a:rPr>
              <a:t>1.Задание. </a:t>
            </a:r>
            <a:r>
              <a:rPr lang="ru-RU" sz="2700" dirty="0" smtClean="0">
                <a:effectLst/>
                <a:latin typeface="Times New Roman"/>
                <a:ea typeface="Times New Roman"/>
              </a:rPr>
              <a:t>Пользуясь климатическими картами, заполните таблицу.</a:t>
            </a:r>
            <a:br>
              <a:rPr lang="ru-RU" sz="2700" dirty="0" smtClean="0">
                <a:effectLst/>
                <a:latin typeface="Times New Roman"/>
                <a:ea typeface="Times New Roman"/>
              </a:rPr>
            </a:br>
            <a:r>
              <a:rPr lang="ru-RU" sz="2700" b="1" dirty="0" smtClean="0">
                <a:effectLst/>
                <a:latin typeface="Times New Roman"/>
                <a:ea typeface="Times New Roman"/>
              </a:rPr>
              <a:t>Таблица «Распределение солнечной радиации, средних температуры января и июля, годового количества осадков и коэффициента увлажнения по территории страны</a:t>
            </a:r>
            <a:r>
              <a:rPr lang="ru-RU" sz="2700" dirty="0" smtClean="0">
                <a:effectLst/>
                <a:latin typeface="Times New Roman"/>
                <a:ea typeface="Times New Roman"/>
              </a:rPr>
              <a:t>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374185"/>
              </p:ext>
            </p:extLst>
          </p:nvPr>
        </p:nvGraphicFramePr>
        <p:xfrm>
          <a:off x="396817" y="2311845"/>
          <a:ext cx="11222965" cy="26414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8535"/>
                <a:gridCol w="1334177"/>
                <a:gridCol w="1334177"/>
                <a:gridCol w="1143579"/>
                <a:gridCol w="1008044"/>
                <a:gridCol w="901099"/>
                <a:gridCol w="750739"/>
                <a:gridCol w="750739"/>
                <a:gridCol w="1050399"/>
                <a:gridCol w="1501477"/>
              </a:tblGrid>
              <a:tr h="24003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Пункты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Суммарная радиация,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ккал/см. кв.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Годовое количество осадков,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Испаряе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мость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Коэффициент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увлажнения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Увлаж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нение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Температура,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º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Годовая амплитуда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Природная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Москва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Архангельск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Астрахань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Якутск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Красноярск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11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Россия. Испаряемость - Россия - Каталог | Каталог векторных кар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5" y="1672431"/>
            <a:ext cx="9998015" cy="5030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50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Задание</a:t>
            </a:r>
            <a:r>
              <a:rPr lang="ru-RU" sz="40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. Сделайте вывод: 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- В каком направлении изменяется температура в январе и июне.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- От чего зависит распределение солнечной радиации.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- В каком направлении изменяется количество осадков. Объясните причины   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неравномерного распределения осадков.  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- Установите взаимосвязь между количеством солнечной радиации и испаряемостью.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68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753B8E-FA72-4A69-A738-1659B326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4A6FD6-3379-4ABD-B3E6-C3C430AD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29 стр. 112-113 прочитать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 стр. 113 (письменно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Доделать </a:t>
            </a:r>
            <a:r>
              <a:rPr lang="ru-RU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работу №9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9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1. В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каких регионах РФ самые низкие температуры воздуха?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2. В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каких самые высокие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?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r>
              <a:rPr lang="ru-RU" sz="2400" b="1" dirty="0" smtClean="0">
                <a:latin typeface="Times New Roman"/>
                <a:ea typeface="Times New Roman"/>
              </a:rPr>
              <a:t>3. Как изменяется температура с высотой?</a:t>
            </a:r>
          </a:p>
          <a:p>
            <a:r>
              <a:rPr lang="ru-RU" sz="2400" b="1" dirty="0" smtClean="0">
                <a:latin typeface="Times New Roman"/>
                <a:ea typeface="Times New Roman"/>
              </a:rPr>
              <a:t>4. </a:t>
            </a:r>
            <a:r>
              <a:rPr lang="ru-RU" sz="2400" b="1" dirty="0">
                <a:latin typeface="Times New Roman"/>
                <a:ea typeface="Times New Roman"/>
              </a:rPr>
              <a:t>Как изменяется температура  воздуха в январе?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b="1" dirty="0" smtClean="0">
                <a:latin typeface="Times New Roman"/>
                <a:ea typeface="Times New Roman"/>
              </a:rPr>
              <a:t>5.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Как проходят изотермы в январе на территории страны?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lvl="0">
              <a:buClr>
                <a:srgbClr val="DDDDDD"/>
              </a:buClr>
            </a:pPr>
            <a:r>
              <a:rPr lang="ru-RU" sz="2400" b="1" dirty="0" smtClean="0">
                <a:latin typeface="Times New Roman"/>
                <a:ea typeface="Times New Roman"/>
              </a:rPr>
              <a:t>6. Что влияет на распределение 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изотерм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в январе на территории страны?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DDDDDD"/>
              </a:buClr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7. Как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изменяется температура  воздуха в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июле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lvl="0">
              <a:buClr>
                <a:srgbClr val="DDDDDD"/>
              </a:buClr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8.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Как проходят изотермы в июле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на территории страны?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9.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Что влияет на распределение  изотерм в июле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на территории страны?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Что </a:t>
            </a:r>
            <a:r>
              <a:rPr lang="ru-RU" sz="2400" u="sng" dirty="0">
                <a:latin typeface="Times New Roman"/>
                <a:ea typeface="Times New Roman"/>
                <a:cs typeface="Times New Roman"/>
              </a:rPr>
              <a:t>нарушает широтную закономерность изменения температуры?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10.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Где были зафиксированы абсолютные минимумы? </a:t>
            </a:r>
            <a:endParaRPr lang="ru-RU" sz="20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11. Почему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на побережье Тихого океана зима теплее? </a:t>
            </a:r>
            <a:endParaRPr lang="ru-RU" sz="2000" b="1" dirty="0"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DDDDDD"/>
              </a:buClr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2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EE1E5C-5975-434E-9289-A3DC44921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9" y="1433146"/>
            <a:ext cx="10442469" cy="502921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FEE8E3D-3282-4B80-81AF-A638C44BABD7}"/>
              </a:ext>
            </a:extLst>
          </p:cNvPr>
          <p:cNvSpPr/>
          <p:nvPr/>
        </p:nvSpPr>
        <p:spPr>
          <a:xfrm>
            <a:off x="211015" y="167054"/>
            <a:ext cx="11658600" cy="14331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Атмосферные осадки в умеренных широтах связаны с морскими Воздушными массами и атмосферными фронтами. Наибольшее влияние АФ оказывают на запад нашей страны и побережье Тихого океана. На этих территориях осадков выпадает от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 до 800 мм/год.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EB53775-1AF2-439A-B0DA-85362EC0D7A7}"/>
              </a:ext>
            </a:extLst>
          </p:cNvPr>
          <p:cNvSpPr/>
          <p:nvPr/>
        </p:nvSpPr>
        <p:spPr>
          <a:xfrm>
            <a:off x="6233747" y="6115057"/>
            <a:ext cx="5635869" cy="5451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Атмосферные осадки зимой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B46FE1-5A2A-4330-B094-0546927B3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5" y="1248508"/>
            <a:ext cx="10752811" cy="517867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760FA944-4A7D-4562-B72C-17102768E6CF}"/>
              </a:ext>
            </a:extLst>
          </p:cNvPr>
          <p:cNvSpPr/>
          <p:nvPr/>
        </p:nvSpPr>
        <p:spPr>
          <a:xfrm>
            <a:off x="395655" y="184638"/>
            <a:ext cx="11517923" cy="10638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осадков выпадает в тёплый период.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– осадки в виде снега, образуют снежный покров (самый большой покров в Восточной части  например п-ов Камчатка 160см).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DFC03E64-F87D-401F-B1EA-461934E2197B}"/>
              </a:ext>
            </a:extLst>
          </p:cNvPr>
          <p:cNvSpPr/>
          <p:nvPr/>
        </p:nvSpPr>
        <p:spPr>
          <a:xfrm>
            <a:off x="624255" y="6172200"/>
            <a:ext cx="4923692" cy="5011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Атмосферные осадки летом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E388B7-B44C-43DA-B080-31C0FA9EC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70" y="1497313"/>
            <a:ext cx="9524063" cy="536068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E790E98-056D-4CF5-9B0B-9FB8BCEB5EBA}"/>
              </a:ext>
            </a:extLst>
          </p:cNvPr>
          <p:cNvSpPr/>
          <p:nvPr/>
        </p:nvSpPr>
        <p:spPr>
          <a:xfrm>
            <a:off x="325315" y="167055"/>
            <a:ext cx="11711355" cy="13364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ИСПАРЯЕМОСТЬ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влаги, которое может испариться при определенной температуре при условии неограниченного количества воды. Измеряется 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миллиметрах. 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F52BF32-4837-452B-8F3C-79CFCC0D5B24}"/>
              </a:ext>
            </a:extLst>
          </p:cNvPr>
          <p:cNvSpPr/>
          <p:nvPr/>
        </p:nvSpPr>
        <p:spPr>
          <a:xfrm>
            <a:off x="448408" y="316523"/>
            <a:ext cx="10199077" cy="14331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УВЛАЖНЕНИЯ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обеспеченности территории влагой.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83DE162-1EC9-4C59-A892-39C9432EB303}"/>
              </a:ext>
            </a:extLst>
          </p:cNvPr>
          <p:cNvSpPr/>
          <p:nvPr/>
        </p:nvSpPr>
        <p:spPr>
          <a:xfrm>
            <a:off x="1266092" y="2105758"/>
            <a:ext cx="10199077" cy="37762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= О:И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увлажнения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годовая сумма осадков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годовая сумма испаряемости</a:t>
            </a:r>
          </a:p>
        </p:txBody>
      </p:sp>
    </p:spTree>
    <p:extLst>
      <p:ext uri="{BB962C8B-B14F-4D97-AF65-F5344CB8AC3E}">
        <p14:creationId xmlns:p14="http://schemas.microsoft.com/office/powerpoint/2010/main" val="136953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67D8E87-1353-4FD7-9C2C-2F01D167C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0" y="1710653"/>
            <a:ext cx="9114692" cy="514734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89E88EF-BBE1-4F11-842C-86BB7F43E0AD}"/>
              </a:ext>
            </a:extLst>
          </p:cNvPr>
          <p:cNvSpPr/>
          <p:nvPr/>
        </p:nvSpPr>
        <p:spPr>
          <a:xfrm>
            <a:off x="509954" y="149471"/>
            <a:ext cx="6198577" cy="22636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Чем меньше КУ, тем суше климат: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влажный климат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(›1)</a:t>
            </a:r>
          </a:p>
          <a:p>
            <a:pPr marL="285750" indent="-285750">
              <a:buFontTx/>
              <a:buChar char="-"/>
            </a:pPr>
            <a:r>
              <a:rPr lang="ru-RU" sz="2800" b="1" dirty="0" err="1">
                <a:solidFill>
                  <a:srgbClr val="002060"/>
                </a:solidFill>
              </a:rPr>
              <a:t>слабозасушливый</a:t>
            </a:r>
            <a:r>
              <a:rPr lang="ru-RU" sz="2800" b="1" dirty="0">
                <a:solidFill>
                  <a:srgbClr val="002060"/>
                </a:solidFill>
              </a:rPr>
              <a:t> климат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(0,55-1)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засушливый климат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(0,33 – 0,55)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сухой климат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(‹0,1)</a:t>
            </a:r>
          </a:p>
        </p:txBody>
      </p:sp>
    </p:spTree>
    <p:extLst>
      <p:ext uri="{BB962C8B-B14F-4D97-AF65-F5344CB8AC3E}">
        <p14:creationId xmlns:p14="http://schemas.microsoft.com/office/powerpoint/2010/main" val="120058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3B5545-5492-472D-B80B-EE84870ED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D42747B-8FCA-46CC-B193-558A4711C773}"/>
              </a:ext>
            </a:extLst>
          </p:cNvPr>
          <p:cNvSpPr/>
          <p:nvPr/>
        </p:nvSpPr>
        <p:spPr>
          <a:xfrm>
            <a:off x="8247184" y="193430"/>
            <a:ext cx="3710355" cy="5187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Зоны увлажнения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013784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6259</TotalTime>
  <Words>610</Words>
  <Application>Microsoft Office PowerPoint</Application>
  <PresentationFormat>Произвольный</PresentationFormat>
  <Paragraphs>148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Распределение атмосферных осадков по территории России. Коэффициент увлажнения.</vt:lpstr>
      <vt:lpstr>Повторение</vt:lpstr>
      <vt:lpstr>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Практическая работа № 9 Определение по картам закономерностей распределения солнечной радиации, средних температуры января и июля, годового количества осадков и коэффициента увлажнения по территории страны. </vt:lpstr>
      <vt:lpstr>Опорная информация</vt:lpstr>
      <vt:lpstr> Ход работы: 1.Задание. Пользуясь климатическими картами, заполните таблицу. Таблица «Распределение солнечной радиации, средних температуры января и июля, годового количества осадков и коэффициента увлажнения по территории страны. </vt:lpstr>
      <vt:lpstr>ПРИЛОЖЕНИЕ</vt:lpstr>
      <vt:lpstr> Задание. Сделайте вывод:  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User</cp:lastModifiedBy>
  <cp:revision>244</cp:revision>
  <dcterms:created xsi:type="dcterms:W3CDTF">2018-02-25T15:29:25Z</dcterms:created>
  <dcterms:modified xsi:type="dcterms:W3CDTF">2024-03-31T02:01:09Z</dcterms:modified>
  <cp:category>География;Страны</cp:category>
</cp:coreProperties>
</file>