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8" userDrawn="1">
          <p15:clr>
            <a:srgbClr val="A4A3A4"/>
          </p15:clr>
        </p15:guide>
        <p15:guide id="1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/>
    <p:restoredTop sz="94849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8F0890-86B5-4265-92F9-1ED173A4E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BE48D9-3DB2-44BF-BECD-8C43F554F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89C69B2-CB7C-4184-9801-6BB944957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DA81EA9-03AE-4DEF-A780-1FC3F1312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C7CC89-18E9-4ACB-AAD3-2B24A8283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541C468-AA1C-4922-893C-B2F672B82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44C662-3663-42B4-829E-90AD646BD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F8FF28-F35A-4D84-BF68-7E2655477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267219-73FA-44FA-AA4B-5D8A68486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802368-96B2-4EAF-87C5-4E1F3C1F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116E54B-5542-4BCE-86D8-7AA398CB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40ADBD-6020-4418-ADFC-BBD224AC3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74D9950-0F9C-4B3D-9BA8-F05F27101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1D306F-A3FB-4914-B87F-A90F6331E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AF786D5-8DD0-42A6-8983-5C639EE6C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B16C02-E6B1-4112-9A32-F63F52F82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 noEditPoints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 noEditPoints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 noEditPoints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 noEditPoints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 noEditPoints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 noEditPoints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 noEditPoints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 noEditPoints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 noEditPoints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 noEditPoints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 noEditPoints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 noEditPoints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 noEditPoints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 noEditPoints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 noEditPoints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 noEditPoints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 noEditPoints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 noEditPoints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 noEditPoints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 noEditPoints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 noEditPoints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 noEditPoints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 noEditPoints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14282" y="285728"/>
            <a:ext cx="8343928" cy="3357586"/>
          </a:xfrm>
          <a:effectLst/>
        </p:spPr>
        <p:txBody>
          <a:bodyPr>
            <a:normAutofit fontScale="90000"/>
          </a:bodyPr>
          <a:lstStyle/>
          <a:p>
            <a:pPr algn="ctr"/>
            <a:br>
              <a:rPr lang="ru-RU" b="1" dirty="0" smtClean="0">
                <a:solidFill>
                  <a:srgbClr val="FF0000"/>
                </a:solidFill>
              </a:rPr>
            </a:b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Дидактическая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«Теремок»</a:t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5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643306" y="5000636"/>
            <a:ext cx="5214974" cy="10715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Выполнила:</a:t>
            </a:r>
          </a:p>
          <a:p>
            <a:r>
              <a:rPr lang="ru-RU" dirty="0" smtClean="0"/>
              <a:t>    Овчарова Юлия Александровна</a:t>
            </a:r>
          </a:p>
          <a:p>
            <a:r>
              <a:rPr lang="ru-RU" dirty="0" smtClean="0"/>
              <a:t>    Воспитатель второй младшей группы</a:t>
            </a:r>
          </a:p>
          <a:p>
            <a:r>
              <a:rPr lang="ru-RU" dirty="0" smtClean="0"/>
              <a:t>    МБДОУ д</a:t>
            </a:r>
            <a:r>
              <a:rPr lang="en-US" dirty="0" smtClean="0"/>
              <a:t>/c</a:t>
            </a:r>
            <a:r>
              <a:rPr lang="ru-RU" dirty="0" smtClean="0"/>
              <a:t> №459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5"/>
          <p:cNvSpPr>
            <a:spLocks noGrp="1" noEditPoints="1"/>
          </p:cNvSpPr>
          <p:nvPr>
            <p:ph type="body" idx="2"/>
          </p:nvPr>
        </p:nvSpPr>
        <p:spPr>
          <a:xfrm>
            <a:off x="928662" y="1000108"/>
            <a:ext cx="3008313" cy="4800600"/>
          </a:xfrm>
        </p:spPr>
        <p:txBody>
          <a:bodyPr/>
          <a:lstStyle/>
          <a:p>
            <a: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ru-RU" sz="2000" b="1" i="1" u="none" strike="noStrike" kern="1200" cap="none" baseline="0" dirty="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</a:rPr>
              <a:t>Задание </a:t>
            </a:r>
          </a:p>
          <a:p>
            <a: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ru-RU" sz="2000" b="1" i="1" u="none" strike="noStrike" kern="1200" cap="none" baseline="0" dirty="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</a:rPr>
              <a:t>«</a:t>
            </a:r>
            <a:r>
              <a:rPr kumimoji="0" lang="ru-RU" altLang="en-US" sz="2000" b="1" i="1" u="none" strike="noStrike" kern="1200" cap="none" baseline="0" dirty="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</a:rPr>
              <a:t>Кто лишний</a:t>
            </a:r>
            <a:r>
              <a:rPr kumimoji="0" lang="en-US" altLang="ru-RU" sz="2000" b="1" i="1" u="none" strike="noStrike" kern="1200" cap="none" baseline="0" dirty="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</a:rPr>
              <a:t>?</a:t>
            </a:r>
            <a:r>
              <a:rPr kumimoji="0" lang="ru-RU" sz="2000" b="1" i="1" u="none" strike="noStrike" kern="1200" cap="none" baseline="0" dirty="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</a:rPr>
              <a:t>»</a:t>
            </a:r>
          </a:p>
          <a:p>
            <a:pPr marL="0" indent="0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endParaRPr kumimoji="0" lang="ru-RU" altLang="en-US" sz="2000" b="1" i="1" u="none" strike="noStrike" kern="1200" cap="none" baseline="0" dirty="0">
              <a:solidFill>
                <a:srgbClr val="4E3B30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0" indent="0" algn="just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ru-RU" altLang="en-US" sz="1800" b="1" i="1" u="none" strike="noStrike" kern="1200" cap="none" baseline="0" dirty="0">
                <a:solidFill>
                  <a:srgbClr val="4E3B30"/>
                </a:solidFill>
                <a:latin typeface="Arial" pitchFamily="34" charset="0"/>
                <a:ea typeface="Franklin Gothic Book"/>
                <a:cs typeface="Arial" pitchFamily="34" charset="0"/>
              </a:rPr>
              <a:t>Цель</a:t>
            </a:r>
            <a:r>
              <a:rPr kumimoji="0" lang="en-US" altLang="ru-RU" sz="1800" b="1" i="1" u="none" strike="noStrike" kern="1200" cap="none" baseline="0" dirty="0">
                <a:solidFill>
                  <a:srgbClr val="4E3B30"/>
                </a:solidFill>
                <a:latin typeface="Arial" pitchFamily="34" charset="0"/>
                <a:ea typeface="Franklin Gothic Book"/>
                <a:cs typeface="Arial" pitchFamily="34" charset="0"/>
              </a:rPr>
              <a:t>:</a:t>
            </a:r>
            <a:r>
              <a:rPr kumimoji="0" lang="ru-RU" altLang="en-US" sz="1800" b="1" i="1" u="none" strike="noStrike" kern="1200" cap="none" baseline="0" dirty="0">
                <a:solidFill>
                  <a:srgbClr val="4E3B30"/>
                </a:solidFill>
                <a:latin typeface="Arial" pitchFamily="34" charset="0"/>
                <a:ea typeface="Franklin Gothic Book"/>
                <a:cs typeface="Arial" pitchFamily="34" charset="0"/>
              </a:rPr>
              <a:t> </a:t>
            </a:r>
            <a:r>
              <a:rPr kumimoji="0" lang="ru-RU" altLang="en-US" sz="1800" u="none" strike="noStrike" kern="1200" cap="none" baseline="0" dirty="0">
                <a:solidFill>
                  <a:srgbClr val="4E3B30"/>
                </a:solidFill>
                <a:latin typeface="Arial" pitchFamily="34" charset="0"/>
                <a:ea typeface="Franklin Gothic Book"/>
                <a:cs typeface="Arial" pitchFamily="34" charset="0"/>
              </a:rPr>
              <a:t>Создать условия для развития памяти, мышления, зрительного внимания у детей. Продолжать формировать знания детей о сказках и героях сказок. Развивать речевую активность.</a:t>
            </a:r>
            <a:endParaRPr kumimoji="0" lang="ru-RU" altLang="en-US" sz="1800" b="1" u="none" strike="noStrike" kern="1200" cap="none" baseline="0" dirty="0">
              <a:solidFill>
                <a:srgbClr val="4E3B30"/>
              </a:solidFill>
              <a:latin typeface="Arial" pitchFamily="34" charset="0"/>
              <a:ea typeface="Franklin Gothic Book"/>
              <a:cs typeface="Arial" pitchFamily="34" charset="0"/>
            </a:endParaRPr>
          </a:p>
          <a:p>
            <a:pPr marL="0" indent="0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endParaRPr kumimoji="0" lang="ru-RU" altLang="en-US" sz="2000" b="1" i="1" u="none" strike="noStrike" kern="1200" cap="none" baseline="0" dirty="0">
              <a:solidFill>
                <a:srgbClr val="4E3B3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65315" y="609600"/>
            <a:ext cx="3559820" cy="4800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457200" y="609600"/>
            <a:ext cx="3186106" cy="57483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b="1" i="1" dirty="0"/>
              <a:t>Задание «</a:t>
            </a:r>
            <a:r>
              <a:rPr lang="ru-RU" altLang="en-US" sz="2200" b="1" i="1" dirty="0"/>
              <a:t>Чей детёныш</a:t>
            </a:r>
            <a:r>
              <a:rPr lang="en-US" altLang="ru-RU" sz="2200" b="1" i="1" dirty="0"/>
              <a:t>?</a:t>
            </a:r>
            <a:r>
              <a:rPr lang="ru-RU" sz="2200" b="1" i="1" dirty="0"/>
              <a:t>»</a:t>
            </a:r>
          </a:p>
          <a:p>
            <a:pPr algn="ctr"/>
            <a:endParaRPr lang="ru-RU" altLang="en-US" sz="2000" b="1" i="1" dirty="0"/>
          </a:p>
          <a:p>
            <a:r>
              <a:rPr lang="ru-RU" altLang="en-US" sz="19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en-US" altLang="ru-RU" sz="19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alt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900" dirty="0">
                <a:latin typeface="Arial" pitchFamily="34" charset="0"/>
                <a:cs typeface="Arial" pitchFamily="34" charset="0"/>
              </a:rPr>
              <a:t>Развивать зрительное внимание, память, </a:t>
            </a:r>
            <a:r>
              <a:rPr lang="ru-RU" altLang="en-US" sz="1900" dirty="0" smtClean="0">
                <a:latin typeface="Arial" pitchFamily="34" charset="0"/>
                <a:cs typeface="Arial" pitchFamily="34" charset="0"/>
              </a:rPr>
              <a:t>усидчивость, наблюдательность</a:t>
            </a:r>
            <a:r>
              <a:rPr lang="ru-RU" altLang="en-US" sz="1900" dirty="0">
                <a:latin typeface="Arial" pitchFamily="34" charset="0"/>
                <a:cs typeface="Arial" pitchFamily="34" charset="0"/>
              </a:rPr>
              <a:t>, мелкую моторику рук. Учить ребёнка сопоставлять </a:t>
            </a:r>
          </a:p>
          <a:p>
            <a:pPr algn="just"/>
            <a:r>
              <a:rPr lang="ru-RU" altLang="en-US" sz="1900" dirty="0">
                <a:latin typeface="Arial" pitchFamily="34" charset="0"/>
                <a:cs typeface="Arial" pitchFamily="34" charset="0"/>
              </a:rPr>
              <a:t>животное с их детёнышами, правильно называть детёнышей в единственном и </a:t>
            </a:r>
            <a:r>
              <a:rPr lang="ru-RU" altLang="en-US" sz="1900" dirty="0" smtClean="0">
                <a:latin typeface="Arial" pitchFamily="34" charset="0"/>
                <a:cs typeface="Arial" pitchFamily="34" charset="0"/>
              </a:rPr>
              <a:t> множественном </a:t>
            </a:r>
            <a:r>
              <a:rPr lang="ru-RU" altLang="en-US" sz="1900" dirty="0">
                <a:latin typeface="Arial" pitchFamily="34" charset="0"/>
                <a:cs typeface="Arial" pitchFamily="34" charset="0"/>
              </a:rPr>
              <a:t>числе. Совершенствовать умения сравнивать, находить </a:t>
            </a:r>
          </a:p>
          <a:p>
            <a:r>
              <a:rPr lang="ru-RU" altLang="en-US" sz="1900" dirty="0">
                <a:latin typeface="Arial" pitchFamily="34" charset="0"/>
                <a:cs typeface="Arial" pitchFamily="34" charset="0"/>
              </a:rPr>
              <a:t>сходства и различие. Закреплять и расширять знания детей о животных. Активизировать речь детей. Пополнять словарный запас.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00496" y="1285860"/>
            <a:ext cx="4983160" cy="3734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3" name="Текст 25"/>
          <p:cNvSpPr>
            <a:spLocks noGrp="1" noEditPoints="1"/>
          </p:cNvSpPr>
          <p:nvPr>
            <p:ph type="body" idx="2"/>
          </p:nvPr>
        </p:nvSpPr>
        <p:spPr>
          <a:xfrm>
            <a:off x="267543" y="1148680"/>
            <a:ext cx="3008313" cy="4800600"/>
          </a:xfrm>
        </p:spPr>
        <p:txBody>
          <a:bodyPr/>
          <a:lstStyle/>
          <a:p>
            <a:pPr algn="ctr"/>
            <a:r>
              <a:rPr lang="ru-RU" sz="2000" b="1" i="1" dirty="0"/>
              <a:t>Задание «</a:t>
            </a:r>
            <a:r>
              <a:rPr lang="ru-RU" altLang="en-US" sz="2000" b="1" i="1" dirty="0"/>
              <a:t>Покажи кто как пришёл в Теремок</a:t>
            </a:r>
            <a:r>
              <a:rPr lang="ru-RU" sz="2000" b="1" i="1" dirty="0"/>
              <a:t>»</a:t>
            </a:r>
          </a:p>
          <a:p>
            <a:endParaRPr lang="ru-RU" altLang="en-US" sz="2000" b="1" i="1" dirty="0"/>
          </a:p>
          <a:p>
            <a:r>
              <a:rPr lang="ru-RU" altLang="en-US" sz="18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en-US" altLang="ru-RU" sz="18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800" dirty="0">
                <a:latin typeface="Arial" pitchFamily="34" charset="0"/>
                <a:cs typeface="Arial" pitchFamily="34" charset="0"/>
              </a:rPr>
              <a:t>способствовать развитию зрительного внимания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ru-RU" altLang="en-US" sz="1800" dirty="0">
                <a:latin typeface="Arial" pitchFamily="34" charset="0"/>
                <a:cs typeface="Arial" pitchFamily="34" charset="0"/>
              </a:rPr>
              <a:t> логического мышления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ru-RU" altLang="en-US" sz="1800" dirty="0">
                <a:latin typeface="Arial" pitchFamily="34" charset="0"/>
                <a:cs typeface="Arial" pitchFamily="34" charset="0"/>
              </a:rPr>
              <a:t> речи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ru-RU" altLang="en-US" sz="1800" dirty="0">
                <a:latin typeface="Arial" pitchFamily="34" charset="0"/>
                <a:cs typeface="Arial" pitchFamily="34" charset="0"/>
              </a:rPr>
              <a:t> воображения и мелкой моторики пальцев рук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75050" y="1162420"/>
            <a:ext cx="5340350" cy="36949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3" name="Текст 25"/>
          <p:cNvSpPr>
            <a:spLocks noGrp="1" noEditPoints="1"/>
          </p:cNvSpPr>
          <p:nvPr>
            <p:ph type="body" idx="2"/>
          </p:nvPr>
        </p:nvSpPr>
        <p:spPr>
          <a:xfrm>
            <a:off x="457200" y="609600"/>
            <a:ext cx="3008313" cy="4819664"/>
          </a:xfrm>
        </p:spPr>
        <p:txBody>
          <a:bodyPr/>
          <a:lstStyle/>
          <a:p>
            <a:pPr algn="ctr"/>
            <a:r>
              <a:rPr lang="ru-RU" sz="2000" b="1" i="1" dirty="0" smtClean="0"/>
              <a:t>Задание </a:t>
            </a:r>
          </a:p>
          <a:p>
            <a:pPr algn="ctr"/>
            <a:r>
              <a:rPr lang="ru-RU" sz="2000" b="1" i="1" dirty="0" smtClean="0"/>
              <a:t>«Разложи по образцу»</a:t>
            </a:r>
          </a:p>
          <a:p>
            <a:endParaRPr lang="ru-RU" alt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en-US" sz="18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>Формировать умение выкладывать изображение по образцу. Развивать мелкую моторику пальцев рук, память, внимание и речь.</a:t>
            </a:r>
            <a:endParaRPr lang="ru-RU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30948" y="609600"/>
            <a:ext cx="3428553" cy="4800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000" b="1" i="1"/>
              <a:t>Задание </a:t>
            </a:r>
          </a:p>
          <a:p>
            <a:pPr algn="ctr"/>
            <a:r>
              <a:rPr lang="ru-RU" sz="2000" b="1" i="1"/>
              <a:t>«</a:t>
            </a:r>
            <a:r>
              <a:rPr lang="ru-RU" sz="2000" b="1"/>
              <a:t>Кому угощение?»</a:t>
            </a:r>
            <a:endParaRPr lang="ru-RU" sz="1800" b="1"/>
          </a:p>
          <a:p>
            <a:endParaRPr lang="ru-RU" sz="1800" b="1" i="1"/>
          </a:p>
          <a:p>
            <a:pPr algn="just"/>
            <a:r>
              <a:rPr lang="ru-RU" sz="1800" b="1" i="1"/>
              <a:t>Цель</a:t>
            </a:r>
            <a:r>
              <a:rPr lang="ru-RU" sz="1800" b="1"/>
              <a:t>:</a:t>
            </a:r>
            <a:r>
              <a:rPr lang="ru-RU" altLang="en-US" sz="1800" b="1"/>
              <a:t> </a:t>
            </a:r>
            <a:r>
              <a:rPr lang="ru-RU" sz="1800">
                <a:latin typeface="Arial" pitchFamily="34" charset="0"/>
                <a:cs typeface="Arial" pitchFamily="34" charset="0"/>
              </a:rPr>
              <a:t>Продолжать расширять и активизировать словарный запас детей. Познакомить детей, чем питаются животные, развивать внимание, память.</a:t>
            </a:r>
            <a:endParaRPr lang="ru-RU"/>
          </a:p>
          <a:p>
            <a:endParaRPr lang="ru-RU"/>
          </a:p>
        </p:txBody>
      </p:sp>
      <p:pic>
        <p:nvPicPr>
          <p:cNvPr id="5" name="Содержимое 4" descr="IMG-f4495d3f6c4375fdff7732a097f52c62-V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75050" y="993918"/>
            <a:ext cx="5340350" cy="4031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rT3VfP8eXc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</p:spPr>
      </p:pic>
      <p:pic>
        <p:nvPicPr>
          <p:cNvPr id="7" name="Содержимое 6" descr="tx3ZXOcgxE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0" y="1600200"/>
            <a:ext cx="35433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l5fcrLUIII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</p:spPr>
      </p:pic>
      <p:pic>
        <p:nvPicPr>
          <p:cNvPr id="6" name="Содержимое 5" descr="s0WTNMTO1S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0" y="1600200"/>
            <a:ext cx="35433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071538" y="1500174"/>
            <a:ext cx="7143800" cy="44291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Arial Black" pitchFamily="34" charset="0"/>
              </a:rPr>
              <a:t>Аннотация игры</a:t>
            </a:r>
          </a:p>
          <a:p>
            <a:pPr algn="ctr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Дидактическая игра «Теремок» предназначена для детей дошкольного возраста. Применяется в образовательной области «Коммуникация», «Познание», «Чтение художественной литературы». Можно использовать как для индивидуальной работы, так и для работы с малыми подгруппами. Способствует развитию речи, внимания, памяти, наглядно-образного и логического мышления, мелкой моторики и координации движений рук. Красочный вид игры не только привлечет детей, но и реализует развитие эстетического восприятия предметов окружающего мира.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Задачи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071538" y="2000240"/>
            <a:ext cx="7143800" cy="45742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речевой активности детей.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словаря.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мелкой моторики пальцев рук.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пространственных представлений «слева», «справа», «вверху», «внизу», предлогов «над», «под», «между».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Формировать умение различать  животных и их детенышей.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глазомера, внимания , памяти, мышления.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интереса детей к русским народным сказкам.</a:t>
            </a:r>
          </a:p>
          <a:p>
            <a:pPr algn="just">
              <a:buFont typeface="Wingdings" pitchFamily="2" charset="2"/>
              <a:buChar char="v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142976" y="1554162"/>
            <a:ext cx="68580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Материалы</a:t>
            </a:r>
            <a:r>
              <a:rPr lang="ru-RU" sz="3600" b="1" dirty="0" smtClean="0">
                <a:latin typeface="Arial Black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Красочная иллюстрация с изображением Теремка.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Картинки с  изображением животных (мышка - мышонок, лягушка - лягушонок, заяц - зайчонок,  волк -волчонок, лиса - лисёнок, медведь - медвежонок, коза, собака, птичка, свинья, петух, овца), моркови, сыра, комара, мёда, рыбы, мяса.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Картинка с изображением Теремка и разных дорожек, ведущих к нему.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Разрезные картинки  из  4-х частей с изображением героев сказки Теремок.</a:t>
            </a:r>
          </a:p>
          <a:p>
            <a:endParaRPr lang="ru-RU" sz="1800" dirty="0" smtClean="0">
              <a:latin typeface="Arial Black" pitchFamily="34" charset="0"/>
            </a:endParaRPr>
          </a:p>
          <a:p>
            <a:endParaRPr lang="ru-RU" sz="1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457200" y="188640"/>
            <a:ext cx="3757610" cy="631219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900" b="1" i="1" dirty="0"/>
              <a:t>Задание </a:t>
            </a:r>
          </a:p>
          <a:p>
            <a:pPr algn="ctr"/>
            <a:r>
              <a:rPr lang="ru-RU" sz="2900" b="1" i="1" dirty="0"/>
              <a:t>«</a:t>
            </a:r>
            <a:r>
              <a:rPr lang="ru-RU" altLang="en-US" sz="2900" b="1" i="1" dirty="0"/>
              <a:t>Р</a:t>
            </a:r>
            <a:r>
              <a:rPr lang="ru-RU" sz="2900" b="1" i="1" dirty="0"/>
              <a:t>асскажи сказку»</a:t>
            </a:r>
          </a:p>
          <a:p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 Учить детей при помощи наглядного материала самостоятельно рассказывать сказку «Теремок». 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Развивать связную речь детей, упражнять в употреблении порядковых числительных.</a:t>
            </a:r>
          </a:p>
          <a:p>
            <a:pPr algn="just"/>
            <a:r>
              <a:rPr lang="ru-RU" sz="2300" dirty="0">
                <a:latin typeface="Arial" pitchFamily="34" charset="0"/>
                <a:cs typeface="Arial" pitchFamily="34" charset="0"/>
              </a:rPr>
              <a:t>Развивать мелкую моторику рук и координацию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движений.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Способствовать развитию речи и обогащения словаря.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Воспитывать интерес к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сказкам.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Побуждать детей проявлять активное участие в рассказывании сказки с опорой на наглядный материал.</a:t>
            </a:r>
          </a:p>
          <a:p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357686" y="764704"/>
            <a:ext cx="4546626" cy="43924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1071463" y="644624"/>
            <a:ext cx="3008313" cy="48006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/>
              <a:t>Задание  «Кто как разговаривает?»</a:t>
            </a:r>
          </a:p>
          <a:p>
            <a:r>
              <a:rPr lang="ru-RU" sz="1800" b="1" i="1" dirty="0"/>
              <a:t> </a:t>
            </a:r>
          </a:p>
          <a:p>
            <a:pPr algn="just"/>
            <a:r>
              <a:rPr lang="ru-RU" sz="18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en-US" altLang="ru-RU" sz="18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создать условия для закрепления у детей произношения звукоподражаний, умения пользоваться (по подражанию) высотой и силой голоса; закрепления названий животных и их детенышей; воспитания бережного отношения к животным; активизации словаря.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ru-RU" altLang="en-US" sz="1800" dirty="0"/>
          </a:p>
          <a:p>
            <a:endParaRPr lang="ru-RU" sz="18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943872" y="620688"/>
            <a:ext cx="3240360" cy="48356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Задание </a:t>
            </a:r>
            <a:endParaRPr lang="ru-RU" sz="2000" b="1" i="1" dirty="0"/>
          </a:p>
          <a:p>
            <a:pPr algn="ctr"/>
            <a:r>
              <a:rPr lang="ru-RU" sz="2000" b="1" i="1" dirty="0"/>
              <a:t>«Кто, где живёт?»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Формировать умение детей определять и называть местоположение предмета (слева, справа, вверху, внизу, рядом, около) и употреблять предлоги над, под, между. Формирование словаря.</a:t>
            </a:r>
          </a:p>
          <a:p>
            <a:endParaRPr lang="ru-RU" sz="1800" dirty="0"/>
          </a:p>
          <a:p>
            <a:endParaRPr lang="ru-RU" sz="1800" b="1" dirty="0"/>
          </a:p>
          <a:p>
            <a:endParaRPr lang="ru-RU" sz="2000" dirty="0"/>
          </a:p>
        </p:txBody>
      </p:sp>
      <p:pic>
        <p:nvPicPr>
          <p:cNvPr id="6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75050" y="1131426"/>
            <a:ext cx="5340350" cy="37569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911424" y="620688"/>
            <a:ext cx="3008313" cy="4800600"/>
          </a:xfrm>
        </p:spPr>
        <p:txBody>
          <a:bodyPr/>
          <a:lstStyle/>
          <a:p>
            <a:pPr algn="ctr"/>
            <a:r>
              <a:rPr lang="ru-RU" sz="2000" b="1" i="1" dirty="0"/>
              <a:t>Задание «Узнай по описанию»</a:t>
            </a:r>
          </a:p>
          <a:p>
            <a:endParaRPr lang="ru-RU" sz="1800" b="1" dirty="0"/>
          </a:p>
          <a:p>
            <a:endParaRPr lang="ru-RU" sz="1800" b="1" dirty="0"/>
          </a:p>
          <a:p>
            <a:pPr algn="just"/>
            <a:r>
              <a:rPr lang="ru-RU" sz="1800" b="1" dirty="0"/>
              <a:t>Цель:</a:t>
            </a:r>
            <a:r>
              <a:rPr lang="ru-RU" sz="1800" dirty="0"/>
              <a:t>  совершенствовать знания детей о животных, учить узнавать животное по описанию и находить его на картинке, развивать внимательность, память, мышление. Продолжать развивать умение детей составлять описательные рассказы. </a:t>
            </a:r>
          </a:p>
          <a:p>
            <a:endParaRPr lang="ru-RU" sz="1800" dirty="0"/>
          </a:p>
          <a:p>
            <a:endParaRPr lang="ru-RU" sz="1800" b="1" dirty="0"/>
          </a:p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86314" y="785794"/>
            <a:ext cx="3417192" cy="46832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 25"/>
          <p:cNvSpPr>
            <a:spLocks noGrp="1" noEditPoints="1"/>
          </p:cNvSpPr>
          <p:nvPr>
            <p:ph type="body" idx="2"/>
          </p:nvPr>
        </p:nvSpPr>
        <p:spPr>
          <a:xfrm>
            <a:off x="714348" y="357166"/>
            <a:ext cx="3929090" cy="542928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Задание </a:t>
            </a:r>
          </a:p>
          <a:p>
            <a:pPr algn="ctr"/>
            <a:r>
              <a:rPr lang="ru-RU" sz="1800" b="1" i="1" dirty="0"/>
              <a:t>«</a:t>
            </a:r>
            <a:r>
              <a:rPr lang="ru-RU" altLang="en-US" sz="1800" b="1" i="1" dirty="0"/>
              <a:t>Составь картинку</a:t>
            </a:r>
            <a:r>
              <a:rPr lang="ru-RU" sz="1800" b="1" i="1" dirty="0"/>
              <a:t>»</a:t>
            </a:r>
          </a:p>
          <a:p>
            <a:endParaRPr lang="ru-RU" altLang="en-US" sz="18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en-US" sz="18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en-US" altLang="ru-RU" sz="18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800" dirty="0">
                <a:latin typeface="Arial" pitchFamily="34" charset="0"/>
                <a:cs typeface="Arial" pitchFamily="34" charset="0"/>
              </a:rPr>
              <a:t>учить собирать целое из частей, развивать мышление детей. Формировать у детей представления о целостном образе предмета, учить соотносить образ представления с целостным образом реального предмета, складывать картинку, разрезанную на 4 части. Действовать путём прикладывания. Воспитывать у детей внимание, усидчивость, настойчивость в выполнении поставленной задачи.</a:t>
            </a:r>
          </a:p>
          <a:p>
            <a:endParaRPr lang="ru-RU" altLang="en-US" sz="1800" b="0" i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00628" y="857232"/>
            <a:ext cx="3600450" cy="4800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LiSu"/>
        <a:font script="Hant" typeface="Microsoft JhengHei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STKaiti"/>
        <a:font script="Hant" typeface="Microsoft JhengHei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 rotWithShape="1"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486</ep:Words>
  <ep:PresentationFormat>Экран (4:3)</ep:PresentationFormat>
  <ep:Paragraphs>58</ep:Paragraphs>
  <ep:Slides>17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17</vt:i4>
      </vt:variant>
    </vt:vector>
  </ep:HeadingPairs>
  <ep:TitlesOfParts>
    <vt:vector size="18" baseType="lpstr">
      <vt:lpstr>Трек</vt:lpstr>
      <vt:lpstr>Дидактическая игра   «Теремок»</vt:lpstr>
      <vt:lpstr>Слайд 2</vt:lpstr>
      <vt:lpstr>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Дидактическая игра   «Теремок»</vt:lpstr>
    </vt:vector>
  </ep:TitlesOfParts>
  <ep:HyperlinkBase/>
  <ep:Application>Show</ep:Application>
  <ep:AppVersion>12.0000</ep:AppVersion>
</e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«ТЕРЕМОК»</dc:title>
  <dc:creator>Овчарова Юлия</dc:creator>
  <cp:lastModifiedBy>Овчарова Юлия</cp:lastModifiedBy>
  <cp:revision>94</cp:revision>
  <cp:version>0906.0100.01</cp:version>
  <dcterms:created xsi:type="dcterms:W3CDTF">2022-03-22T04:41:14Z</dcterms:created>
  <dcterms:modified xsi:type="dcterms:W3CDTF">2024-03-31T09:37:37Z</dcterms:modified>
</cp:coreProperties>
</file>