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2" r:id="rId3"/>
    <p:sldId id="333" r:id="rId4"/>
    <p:sldId id="336" r:id="rId5"/>
    <p:sldId id="337" r:id="rId6"/>
    <p:sldId id="338" r:id="rId7"/>
    <p:sldId id="334" r:id="rId8"/>
    <p:sldId id="335" r:id="rId9"/>
    <p:sldId id="339" r:id="rId10"/>
    <p:sldId id="340" r:id="rId11"/>
    <p:sldId id="286" r:id="rId12"/>
    <p:sldId id="285" r:id="rId13"/>
    <p:sldId id="289" r:id="rId14"/>
    <p:sldId id="313" r:id="rId15"/>
    <p:sldId id="331" r:id="rId16"/>
    <p:sldId id="321" r:id="rId17"/>
    <p:sldId id="323" r:id="rId18"/>
    <p:sldId id="317" r:id="rId19"/>
    <p:sldId id="318" r:id="rId20"/>
    <p:sldId id="319" r:id="rId21"/>
    <p:sldId id="324" r:id="rId22"/>
    <p:sldId id="290" r:id="rId23"/>
    <p:sldId id="291" r:id="rId24"/>
    <p:sldId id="263" r:id="rId25"/>
    <p:sldId id="266" r:id="rId26"/>
    <p:sldId id="267" r:id="rId27"/>
    <p:sldId id="273" r:id="rId28"/>
    <p:sldId id="288" r:id="rId29"/>
    <p:sldId id="275" r:id="rId30"/>
    <p:sldId id="306" r:id="rId31"/>
    <p:sldId id="308" r:id="rId32"/>
    <p:sldId id="326" r:id="rId33"/>
    <p:sldId id="327" r:id="rId34"/>
    <p:sldId id="328" r:id="rId35"/>
    <p:sldId id="310" r:id="rId36"/>
    <p:sldId id="302" r:id="rId37"/>
    <p:sldId id="33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6DEEFD-1D19-4C6E-A09C-B6F86C0EFE45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4F0378-B1B1-4A81-BFA1-F2ED31E01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BA50C-C81C-44CA-9574-565DD2A3C8D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8D6-E503-4925-8471-6421A3D6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ADAC-221F-4029-96E0-148437BD6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D254-CFE5-48CD-892B-897EAEC17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836A-A72D-40EF-996B-B0EB6314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6581-24AC-4C2A-8922-CB878DDB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D341-7EFB-44D4-8D6B-09D198D72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0F40-5D72-420C-8DBF-12D24833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57B2-5C47-4C0A-9982-CDA624CFD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6B1C-6243-4B02-A524-3007AE0D9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5E03-500D-4793-BFB0-9CCB6BEA8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CF20B-4B78-4EFF-86CA-631F8C453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65B22C-19AD-4D6C-AF31-E1991EC1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057400"/>
          </a:xfrm>
        </p:spPr>
        <p:txBody>
          <a:bodyPr/>
          <a:lstStyle/>
          <a:p>
            <a:r>
              <a:rPr lang="ru-RU" sz="3200" b="1" dirty="0">
                <a:solidFill>
                  <a:srgbClr val="1A1A1A"/>
                </a:solidFill>
                <a:latin typeface="YS Text"/>
              </a:rPr>
              <a:t>Современные технологии развития</a:t>
            </a:r>
            <a:br>
              <a:rPr lang="ru-RU" sz="3200" b="1" dirty="0">
                <a:solidFill>
                  <a:srgbClr val="1A1A1A"/>
                </a:solidFill>
                <a:latin typeface="YS Text"/>
              </a:rPr>
            </a:br>
            <a:r>
              <a:rPr lang="ru-RU" sz="3200" b="1" dirty="0">
                <a:solidFill>
                  <a:srgbClr val="1A1A1A"/>
                </a:solidFill>
                <a:latin typeface="YS Text"/>
              </a:rPr>
              <a:t>познавательно-исследовательской</a:t>
            </a:r>
            <a:br>
              <a:rPr lang="ru-RU" sz="3200" b="1" dirty="0">
                <a:solidFill>
                  <a:srgbClr val="1A1A1A"/>
                </a:solidFill>
                <a:latin typeface="YS Text"/>
              </a:rPr>
            </a:br>
            <a:r>
              <a:rPr lang="ru-RU" sz="3200" b="1" dirty="0">
                <a:solidFill>
                  <a:srgbClr val="1A1A1A"/>
                </a:solidFill>
                <a:latin typeface="YS Text"/>
              </a:rPr>
              <a:t>деятельности детей дошкольного</a:t>
            </a:r>
            <a:br>
              <a:rPr lang="ru-RU" sz="3200" b="1" dirty="0">
                <a:solidFill>
                  <a:srgbClr val="1A1A1A"/>
                </a:solidFill>
                <a:latin typeface="YS Text"/>
              </a:rPr>
            </a:br>
            <a:r>
              <a:rPr lang="ru-RU" sz="3200" b="1" dirty="0">
                <a:solidFill>
                  <a:srgbClr val="1A1A1A"/>
                </a:solidFill>
                <a:latin typeface="YS Text"/>
              </a:rPr>
              <a:t>и младшего школьного</a:t>
            </a:r>
            <a:br>
              <a:rPr lang="ru-RU" sz="3200" b="1" dirty="0">
                <a:solidFill>
                  <a:srgbClr val="1A1A1A"/>
                </a:solidFill>
                <a:latin typeface="YS Text"/>
              </a:rPr>
            </a:br>
            <a:r>
              <a:rPr lang="ru-RU" sz="3200" b="1" dirty="0">
                <a:solidFill>
                  <a:srgbClr val="1A1A1A"/>
                </a:solidFill>
                <a:latin typeface="YS Text"/>
              </a:rPr>
              <a:t>возраста</a:t>
            </a:r>
            <a:br>
              <a:rPr lang="ru-RU" sz="3200" b="1" dirty="0">
                <a:solidFill>
                  <a:srgbClr val="1A1A1A"/>
                </a:solidFill>
                <a:latin typeface="YS Text"/>
              </a:rPr>
            </a:br>
            <a:endParaRPr lang="ru-RU" sz="3200" b="1" dirty="0" smtClean="0">
              <a:latin typeface="Georgia" pitchFamily="18" charset="0"/>
            </a:endParaRPr>
          </a:p>
        </p:txBody>
      </p:sp>
      <p:pic>
        <p:nvPicPr>
          <p:cNvPr id="2052" name="Picture 4" descr="img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783302"/>
            <a:ext cx="2667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eorgia" pitchFamily="18" charset="0"/>
              </a:rPr>
              <a:t>Особенности детского экспериментирования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4. в процессе детского экспериментирования </a:t>
            </a:r>
            <a:r>
              <a:rPr lang="ru-RU" sz="2400" i="1" smtClean="0">
                <a:latin typeface="Georgia" pitchFamily="18" charset="0"/>
              </a:rPr>
              <a:t>не следует жестко </a:t>
            </a:r>
            <a:r>
              <a:rPr lang="ru-RU" sz="2400" b="1" i="1" smtClean="0">
                <a:latin typeface="Georgia" pitchFamily="18" charset="0"/>
              </a:rPr>
              <a:t>придерживаться </a:t>
            </a:r>
            <a:r>
              <a:rPr lang="ru-RU" sz="2400" i="1" smtClean="0">
                <a:latin typeface="Georgia" pitchFamily="18" charset="0"/>
              </a:rPr>
              <a:t>заранее намеченного плана;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5. дети </a:t>
            </a:r>
            <a:r>
              <a:rPr lang="ru-RU" sz="2400" b="1" smtClean="0">
                <a:latin typeface="Georgia" pitchFamily="18" charset="0"/>
              </a:rPr>
              <a:t>не могут действовать, без обсуждения</a:t>
            </a:r>
            <a:r>
              <a:rPr lang="ru-RU" sz="2400" smtClean="0">
                <a:latin typeface="Georgia" pitchFamily="18" charset="0"/>
              </a:rPr>
              <a:t>, пояснения своих действий;</a:t>
            </a:r>
            <a:r>
              <a:rPr lang="ru-RU" sz="2400" smtClean="0"/>
              <a:t> 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6. при проведении экспериментов нужно учитывать </a:t>
            </a:r>
            <a:r>
              <a:rPr lang="ru-RU" sz="2400" b="1" smtClean="0">
                <a:latin typeface="Georgia" pitchFamily="18" charset="0"/>
              </a:rPr>
              <a:t>индивидуальные различия</a:t>
            </a:r>
            <a:r>
              <a:rPr lang="ru-RU" sz="2400" smtClean="0">
                <a:latin typeface="Georgia" pitchFamily="18" charset="0"/>
              </a:rPr>
              <a:t>, имеющиеся между детьми;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7. не следует чрезмерно увлекаться </a:t>
            </a:r>
            <a:r>
              <a:rPr lang="ru-RU" sz="2400" b="1" smtClean="0">
                <a:latin typeface="Georgia" pitchFamily="18" charset="0"/>
              </a:rPr>
              <a:t>фиксированием </a:t>
            </a:r>
            <a:r>
              <a:rPr lang="ru-RU" sz="2400" smtClean="0">
                <a:latin typeface="Georgia" pitchFamily="18" charset="0"/>
              </a:rPr>
              <a:t>результатов экспериментов;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8. учитывать</a:t>
            </a:r>
            <a:r>
              <a:rPr lang="ru-RU" sz="2400" i="1" smtClean="0">
                <a:latin typeface="Georgia" pitchFamily="18" charset="0"/>
              </a:rPr>
              <a:t> </a:t>
            </a:r>
            <a:r>
              <a:rPr lang="ru-RU" sz="2400" b="1" smtClean="0">
                <a:latin typeface="Georgia" pitchFamily="18" charset="0"/>
              </a:rPr>
              <a:t>право ребенка на ошибку</a:t>
            </a:r>
            <a:r>
              <a:rPr lang="ru-RU" sz="2400" smtClean="0">
                <a:latin typeface="Georgia" pitchFamily="18" charset="0"/>
              </a:rPr>
              <a:t>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828800"/>
          </a:xfrm>
        </p:spPr>
        <p:txBody>
          <a:bodyPr/>
          <a:lstStyle/>
          <a:p>
            <a:r>
              <a:rPr lang="ru-RU" sz="3200" b="1" smtClean="0">
                <a:latin typeface="Georgia" pitchFamily="18" charset="0"/>
              </a:rPr>
              <a:t>Особенности организации элементарной поисковой деятельности детей (Л.М.Маневцова)</a:t>
            </a:r>
            <a:endParaRPr lang="ru-RU" sz="3200" smtClean="0">
              <a:latin typeface="Georgi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Georgia" pitchFamily="18" charset="0"/>
              </a:rPr>
              <a:t> </a:t>
            </a:r>
            <a:r>
              <a:rPr lang="ru-RU" sz="2800" smtClean="0">
                <a:latin typeface="Georgia" pitchFamily="18" charset="0"/>
              </a:rPr>
              <a:t>Под </a:t>
            </a:r>
            <a:r>
              <a:rPr lang="ru-RU" sz="2800" b="1" smtClean="0">
                <a:latin typeface="Georgia" pitchFamily="18" charset="0"/>
              </a:rPr>
              <a:t>элементарной поисковой деятельностью </a:t>
            </a:r>
            <a:r>
              <a:rPr lang="ru-RU" sz="2800" smtClean="0">
                <a:latin typeface="Georgia" pitchFamily="18" charset="0"/>
              </a:rPr>
              <a:t>понимается </a:t>
            </a:r>
            <a:r>
              <a:rPr lang="ru-RU" sz="2800" b="1" smtClean="0">
                <a:latin typeface="Georgia" pitchFamily="18" charset="0"/>
              </a:rPr>
              <a:t>совместная деятельность воспитателя и детей</a:t>
            </a:r>
            <a:r>
              <a:rPr lang="ru-RU" sz="2800" smtClean="0">
                <a:latin typeface="Georgia" pitchFamily="18" charset="0"/>
              </a:rPr>
              <a:t>, направленная на решение </a:t>
            </a:r>
            <a:r>
              <a:rPr lang="ru-RU" sz="2800" b="1" smtClean="0">
                <a:latin typeface="Georgia" pitchFamily="18" charset="0"/>
              </a:rPr>
              <a:t>познавательных задач</a:t>
            </a:r>
            <a:r>
              <a:rPr lang="ru-RU" sz="2800" smtClean="0">
                <a:latin typeface="Georgia" pitchFamily="18" charset="0"/>
              </a:rPr>
              <a:t>, возникающих в процессе обучения, в повседневной жизни, в игре и труде, в процессе познания мира. Поисковая деятельность предполагает высокую активность и самостоятельность детей, открытие новых знаний и способов 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Georgia" pitchFamily="18" charset="0"/>
              </a:rPr>
              <a:t>Особенности организации элементарной поисковой деятельности детей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410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1. Постановка педагогом и принятия детьми познавательной задачи</a:t>
            </a:r>
            <a:r>
              <a:rPr lang="ru-RU" sz="2800" smtClean="0">
                <a:latin typeface="Georgia" pitchFamily="18" charset="0"/>
              </a:rPr>
              <a:t> (возможна постановка познавательной задачи самими детьми);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2. первичный анализ и выдвижение предположения</a:t>
            </a:r>
            <a:r>
              <a:rPr lang="ru-RU" sz="2800" smtClean="0">
                <a:latin typeface="Georgia" pitchFamily="18" charset="0"/>
              </a:rPr>
              <a:t> (о возможном течении явления природы и его причинах); 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3. отбор способов проверки предположений</a:t>
            </a:r>
            <a:r>
              <a:rPr lang="ru-RU" sz="2800" smtClean="0">
                <a:latin typeface="Georgia" pitchFamily="18" charset="0"/>
              </a:rPr>
              <a:t>, выдвинутых детьми, осуществляется их проверка;</a:t>
            </a:r>
          </a:p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4. анализ полученных в ходе проверки результатов </a:t>
            </a:r>
            <a:r>
              <a:rPr lang="ru-RU" sz="2800" smtClean="0">
                <a:latin typeface="Georgia" pitchFamily="18" charset="0"/>
              </a:rPr>
              <a:t>и формулированием выводов.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Способами проверки </a:t>
            </a:r>
            <a:r>
              <a:rPr lang="ru-RU" sz="3200" smtClean="0">
                <a:latin typeface="Georgia" pitchFamily="18" charset="0"/>
              </a:rPr>
              <a:t>предположений могут служить: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800" smtClean="0">
              <a:latin typeface="Georgia" pitchFamily="18" charset="0"/>
            </a:endParaRP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кратковременные распознающие </a:t>
            </a:r>
            <a:r>
              <a:rPr lang="ru-RU" sz="2800" b="1" smtClean="0">
                <a:latin typeface="Georgia" pitchFamily="18" charset="0"/>
              </a:rPr>
              <a:t>наблюдения</a:t>
            </a:r>
            <a:r>
              <a:rPr lang="ru-RU" sz="2800" smtClean="0">
                <a:latin typeface="Georgia" pitchFamily="18" charset="0"/>
              </a:rPr>
              <a:t>,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 длительные сравнительные </a:t>
            </a:r>
            <a:r>
              <a:rPr lang="ru-RU" sz="2800" b="1" smtClean="0">
                <a:latin typeface="Georgia" pitchFamily="18" charset="0"/>
              </a:rPr>
              <a:t>наблюдения</a:t>
            </a:r>
            <a:r>
              <a:rPr lang="ru-RU" sz="2800" smtClean="0">
                <a:latin typeface="Georgia" pitchFamily="18" charset="0"/>
              </a:rPr>
              <a:t>,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 элементарные </a:t>
            </a:r>
            <a:r>
              <a:rPr lang="ru-RU" sz="2800" b="1" smtClean="0">
                <a:latin typeface="Georgia" pitchFamily="18" charset="0"/>
              </a:rPr>
              <a:t>опыты</a:t>
            </a:r>
            <a:r>
              <a:rPr lang="ru-RU" sz="2800" smtClean="0">
                <a:latin typeface="Georgia" pitchFamily="18" charset="0"/>
              </a:rPr>
              <a:t>,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 демонстрация </a:t>
            </a:r>
            <a:r>
              <a:rPr lang="ru-RU" sz="2800" b="1" smtClean="0">
                <a:latin typeface="Georgia" pitchFamily="18" charset="0"/>
              </a:rPr>
              <a:t>моделей</a:t>
            </a:r>
            <a:r>
              <a:rPr lang="ru-RU" sz="2800" smtClean="0">
                <a:latin typeface="Georgia" pitchFamily="18" charset="0"/>
              </a:rPr>
              <a:t>,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 эвристические </a:t>
            </a:r>
            <a:r>
              <a:rPr lang="ru-RU" sz="2800" b="1" smtClean="0">
                <a:latin typeface="Georgia" pitchFamily="18" charset="0"/>
              </a:rPr>
              <a:t>беседы</a:t>
            </a:r>
            <a:r>
              <a:rPr lang="ru-RU" sz="2800" smtClean="0">
                <a:latin typeface="Georgia" pitchFamily="18" charset="0"/>
              </a:rPr>
              <a:t>.</a:t>
            </a:r>
            <a:r>
              <a:rPr lang="ru-RU" smtClean="0">
                <a:latin typeface="Georgia" pitchFamily="18" charset="0"/>
              </a:rPr>
              <a:t> </a:t>
            </a:r>
            <a:endParaRPr lang="ru-RU" sz="24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/>
            </a:r>
            <a:br>
              <a:rPr lang="ru-RU" sz="3200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Примеры </a:t>
            </a:r>
            <a:r>
              <a:rPr lang="ru-RU" sz="3200" smtClean="0">
                <a:latin typeface="Georgia" pitchFamily="18" charset="0"/>
              </a:rPr>
              <a:t>познавательных задач :</a:t>
            </a:r>
            <a:br>
              <a:rPr lang="ru-RU" sz="3200" smtClean="0">
                <a:latin typeface="Georgia" pitchFamily="18" charset="0"/>
              </a:rPr>
            </a:br>
            <a:endParaRPr lang="ru-RU" sz="3200" smtClean="0">
              <a:latin typeface="Georgia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smtClean="0">
                <a:latin typeface="Georgia" pitchFamily="18" charset="0"/>
              </a:rPr>
              <a:t>Неживая природа</a:t>
            </a:r>
            <a:r>
              <a:rPr lang="ru-RU" sz="2800" smtClean="0">
                <a:latin typeface="Georgia" pitchFamily="18" charset="0"/>
              </a:rPr>
              <a:t>:</a:t>
            </a:r>
          </a:p>
          <a:p>
            <a:r>
              <a:rPr lang="ru-RU" sz="2800" smtClean="0">
                <a:latin typeface="Georgia" pitchFamily="18" charset="0"/>
              </a:rPr>
              <a:t> Почему качаются ветви деревьев?</a:t>
            </a:r>
          </a:p>
          <a:p>
            <a:r>
              <a:rPr lang="ru-RU" sz="2800" smtClean="0">
                <a:latin typeface="Georgia" pitchFamily="18" charset="0"/>
              </a:rPr>
              <a:t> Почему на земле лужи?</a:t>
            </a:r>
          </a:p>
          <a:p>
            <a:r>
              <a:rPr lang="ru-RU" sz="2800" smtClean="0">
                <a:latin typeface="Georgia" pitchFamily="18" charset="0"/>
              </a:rPr>
              <a:t> Почему замерзла вода на улице?</a:t>
            </a:r>
          </a:p>
          <a:p>
            <a:r>
              <a:rPr lang="ru-RU" sz="2800" smtClean="0">
                <a:latin typeface="Georgia" pitchFamily="18" charset="0"/>
              </a:rPr>
              <a:t> Почему снег тает в помещении?</a:t>
            </a:r>
          </a:p>
          <a:p>
            <a:r>
              <a:rPr lang="ru-RU" sz="2800" smtClean="0">
                <a:latin typeface="Georgia" pitchFamily="18" charset="0"/>
              </a:rPr>
              <a:t> Почему снег бывает липким? </a:t>
            </a:r>
          </a:p>
          <a:p>
            <a:r>
              <a:rPr lang="ru-RU" sz="2800" smtClean="0">
                <a:latin typeface="Georgia" pitchFamily="18" charset="0"/>
              </a:rPr>
              <a:t>Почему летом и весной идет дождь, а зимой – снег? </a:t>
            </a:r>
          </a:p>
          <a:p>
            <a:r>
              <a:rPr lang="ru-RU" sz="2800" smtClean="0">
                <a:latin typeface="Georgia" pitchFamily="18" charset="0"/>
              </a:rPr>
              <a:t>Почему весной почва оттаивает к полудню, а к вечеру замерзает? И т.д.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3962400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Georgia" pitchFamily="18" charset="0"/>
              </a:rPr>
              <a:t>В процессе организации </a:t>
            </a:r>
            <a:r>
              <a:rPr lang="ru-RU" sz="2800" b="1" smtClean="0">
                <a:latin typeface="Georgia" pitchFamily="18" charset="0"/>
              </a:rPr>
              <a:t>поисковой деятельности</a:t>
            </a:r>
            <a:r>
              <a:rPr lang="ru-RU" sz="2800" smtClean="0">
                <a:latin typeface="Georgia" pitchFamily="18" charset="0"/>
              </a:rPr>
              <a:t> у детей появляется </a:t>
            </a:r>
            <a:r>
              <a:rPr lang="ru-RU" sz="2800" b="1" smtClean="0">
                <a:latin typeface="Georgia" pitchFamily="18" charset="0"/>
              </a:rPr>
              <a:t>способность самостоятельно ставить познавательные задачи</a:t>
            </a:r>
            <a:r>
              <a:rPr lang="ru-RU" sz="2800" smtClean="0">
                <a:latin typeface="Georgia" pitchFamily="18" charset="0"/>
              </a:rPr>
              <a:t>, отражающие более глубокое проникновение в сущность явлений, установление аналогий, понимание все более общих закономерностей.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0781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Педагогическая технология процесса развития исследовательской активности детей старшего  дошкольного возраста в процессе экспериментирования</a:t>
            </a:r>
            <a:br>
              <a:rPr lang="ru-RU" sz="2800" b="1" smtClean="0">
                <a:latin typeface="Georgia" pitchFamily="18" charset="0"/>
              </a:rPr>
            </a:br>
            <a:r>
              <a:rPr lang="ru-RU" sz="2800" b="1" smtClean="0">
                <a:latin typeface="Georgia" pitchFamily="18" charset="0"/>
              </a:rPr>
              <a:t>( Т.И. Бабаева, О.В. Киреева)</a:t>
            </a:r>
            <a:endParaRPr lang="ru-RU" sz="2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459163"/>
            <a:ext cx="3810330" cy="2847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Georgia" pitchFamily="18" charset="0"/>
              </a:rPr>
              <a:t> </a:t>
            </a:r>
            <a:r>
              <a:rPr lang="ru-RU" sz="2800" b="1" smtClean="0">
                <a:latin typeface="Georgia" pitchFamily="18" charset="0"/>
              </a:rPr>
              <a:t>Исследовательская активность ребенка </a:t>
            </a:r>
            <a:r>
              <a:rPr lang="ru-RU" sz="2800" smtClean="0">
                <a:latin typeface="Georgia" pitchFamily="18" charset="0"/>
              </a:rPr>
              <a:t>рассматривается как </a:t>
            </a:r>
            <a:r>
              <a:rPr lang="ru-RU" sz="2800" b="1" smtClean="0">
                <a:latin typeface="Georgia" pitchFamily="18" charset="0"/>
              </a:rPr>
              <a:t>настойчивое стремление </a:t>
            </a:r>
            <a:r>
              <a:rPr lang="ru-RU" sz="2800" smtClean="0">
                <a:latin typeface="Georgia" pitchFamily="18" charset="0"/>
              </a:rPr>
              <a:t>дошкольника </a:t>
            </a:r>
            <a:r>
              <a:rPr lang="ru-RU" sz="2800" b="1" smtClean="0">
                <a:latin typeface="Georgia" pitchFamily="18" charset="0"/>
              </a:rPr>
              <a:t>реализовать </a:t>
            </a:r>
            <a:r>
              <a:rPr lang="ru-RU" sz="2800" smtClean="0">
                <a:latin typeface="Georgia" pitchFamily="18" charset="0"/>
              </a:rPr>
              <a:t>посредством поисковой деятельности (экспериментирования, метода проб и ошибок, опытов, наблюдений) </a:t>
            </a:r>
            <a:r>
              <a:rPr lang="ru-RU" sz="2800" b="1" smtClean="0">
                <a:latin typeface="Georgia" pitchFamily="18" charset="0"/>
              </a:rPr>
              <a:t>потребность в познании объектов окружающего мира</a:t>
            </a:r>
            <a:r>
              <a:rPr lang="ru-RU" sz="2800" smtClean="0">
                <a:latin typeface="Georgia" pitchFamily="18" charset="0"/>
              </a:rPr>
              <a:t>, следствием чего становится открытие  новых для ребенка знаний и возможность их дальнейшего применения в опыте познания и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Проблемы</a:t>
            </a:r>
            <a:r>
              <a:rPr lang="ru-RU" sz="2800" smtClean="0">
                <a:latin typeface="Georgia" pitchFamily="18" charset="0"/>
              </a:rPr>
              <a:t>, выявленные в современной практике ДОУ (педагоги)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eorgia" pitchFamily="18" charset="0"/>
              </a:rPr>
              <a:t>слабость</a:t>
            </a:r>
            <a:r>
              <a:rPr lang="ru-RU" sz="2400" smtClean="0">
                <a:latin typeface="Georgia" pitchFamily="18" charset="0"/>
              </a:rPr>
              <a:t> исследовательской позиции воспитателя;</a:t>
            </a:r>
          </a:p>
          <a:p>
            <a:pPr eaLnBrk="1" hangingPunct="1"/>
            <a:r>
              <a:rPr lang="ru-RU" sz="2400" smtClean="0">
                <a:latin typeface="Georgia" pitchFamily="18" charset="0"/>
              </a:rPr>
              <a:t>недостаточное умение педагогов </a:t>
            </a:r>
            <a:r>
              <a:rPr lang="ru-RU" sz="2400" b="1" smtClean="0">
                <a:latin typeface="Georgia" pitchFamily="18" charset="0"/>
              </a:rPr>
              <a:t>сопереживать </a:t>
            </a:r>
            <a:r>
              <a:rPr lang="ru-RU" sz="2400" smtClean="0">
                <a:latin typeface="Georgia" pitchFamily="18" charset="0"/>
              </a:rPr>
              <a:t>с детьми радость нового открытия;</a:t>
            </a:r>
          </a:p>
          <a:p>
            <a:pPr eaLnBrk="1" hangingPunct="1"/>
            <a:r>
              <a:rPr lang="ru-RU" sz="2400" smtClean="0">
                <a:latin typeface="Georgia" pitchFamily="18" charset="0"/>
              </a:rPr>
              <a:t>использование </a:t>
            </a:r>
            <a:r>
              <a:rPr lang="ru-RU" sz="2400" b="1" smtClean="0">
                <a:latin typeface="Georgia" pitchFamily="18" charset="0"/>
              </a:rPr>
              <a:t>неэффективных приемов </a:t>
            </a:r>
            <a:r>
              <a:rPr lang="ru-RU" sz="2400" smtClean="0">
                <a:latin typeface="Georgia" pitchFamily="18" charset="0"/>
              </a:rPr>
              <a:t>развития познавательно-исследовательской деятельности и оценки результатов экспериментирования;</a:t>
            </a:r>
          </a:p>
          <a:p>
            <a:pPr eaLnBrk="1" hangingPunct="1"/>
            <a:r>
              <a:rPr lang="ru-RU" sz="2400" b="1" smtClean="0">
                <a:latin typeface="Georgia" pitchFamily="18" charset="0"/>
              </a:rPr>
              <a:t>отсутствие стимулов </a:t>
            </a:r>
            <a:r>
              <a:rPr lang="ru-RU" sz="2400" smtClean="0">
                <a:latin typeface="Georgia" pitchFamily="18" charset="0"/>
              </a:rPr>
              <a:t>для эмоциональных и деятельностных проявлений детей;</a:t>
            </a:r>
          </a:p>
          <a:p>
            <a:pPr eaLnBrk="1" hangingPunct="1"/>
            <a:r>
              <a:rPr lang="ru-RU" sz="2400" b="1" smtClean="0">
                <a:latin typeface="Georgia" pitchFamily="18" charset="0"/>
              </a:rPr>
              <a:t>недостатки планирования, фрагментарное </a:t>
            </a:r>
            <a:r>
              <a:rPr lang="ru-RU" sz="2400" smtClean="0">
                <a:latin typeface="Georgia" pitchFamily="18" charset="0"/>
              </a:rPr>
              <a:t>осуществление экспериментирования;</a:t>
            </a:r>
          </a:p>
          <a:p>
            <a:pPr eaLnBrk="1" hangingPunct="1"/>
            <a:r>
              <a:rPr lang="ru-RU" sz="2400" b="1" smtClean="0">
                <a:latin typeface="Georgia" pitchFamily="18" charset="0"/>
              </a:rPr>
              <a:t>репродуктивный</a:t>
            </a:r>
            <a:r>
              <a:rPr lang="ru-RU" sz="2400" smtClean="0">
                <a:latin typeface="Georgia" pitchFamily="18" charset="0"/>
              </a:rPr>
              <a:t>, не исследовательский характер детского экспериментирования (70% случаев, когда ребенок механически копирует образец действий);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7912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нарушение </a:t>
            </a:r>
            <a:r>
              <a:rPr lang="ru-RU" sz="2800" smtClean="0">
                <a:latin typeface="Georgia" pitchFamily="18" charset="0"/>
              </a:rPr>
              <a:t>принципов создания необходимой для детского экспериментирования предметно-развивающей среды в группе детского сада (динамичность, вариативность, учет интересов детей и др.);</a:t>
            </a:r>
          </a:p>
          <a:p>
            <a:pPr eaLnBrk="1" hangingPunct="1"/>
            <a:r>
              <a:rPr lang="ru-RU" sz="2800" b="1" smtClean="0">
                <a:latin typeface="Georgia" pitchFamily="18" charset="0"/>
              </a:rPr>
              <a:t>не используется развивающий потенциал семьи</a:t>
            </a:r>
            <a:r>
              <a:rPr lang="ru-RU" sz="2800" smtClean="0">
                <a:latin typeface="Georgia" pitchFamily="18" charset="0"/>
              </a:rPr>
              <a:t>, взаимодействие с родителями недостаточно эффективно;</a:t>
            </a:r>
          </a:p>
          <a:p>
            <a:pPr eaLnBrk="1" hangingPunct="1"/>
            <a:r>
              <a:rPr lang="ru-RU" sz="2800" b="1" smtClean="0">
                <a:latin typeface="Georgia" pitchFamily="18" charset="0"/>
              </a:rPr>
              <a:t>отсутствие единого понимания важности развития </a:t>
            </a:r>
            <a:r>
              <a:rPr lang="ru-RU" sz="2800" smtClean="0">
                <a:latin typeface="Georgia" pitchFamily="18" charset="0"/>
              </a:rPr>
              <a:t>познавательно-исследовательской деятельности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067800" cy="5791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Дети по своей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природе -исследователи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 Неутолимая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жажда новых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впечатлений, любознательность, постоянное стремление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экспериментировать, самостоятельно искать новые сведения 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мире традиционно рассматриваются как важнейшие черты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детского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поведения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Исследовать, открывать, изучать – значит сделать шаг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 неизведанное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получить возможность думать, пробовать,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искать, экспериментировать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а самое главное,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самовыражаться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.           Дошкольный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возраст – благоприятный период для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расширения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и обогащения детских представлений 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разнообразии окружающего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мира. Познавательная активность детей в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этом возрасте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очень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высока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               К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старшему дошкольному возрасту заметно нарастают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возможности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познавательной активности, которая находит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выражение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 форме поисковой, исследовательской деятельности.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Такая активность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обеспечивает продуктивные формы мышления. При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этом главным фактором выступает характер деятельности.</a:t>
            </a:r>
          </a:p>
          <a:p>
            <a:pPr marL="0" indent="0">
              <a:buNone/>
            </a:pPr>
            <a:endParaRPr lang="ru-RU" sz="2000" dirty="0">
              <a:solidFill>
                <a:srgbClr val="1A1A1A"/>
              </a:solidFill>
              <a:latin typeface="YS Text"/>
            </a:endParaRPr>
          </a:p>
          <a:p>
            <a:pPr marL="0" indent="0">
              <a:buNone/>
            </a:pPr>
            <a:endParaRPr lang="ru-RU" sz="2000" dirty="0">
              <a:solidFill>
                <a:srgbClr val="1A1A1A"/>
              </a:solidFill>
              <a:latin typeface="YS Tex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У современных дошкольников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endParaRPr lang="ru-RU" sz="2800" smtClean="0">
              <a:latin typeface="Georgia" pitchFamily="18" charset="0"/>
            </a:endParaRPr>
          </a:p>
          <a:p>
            <a:pPr eaLnBrk="1" hangingPunct="1"/>
            <a:r>
              <a:rPr lang="ru-RU" sz="2800" b="1" smtClean="0">
                <a:latin typeface="Georgia" pitchFamily="18" charset="0"/>
              </a:rPr>
              <a:t>Недостаточный</a:t>
            </a:r>
            <a:r>
              <a:rPr lang="ru-RU" sz="2800" smtClean="0">
                <a:latin typeface="Georgia" pitchFamily="18" charset="0"/>
              </a:rPr>
              <a:t> практический опыт экспериментирования;</a:t>
            </a:r>
          </a:p>
          <a:p>
            <a:pPr eaLnBrk="1" hangingPunct="1"/>
            <a:r>
              <a:rPr lang="ru-RU" sz="2800" b="1" smtClean="0">
                <a:latin typeface="Georgia" pitchFamily="18" charset="0"/>
              </a:rPr>
              <a:t>Низкая степень </a:t>
            </a:r>
            <a:r>
              <a:rPr lang="ru-RU" sz="2800" smtClean="0">
                <a:latin typeface="Georgia" pitchFamily="18" charset="0"/>
              </a:rPr>
              <a:t>познавательной мотивации;</a:t>
            </a:r>
          </a:p>
          <a:p>
            <a:pPr eaLnBrk="1" hangingPunct="1"/>
            <a:r>
              <a:rPr lang="ru-RU" sz="2800" b="1" smtClean="0">
                <a:latin typeface="Georgia" pitchFamily="18" charset="0"/>
              </a:rPr>
              <a:t>Отсутствие</a:t>
            </a:r>
            <a:r>
              <a:rPr lang="ru-RU" sz="2800" smtClean="0">
                <a:latin typeface="Georgia" pitchFamily="18" charset="0"/>
              </a:rPr>
              <a:t> проблемности и перспективы движения детей к освоению исследовательских умений.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Georgia" pitchFamily="18" charset="0"/>
              </a:rPr>
              <a:t>72%</a:t>
            </a:r>
            <a:r>
              <a:rPr lang="ru-RU" sz="2800" smtClean="0">
                <a:latin typeface="Georgia" pitchFamily="18" charset="0"/>
              </a:rPr>
              <a:t> детей в свободной деятельности </a:t>
            </a:r>
            <a:r>
              <a:rPr lang="ru-RU" sz="2800" b="1" smtClean="0">
                <a:latin typeface="Georgia" pitchFamily="18" charset="0"/>
              </a:rPr>
              <a:t>вообще не обращаются</a:t>
            </a:r>
            <a:r>
              <a:rPr lang="ru-RU" sz="2800" smtClean="0">
                <a:latin typeface="Georgia" pitchFamily="18" charset="0"/>
              </a:rPr>
              <a:t> к экспериментированию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Причина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sz="2800" smtClean="0">
                <a:latin typeface="Georgia" pitchFamily="18" charset="0"/>
              </a:rPr>
              <a:t>Данные, полученные в работах О.В. Афанасьевой, З.А.Михайловой, О.В. Киреевой, свидетельствуют о том, что наблюдающееся снижение исследовательской активности у старших  дошкольников в детском саду в значительной степени обусловлены </a:t>
            </a:r>
            <a:r>
              <a:rPr lang="ru-RU" sz="2800" b="1" smtClean="0">
                <a:latin typeface="Georgia" pitchFamily="18" charset="0"/>
              </a:rPr>
              <a:t>недостаточным опытом успешного самостоятельного познания, боязнью совершить ошибку или  нарушить установленный воспитателем порядок</a:t>
            </a:r>
            <a:r>
              <a:rPr lang="ru-RU" sz="2800" smtClean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Педагогическая технология процесса развития исследовательской активности</a:t>
            </a:r>
            <a:endParaRPr lang="ru-RU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257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ru-RU" sz="2800" b="1" dirty="0" err="1" smtClean="0">
                <a:latin typeface="Georgia" pitchFamily="18" charset="0"/>
              </a:rPr>
              <a:t>Мотивационно-ориентировочный</a:t>
            </a:r>
            <a:r>
              <a:rPr lang="ru-RU" sz="2800" b="1" dirty="0" smtClean="0">
                <a:latin typeface="Georgia" pitchFamily="18" charset="0"/>
              </a:rPr>
              <a:t> этап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sz="2800" dirty="0" smtClean="0">
                <a:latin typeface="Georgia" pitchFamily="18" charset="0"/>
              </a:rPr>
              <a:t>Цель: подготовка дошкольников к экспериментированию.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latin typeface="Georgia" pitchFamily="18" charset="0"/>
              </a:rPr>
              <a:t>2. </a:t>
            </a:r>
            <a:r>
              <a:rPr lang="ru-RU" sz="2800" b="1" dirty="0" err="1" smtClean="0">
                <a:latin typeface="Georgia" pitchFamily="18" charset="0"/>
              </a:rPr>
              <a:t>Содержательно-деятельностный</a:t>
            </a:r>
            <a:r>
              <a:rPr lang="ru-RU" sz="2800" b="1" dirty="0" smtClean="0">
                <a:latin typeface="Georgia" pitchFamily="18" charset="0"/>
              </a:rPr>
              <a:t> этап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latin typeface="Georgia" pitchFamily="18" charset="0"/>
              </a:rPr>
              <a:t>Цель: развитие исследовательской активности детей в условиях усложняющегося экспериментирования.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latin typeface="Georgia" pitchFamily="18" charset="0"/>
              </a:rPr>
              <a:t>3. Инициативно-творческий этап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latin typeface="Georgia" pitchFamily="18" charset="0"/>
              </a:rPr>
              <a:t>Цель: развитие исследовательской активности в условиях совместного исследования и  экспериментирования дошкольников со взрослыми.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marL="514350" indent="-514350" eaLnBrk="1" hangingPunct="1"/>
            <a:r>
              <a:rPr lang="ru-RU" sz="2800" b="1" smtClean="0">
                <a:latin typeface="Georgia" pitchFamily="18" charset="0"/>
              </a:rPr>
              <a:t>1. Мотивационно-ориентировочный этап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Создание в группе положительной атмосферы</a:t>
            </a:r>
            <a:r>
              <a:rPr lang="ru-RU" sz="2400" smtClean="0">
                <a:latin typeface="Georgia" pitchFamily="18" charset="0"/>
              </a:rPr>
              <a:t>, роста интереса дошкольников к экспериментированию, преодоление скованности детского мышления, боязни ошибок и неверных действий в решении познавательных проблем.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Использование: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фокусов, проблемных ситуаций, приемов ТРИЗ.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Результат у детей: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Интерес к необычным явлениям, фокусам, собственные рассуждения, умение проводить мини-исследование («Мы изучаем погодные явления»), фиксировать результаты.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2. Содержательно-деятельностный этап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1 ступень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Развитие умений</a:t>
            </a:r>
            <a:r>
              <a:rPr lang="ru-RU" sz="2400" smtClean="0">
                <a:latin typeface="Georgia" pitchFamily="18" charset="0"/>
              </a:rPr>
              <a:t>: принять проблему, выдвигать гипотезы ее решения, находить способы решения путем экспериментирования (ситуации «Песочный замок», «Помоги достать гвоздик» и др.)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2 ступень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Georgia" pitchFamily="18" charset="0"/>
              </a:rPr>
              <a:t>Активизация стремления детей к самостоятельному </a:t>
            </a:r>
            <a:r>
              <a:rPr lang="ru-RU" sz="2400" smtClean="0">
                <a:latin typeface="Georgia" pitchFamily="18" charset="0"/>
              </a:rPr>
              <a:t>воспроизведению способов экспериментирования с объектами в новых условиях предметно-развивающей среды в роли «разведчиков», «путешественников», «испытателей».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Особое внимание развитию умений использовать приборы и инструменты для проведения исследования, создание несложных приспособлений для экспериментирования.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40713" cy="5991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latin typeface="Georgia" pitchFamily="18" charset="0"/>
              </a:rPr>
              <a:t>3 ступень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Стимулировать детей отражать ход и результаты эксперимента в виде простейших наглядных схем или условных изображений («Составь письмо», «Зарисуй», «Найди ошибки», «Проверь»). Дальнейшее развитие умений сравнивать, анализировать, обобщать подученную информацию, осуществлять самоконтроль, взаимоконтроль).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Georgia" pitchFamily="18" charset="0"/>
              </a:rPr>
              <a:t>4 ступень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Использование проблемных ситуаций свободного детского экспериментирования «по выбору».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7159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3. Инициативно-творческий этап</a:t>
            </a:r>
            <a:br>
              <a:rPr lang="ru-RU" sz="2800" b="1" smtClean="0">
                <a:latin typeface="Georgia" pitchFamily="18" charset="0"/>
              </a:rPr>
            </a:br>
            <a:endParaRPr lang="ru-RU" sz="28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Совместный исследовательский поиск в рамках коллективного проекта  (дети, родители, педагоги)«Как много интересного вокруг»: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latin typeface="Georgia" pitchFamily="18" charset="0"/>
              </a:rPr>
              <a:t>написание </a:t>
            </a:r>
            <a:r>
              <a:rPr lang="ru-RU" sz="2800" b="1" smtClean="0">
                <a:latin typeface="Georgia" pitchFamily="18" charset="0"/>
              </a:rPr>
              <a:t>«Энциклопедии наших открытий» </a:t>
            </a:r>
            <a:r>
              <a:rPr lang="ru-RU" sz="2800" smtClean="0">
                <a:latin typeface="Georgia" pitchFamily="18" charset="0"/>
              </a:rPr>
              <a:t>(отражение результатов экспериментов с использованием микроскопов, весов, биноклей и пр.);</a:t>
            </a:r>
          </a:p>
          <a:p>
            <a:pPr eaLnBrk="1" hangingPunct="1">
              <a:buFontTx/>
              <a:buChar char="-"/>
            </a:pPr>
            <a:r>
              <a:rPr lang="ru-RU" sz="2800" smtClean="0">
                <a:latin typeface="Georgia" pitchFamily="18" charset="0"/>
              </a:rPr>
              <a:t>совместный досуг </a:t>
            </a:r>
            <a:r>
              <a:rPr lang="ru-RU" sz="2800" b="1" smtClean="0">
                <a:latin typeface="Georgia" pitchFamily="18" charset="0"/>
              </a:rPr>
              <a:t>«Клуб открытий» </a:t>
            </a:r>
            <a:r>
              <a:rPr lang="ru-RU" sz="2800" smtClean="0">
                <a:latin typeface="Georgia" pitchFamily="18" charset="0"/>
              </a:rPr>
              <a:t>(демонстрация опытов, решение проблемных задач);</a:t>
            </a:r>
          </a:p>
          <a:p>
            <a:pPr eaLnBrk="1" hangingPunct="1">
              <a:buFontTx/>
              <a:buChar char="-"/>
            </a:pPr>
            <a:r>
              <a:rPr lang="ru-RU" sz="2800" b="1" smtClean="0">
                <a:latin typeface="Georgia" pitchFamily="18" charset="0"/>
              </a:rPr>
              <a:t>посещение музея воды</a:t>
            </a:r>
            <a:r>
              <a:rPr lang="ru-RU" sz="2800" smtClean="0">
                <a:latin typeface="Georgia" pitchFamily="18" charset="0"/>
              </a:rPr>
              <a:t>, выезды на природу.</a:t>
            </a:r>
          </a:p>
          <a:p>
            <a:pPr eaLnBrk="1" hangingPunct="1"/>
            <a:endParaRPr lang="ru-RU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Формы </a:t>
            </a:r>
            <a:r>
              <a:rPr lang="ru-RU" sz="2800" smtClean="0">
                <a:latin typeface="Georgia" pitchFamily="18" charset="0"/>
              </a:rPr>
              <a:t>организации специально организованной познавательной деятельности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4721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z="2400" smtClean="0"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400" smtClean="0"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mtClean="0">
                <a:latin typeface="Georgia" pitchFamily="18" charset="0"/>
              </a:rPr>
              <a:t>Учебно-игровая;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mtClean="0"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mtClean="0">
                <a:latin typeface="Georgia" pitchFamily="18" charset="0"/>
              </a:rPr>
              <a:t>Коммуникативно-диалоговая;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mtClean="0"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mtClean="0">
                <a:latin typeface="Georgia" pitchFamily="18" charset="0"/>
              </a:rPr>
              <a:t>Экспериментально-исследовательская.</a:t>
            </a:r>
            <a:endParaRPr lang="ru-RU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Учебно-игровая модель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Georgia" pitchFamily="18" charset="0"/>
              </a:rPr>
              <a:t> - </a:t>
            </a:r>
            <a:r>
              <a:rPr lang="ru-RU" sz="2800" b="1" smtClean="0">
                <a:latin typeface="Georgia" pitchFamily="18" charset="0"/>
              </a:rPr>
              <a:t>Задача</a:t>
            </a:r>
            <a:r>
              <a:rPr lang="ru-RU" sz="2800" smtClean="0">
                <a:latin typeface="Georgia" pitchFamily="18" charset="0"/>
              </a:rPr>
              <a:t>: обеспечение интенсивного усвоения физических понятий, отражающих</a:t>
            </a:r>
            <a:r>
              <a:rPr lang="ru-RU" sz="2800" smtClean="0"/>
              <a:t>  природные </a:t>
            </a:r>
            <a:r>
              <a:rPr lang="ru-RU" sz="2800" smtClean="0">
                <a:latin typeface="Georgia" pitchFamily="18" charset="0"/>
              </a:rPr>
              <a:t>закономерности посредством наблюдений, рассматривания схем, создания мотивации к учению благодаря самостоятельному овладению способами познавательной деятельности, эмоциональной и интеллектуальной рефлексии.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Использование страны ДОКОРУПО (до которой рукой подать и </a:t>
            </a:r>
            <a:r>
              <a:rPr lang="ru-RU" sz="2800" b="1" smtClean="0">
                <a:latin typeface="Georgia" pitchFamily="18" charset="0"/>
              </a:rPr>
              <a:t>дедушки Зная</a:t>
            </a:r>
            <a:r>
              <a:rPr lang="ru-RU" sz="2800" smtClean="0"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5762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Дедушка Знай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Задает вопросы, дает ответы,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 показывает фокусы и раскрывает их тайны,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 вместе путешествует,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 участвует в экскурсиях,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 проводит вместе с детьми опыты в лабораториях,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пишет детям письма с вопросами и загадками.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76200"/>
            <a:ext cx="5874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Особенности</a:t>
            </a:r>
          </a:p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познавательно-исследовательской деятельности</a:t>
            </a:r>
          </a:p>
          <a:p>
            <a:r>
              <a:rPr lang="ru-RU" sz="2400" b="1" dirty="0">
                <a:solidFill>
                  <a:srgbClr val="1A1A1A"/>
                </a:solidFill>
                <a:latin typeface="YS Text"/>
              </a:rPr>
              <a:t>детей дошкольного возраста</a:t>
            </a:r>
            <a:endParaRPr lang="ru-RU" sz="2400" b="1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6597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Одной из важнейших задач современного образования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является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развитие познавательной активности ребенка, его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исследовательских способностей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 Ведь для ребенка дошкольного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возраста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знания, полученные в результате собственного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эксперимента и исследовательского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поиска, значительно прочнее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и надежнее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тех сведений о мире, что получены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репродуктивным путем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Становление познавательной деятельности в дошкольном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возрасте имеет ряд особенностей. Первая особенность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заключается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 последовательности этапов ее развития.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43887" cy="12954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eorgia" pitchFamily="18" charset="0"/>
              </a:rPr>
              <a:t>Методы и приемы, </a:t>
            </a:r>
            <a:r>
              <a:rPr lang="ru-RU" sz="2400" smtClean="0">
                <a:latin typeface="Georgia" pitchFamily="18" charset="0"/>
              </a:rPr>
              <a:t>обеспечивающие реализацию </a:t>
            </a:r>
            <a:r>
              <a:rPr lang="ru-RU" sz="2400" b="1" smtClean="0">
                <a:latin typeface="Georgia" pitchFamily="18" charset="0"/>
              </a:rPr>
              <a:t>учебно-игровой модели</a:t>
            </a:r>
            <a:endParaRPr lang="ru-RU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Экспериментальные игры,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действия с магнитом, лупой, измерительными приборами, переливание жидкостей,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наблюдение природных явлений,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рассматривание схем к опытам, таблиц, упрощенных рисунков,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использование энциклопедий,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Драматизация.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446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Коммуникативно-диалоговая модель</a:t>
            </a:r>
            <a:endParaRPr lang="ru-RU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0292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Задача</a:t>
            </a:r>
            <a:r>
              <a:rPr lang="ru-RU" sz="2800" smtClean="0">
                <a:latin typeface="Georgia" pitchFamily="18" charset="0"/>
              </a:rPr>
              <a:t>: развитие способности к </a:t>
            </a:r>
            <a:r>
              <a:rPr lang="ru-RU" sz="2800" b="1" smtClean="0">
                <a:latin typeface="Georgia" pitchFamily="18" charset="0"/>
              </a:rPr>
              <a:t>самостоятельному поиску новых знаний </a:t>
            </a:r>
            <a:r>
              <a:rPr lang="ru-RU" sz="2800" smtClean="0">
                <a:latin typeface="Georgia" pitchFamily="18" charset="0"/>
              </a:rPr>
              <a:t>и самоопределению в позиции и точках зрения на изучаемые объекты, развитие способности к </a:t>
            </a:r>
            <a:r>
              <a:rPr lang="ru-RU" sz="2800" b="1" smtClean="0">
                <a:latin typeface="Georgia" pitchFamily="18" charset="0"/>
              </a:rPr>
              <a:t>раскодировке</a:t>
            </a:r>
            <a:r>
              <a:rPr lang="ru-RU" sz="2800" smtClean="0">
                <a:latin typeface="Georgia" pitchFamily="18" charset="0"/>
              </a:rPr>
              <a:t> знаков и символов, содержащихся в схематическом изображении законов и явлений природы, проводимых опытов, </a:t>
            </a:r>
            <a:r>
              <a:rPr lang="ru-RU" sz="2800" b="1" smtClean="0">
                <a:latin typeface="Georgia" pitchFamily="18" charset="0"/>
              </a:rPr>
              <a:t>развитие дискуссионной культуры </a:t>
            </a:r>
            <a:r>
              <a:rPr lang="ru-RU" sz="2800" smtClean="0">
                <a:latin typeface="Georgia" pitchFamily="18" charset="0"/>
              </a:rPr>
              <a:t>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6764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Методы и приемы, </a:t>
            </a:r>
            <a:r>
              <a:rPr lang="ru-RU" sz="2800" smtClean="0">
                <a:latin typeface="Georgia" pitchFamily="18" charset="0"/>
              </a:rPr>
              <a:t>обеспечивающие реализацию </a:t>
            </a:r>
            <a:r>
              <a:rPr lang="ru-RU" sz="2800" b="1" smtClean="0">
                <a:latin typeface="Georgia" pitchFamily="18" charset="0"/>
              </a:rPr>
              <a:t>коммуникативно-диалоговая модели:</a:t>
            </a:r>
            <a:endParaRPr lang="ru-RU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проблемные ситуации, например, «Почему снег вчера лепился, а сегодня нет?», «Причина появления пара придыхании»;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метод выбора (наблюдение, беседа, эксперимент, описание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вопросы, стимулирующие самооценку и самоконтроль ребенка, определяющие успех в познании: «Доволен ли ты собой, как исследователь?»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446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Эксперментально-исследовательская модель</a:t>
            </a:r>
            <a:endParaRPr lang="ru-RU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8006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Задача</a:t>
            </a:r>
            <a:r>
              <a:rPr lang="ru-RU" sz="2800" smtClean="0">
                <a:latin typeface="Georgia" pitchFamily="18" charset="0"/>
              </a:rPr>
              <a:t>: развитие мыслительных процессов, операций, освоение методов познания (поисковых), причинно-следственных связей и отношений.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Georgia" pitchFamily="18" charset="0"/>
              </a:rPr>
              <a:t>Педагог </a:t>
            </a:r>
            <a:r>
              <a:rPr lang="ru-RU" sz="2800" smtClean="0">
                <a:latin typeface="Georgia" pitchFamily="18" charset="0"/>
              </a:rPr>
              <a:t>определяет проблему, объект, правила.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Georgia" pitchFamily="18" charset="0"/>
              </a:rPr>
              <a:t>Дети</a:t>
            </a:r>
            <a:r>
              <a:rPr lang="ru-RU" sz="2800" smtClean="0">
                <a:latin typeface="Georgia" pitchFamily="18" charset="0"/>
              </a:rPr>
              <a:t> учатся формулировать понятие, анализировать проблему, ищут разнообразные способы решения, ориентируясь на правила, делают выводы на основе результатов эксперимента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3716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eorgia" pitchFamily="18" charset="0"/>
              </a:rPr>
              <a:t>Методы и приемы, </a:t>
            </a:r>
            <a:r>
              <a:rPr lang="ru-RU" sz="2400" smtClean="0">
                <a:latin typeface="Georgia" pitchFamily="18" charset="0"/>
              </a:rPr>
              <a:t>используемые в </a:t>
            </a:r>
            <a:r>
              <a:rPr lang="ru-RU" sz="2400" b="1" smtClean="0">
                <a:latin typeface="Georgia" pitchFamily="18" charset="0"/>
              </a:rPr>
              <a:t>экспериментально-исследовательской модели модели:</a:t>
            </a:r>
            <a:endParaRPr lang="ru-RU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вопросы педагога, побуждающие к постановке проблемы;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схематическое моделирование опыта;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вопросы, помогающие прояснить ситуацию, понять смысл эксперимента;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метод стимулирующий детей к коммуникации «Спроси…, что он думает по этому поводу?»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Georgia" pitchFamily="18" charset="0"/>
              </a:rPr>
              <a:t>метод «первой пробы» применения результатов собственной исследовательской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Georgia" pitchFamily="18" charset="0"/>
              </a:rPr>
              <a:t>Педагог </a:t>
            </a:r>
            <a:r>
              <a:rPr lang="ru-RU" sz="2800" smtClean="0">
                <a:latin typeface="Georgia" pitchFamily="18" charset="0"/>
              </a:rPr>
              <a:t>создает условия , чтобы в процессе экспериментально-познавательной деятельности  ребенок систематически или осуществлял интеграцию известных ему способов, или конструировал новые способы, или строил новый тип делового партнерства со сверстниками.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Georgia" pitchFamily="18" charset="0"/>
              </a:rPr>
              <a:t>Создание </a:t>
            </a:r>
            <a:r>
              <a:rPr lang="ru-RU" sz="2400" b="1" smtClean="0">
                <a:latin typeface="Georgia" pitchFamily="18" charset="0"/>
              </a:rPr>
              <a:t>условий для детского экспериментирования </a:t>
            </a:r>
            <a:r>
              <a:rPr lang="ru-RU" sz="2400" smtClean="0">
                <a:latin typeface="Georgia" pitchFamily="18" charset="0"/>
              </a:rPr>
              <a:t>(исследовательские центры, центры науки) в образовательном пространстве ДОУ.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Содержание центров экспериментирования: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1.Место для </a:t>
            </a:r>
            <a:r>
              <a:rPr lang="ru-RU" sz="2400" b="1" smtClean="0">
                <a:latin typeface="Georgia" pitchFamily="18" charset="0"/>
              </a:rPr>
              <a:t>постоянной выставки</a:t>
            </a:r>
            <a:r>
              <a:rPr lang="ru-RU" sz="2400" smtClean="0">
                <a:latin typeface="Georgia" pitchFamily="18" charset="0"/>
              </a:rPr>
              <a:t>, где размещены различные коллекции. Экспонаты, редкие предметы (раковины, камни, кристаллы, перья и т.д.0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2. Место </a:t>
            </a:r>
            <a:r>
              <a:rPr lang="ru-RU" sz="2400" b="1" smtClean="0">
                <a:latin typeface="Georgia" pitchFamily="18" charset="0"/>
              </a:rPr>
              <a:t>для приборов</a:t>
            </a:r>
            <a:r>
              <a:rPr lang="ru-RU" sz="2400" smtClean="0">
                <a:latin typeface="Georgia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3. Место </a:t>
            </a:r>
            <a:r>
              <a:rPr lang="ru-RU" sz="2400" b="1" smtClean="0">
                <a:latin typeface="Georgia" pitchFamily="18" charset="0"/>
              </a:rPr>
              <a:t>для хранения материалов </a:t>
            </a:r>
            <a:r>
              <a:rPr lang="ru-RU" sz="2400" smtClean="0">
                <a:latin typeface="Georgia" pitchFamily="18" charset="0"/>
              </a:rPr>
              <a:t>(природного, «бросового»).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4. Место </a:t>
            </a:r>
            <a:r>
              <a:rPr lang="ru-RU" sz="2400" b="1" smtClean="0">
                <a:latin typeface="Georgia" pitchFamily="18" charset="0"/>
              </a:rPr>
              <a:t>для проведения опытов.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5. Место для </a:t>
            </a:r>
            <a:r>
              <a:rPr lang="ru-RU" sz="2400" b="1" smtClean="0">
                <a:latin typeface="Georgia" pitchFamily="18" charset="0"/>
              </a:rPr>
              <a:t>неструктурированных материалов </a:t>
            </a:r>
            <a:r>
              <a:rPr lang="ru-RU" sz="2400" smtClean="0">
                <a:latin typeface="Georgia" pitchFamily="18" charset="0"/>
              </a:rPr>
              <a:t>(песок, вода, стружка, пенопласт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3600" b="1" smtClean="0">
                <a:latin typeface="Georgi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64" y="274638"/>
            <a:ext cx="8305800" cy="1325562"/>
          </a:xfrm>
        </p:spPr>
        <p:txBody>
          <a:bodyPr/>
          <a:lstStyle/>
          <a:p>
            <a:pPr algn="l" eaLnBrk="1" hangingPunct="1"/>
            <a:r>
              <a:rPr lang="ru-RU" sz="4000" b="1" dirty="0" smtClean="0"/>
              <a:t>Этапы развития.</a:t>
            </a:r>
            <a:endParaRPr lang="ru-RU" sz="40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1A1A1A"/>
                </a:solidFill>
                <a:latin typeface="YS Text"/>
              </a:rPr>
              <a:t>Первый этап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– этап проявления любопытства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В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качестве примера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проявления любопытства у дошкольника можно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привести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тот факт, что в 2–3 года ребенок фиксирует свое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внимание на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яркости объекта, не уделяя при этом особого внимания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его сущности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1A1A1A"/>
                </a:solidFill>
                <a:latin typeface="YS Text"/>
              </a:rPr>
              <a:t>Вторая стадия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познавательного развития детей дошкольного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возраста определяется как любознательность, которая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опреде-ляется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как ценное состояние личности, включает активное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видение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мира, характеризуется стремлением ребенка проникнуть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за пределы первоначально усмотренного и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воспринятого. На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этой стадии, как правило, проявляются сильные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эмоции удивления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радости познания, восторга, удовлетворенности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деятельностью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 Суть любознательности заключается в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образовании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и расшифровке разного рода загадок. В качестве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примера любознательности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можно привести тот факт, что ребенок часто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задает вопросы познавательного характера, например: «Из чего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сделана кукла?», «Почему Луна не падает?»,</a:t>
            </a:r>
          </a:p>
          <a:p>
            <a:pPr eaLnBrk="1" hangingPunct="1">
              <a:buFontTx/>
              <a:buNone/>
            </a:pPr>
            <a:endParaRPr lang="ru-RU" sz="2000" dirty="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/>
              <a:t> </a:t>
            </a: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6294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Новым качеством, или </a:t>
            </a:r>
            <a:r>
              <a:rPr lang="ru-RU" sz="2000" b="1" dirty="0">
                <a:solidFill>
                  <a:srgbClr val="1A1A1A"/>
                </a:solidFill>
                <a:latin typeface="YS Text"/>
              </a:rPr>
              <a:t>третьей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стадией,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познавательного развития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дошкольников является познавательный интерес,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ха-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рактеризующийся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повышенной устойчивостью, ясной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избира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-тельной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нацеленностью на познаваемый предмет, ценной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моти-вацией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в которой главное место занимают познавательные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мо-тивы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. Познавательный интерес содействует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проникновению дошкольника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сущностные отношения, связи, закономерности освоения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действительности. Проявлением познавательного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интереса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следует считать стремление ребенка самостоятельно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отвечать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на поставленные вопросы, например в ходе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экспериментирования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исследования окружающего мира.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1A1A1A"/>
                </a:solidFill>
                <a:latin typeface="YS Text"/>
              </a:rPr>
              <a:t>Четвертый этап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познавательного развития характеризуется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удовлетворением исследовательской деятельности; используя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разные (приобретенные) способы действий, ребенок начинает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ориентироваться на процесс и на конечный результат, 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достиже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ние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которого приводит к тому, что он получает удовлетворение,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в результате чего потребности становятся «ненасыщенными».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У ребенка формируется механизм вероятностного 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прогнозиро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вания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он учится предвидеть результат своей деятельности.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Таким образом, мы можем заключить, что особенностями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развития познавательно-исследовательской деятельности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ребенка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дошкольного возраста являются следующие.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1 Основой познавательно-исследовательской деятельности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являются развитые психические познавательные процессы.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2 В своем становлении познавательно-исследовательская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деятельность проходит ряд стадий: любопытство, 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любозна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тельность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познавательный интерес, познавательная актив-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ность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познавательная направленность.</a:t>
            </a:r>
          </a:p>
          <a:p>
            <a:pPr eaLnBrk="1" hangingPunct="1"/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b="1" dirty="0">
                <a:solidFill>
                  <a:srgbClr val="1A1A1A"/>
                </a:solidFill>
                <a:latin typeface="YS Text"/>
              </a:rPr>
              <a:t>Проекты в развитии</a:t>
            </a:r>
            <a:br>
              <a:rPr lang="ru-RU" sz="2000" b="1" dirty="0">
                <a:solidFill>
                  <a:srgbClr val="1A1A1A"/>
                </a:solidFill>
                <a:latin typeface="YS Text"/>
              </a:rPr>
            </a:br>
            <a:r>
              <a:rPr lang="ru-RU" sz="2000" b="1" dirty="0">
                <a:solidFill>
                  <a:srgbClr val="1A1A1A"/>
                </a:solidFill>
                <a:latin typeface="YS Text"/>
              </a:rPr>
              <a:t>познавательно-исследовательской деятельности</a:t>
            </a:r>
            <a:br>
              <a:rPr lang="ru-RU" sz="2000" b="1" dirty="0">
                <a:solidFill>
                  <a:srgbClr val="1A1A1A"/>
                </a:solidFill>
                <a:latin typeface="YS Text"/>
              </a:rPr>
            </a:br>
            <a:r>
              <a:rPr lang="ru-RU" sz="2000" b="1" dirty="0">
                <a:solidFill>
                  <a:srgbClr val="1A1A1A"/>
                </a:solidFill>
                <a:latin typeface="YS Text"/>
              </a:rPr>
              <a:t>детей дошкольного возраста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sz="2000" dirty="0">
                <a:solidFill>
                  <a:srgbClr val="1A1A1A"/>
                </a:solidFill>
                <a:latin typeface="YS Text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Проект – это метод педагогически организованного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освоения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ребенком окружающей среды в процессе поэтапной и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заранее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спланированной практической деятельности по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достижению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намеченных целей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.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Применительно к детскому саду проект – это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специально организованный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воспитателем и самостоятельно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выполняемый воспитанниками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комплекс действий, направленных на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разрешение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проблемной ситуации и завершающихся 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созданием творческого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продукта.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Сегодня педагогическая теория и практика реализации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ФГОС ДО предлагает следующие направления для проектной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деятельности: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– проекты по гражданскому образованию;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– проекты по экологическому воспитанию;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– проекты по формированию навыков здорового образа жизни;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– проекты по тематике недель в соответствии с требования-</a:t>
            </a:r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ми ФГОС ДО.</a:t>
            </a:r>
          </a:p>
          <a:p>
            <a:pPr marL="0" indent="0">
              <a:buNone/>
            </a:pPr>
            <a:endParaRPr lang="ru-RU" sz="2000" dirty="0">
              <a:solidFill>
                <a:srgbClr val="1A1A1A"/>
              </a:solidFill>
              <a:latin typeface="YS Text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229600" cy="66294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1A1A1A"/>
                </a:solidFill>
                <a:latin typeface="YS Text"/>
              </a:rPr>
              <a:t>Цели проекта: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– ввести детей в проблемную ситуацию, узнать, как живут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дети и взрослые в детском саду, чем они занимаются, как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отно-сятся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друг к другу;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– создать в группе организационно-педагогические условия,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благоприятные для формирования между детьми чувства 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дру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желюбия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, доброжелательности, привязанности;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– создать основу для групповых традиций, развивающих 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ребенке чувство принадлежности к коллективу сверстников 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взрослых и помогающих воспитать образ собственного «Я»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каждого ребенка в группе; разработать символическое </a:t>
            </a:r>
            <a:r>
              <a:rPr lang="ru-RU" sz="2000" dirty="0" err="1" smtClean="0">
                <a:solidFill>
                  <a:srgbClr val="1A1A1A"/>
                </a:solidFill>
                <a:latin typeface="YS Text"/>
              </a:rPr>
              <a:t>обозна-чение</a:t>
            </a:r>
            <a:r>
              <a:rPr lang="ru-RU" sz="2000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группы, как общности;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– стимулировать у детей желание с доверием, 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привязанно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стью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и любовью относиться к знакомым взрослым (</a:t>
            </a:r>
            <a:r>
              <a:rPr lang="ru-RU" sz="2000" dirty="0" err="1">
                <a:solidFill>
                  <a:srgbClr val="1A1A1A"/>
                </a:solidFill>
                <a:latin typeface="YS Text"/>
              </a:rPr>
              <a:t>сотрудни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-</a:t>
            </a:r>
          </a:p>
          <a:p>
            <a:pPr marL="0" indent="0">
              <a:buNone/>
            </a:pPr>
            <a:r>
              <a:rPr lang="ru-RU" sz="2000" dirty="0" err="1">
                <a:solidFill>
                  <a:srgbClr val="1A1A1A"/>
                </a:solidFill>
                <a:latin typeface="YS Text"/>
              </a:rPr>
              <a:t>кам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детского сада), которые ждут их, заботятся о них, заменяют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маму, организуют интересные мероприятия;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– воспитывать у детей интерес к жизни и деятельности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A1A1A"/>
                </a:solidFill>
                <a:latin typeface="YS Text"/>
              </a:rPr>
              <a:t>сверстников и взрослых в детском саду и за его пределами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eorgia" pitchFamily="18" charset="0"/>
              </a:rPr>
              <a:t>Особенности детского экспериментирования</a:t>
            </a:r>
            <a:endParaRPr lang="ru-RU" sz="2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1. </a:t>
            </a:r>
            <a:r>
              <a:rPr lang="ru-RU" sz="2800" b="1" smtClean="0">
                <a:latin typeface="Georgia" pitchFamily="18" charset="0"/>
              </a:rPr>
              <a:t>родство</a:t>
            </a:r>
            <a:r>
              <a:rPr lang="ru-RU" sz="2800" smtClean="0">
                <a:latin typeface="Georgia" pitchFamily="18" charset="0"/>
              </a:rPr>
              <a:t> детского экспериментирования с игрой, а также с манипулированием предметами, служащими у детей; наиважнейшими способами познания мира;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2. детское экспериментирование </a:t>
            </a:r>
            <a:r>
              <a:rPr lang="ru-RU" sz="2800" b="1" smtClean="0">
                <a:latin typeface="Georgia" pitchFamily="18" charset="0"/>
              </a:rPr>
              <a:t>свободно</a:t>
            </a:r>
            <a:r>
              <a:rPr lang="ru-RU" sz="2800" smtClean="0">
                <a:latin typeface="Georgia" pitchFamily="18" charset="0"/>
              </a:rPr>
              <a:t> от обязательности</a:t>
            </a:r>
            <a:r>
              <a:rPr lang="ru-RU" sz="2400" smtClean="0">
                <a:latin typeface="Georgia" pitchFamily="18" charset="0"/>
              </a:rPr>
              <a:t> (</a:t>
            </a:r>
            <a:r>
              <a:rPr lang="ru-RU" sz="1800" smtClean="0">
                <a:latin typeface="Georgia" pitchFamily="18" charset="0"/>
              </a:rPr>
              <a:t>во время любого эксперимента у ребенка должно сохраняться ощущение внутренней свободы)</a:t>
            </a:r>
            <a:r>
              <a:rPr lang="ru-RU" sz="2400" smtClean="0">
                <a:latin typeface="Georgia" pitchFamily="18" charset="0"/>
              </a:rPr>
              <a:t>;</a:t>
            </a:r>
            <a:r>
              <a:rPr lang="ru-RU" sz="240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3. как и при игре, не следует жестко </a:t>
            </a:r>
            <a:r>
              <a:rPr lang="ru-RU" sz="2800" b="1" smtClean="0">
                <a:latin typeface="Georgia" pitchFamily="18" charset="0"/>
              </a:rPr>
              <a:t>регламентировать</a:t>
            </a:r>
            <a:r>
              <a:rPr lang="ru-RU" sz="2800" smtClean="0">
                <a:latin typeface="Georgia" pitchFamily="18" charset="0"/>
              </a:rPr>
              <a:t> продолжительность опыта;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CC99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E2C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CC99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C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2169</Words>
  <Application>Microsoft Office PowerPoint</Application>
  <PresentationFormat>Экран (4:3)</PresentationFormat>
  <Paragraphs>201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Comic Sans MS</vt:lpstr>
      <vt:lpstr>Georgia</vt:lpstr>
      <vt:lpstr>YS Text</vt:lpstr>
      <vt:lpstr>Оформление по умолчанию</vt:lpstr>
      <vt:lpstr>Современные технологии развития познавательно-исследовательской деятельности детей дошкольного и младшего школьного возраста </vt:lpstr>
      <vt:lpstr>Презентация PowerPoint</vt:lpstr>
      <vt:lpstr>Презентация PowerPoint</vt:lpstr>
      <vt:lpstr>Этапы развития.</vt:lpstr>
      <vt:lpstr>Презентация PowerPoint</vt:lpstr>
      <vt:lpstr>Презентация PowerPoint</vt:lpstr>
      <vt:lpstr> Проекты в развитии познавательно-исследовательской деятельности детей дошкольного возраста </vt:lpstr>
      <vt:lpstr>Презентация PowerPoint</vt:lpstr>
      <vt:lpstr>Особенности детского экспериментирования</vt:lpstr>
      <vt:lpstr>Особенности детского экспериментирования</vt:lpstr>
      <vt:lpstr>Особенности организации элементарной поисковой деятельности детей (Л.М.Маневцова)</vt:lpstr>
      <vt:lpstr>Особенности организации элементарной поисковой деятельности детей</vt:lpstr>
      <vt:lpstr>Способами проверки предположений могут служить:</vt:lpstr>
      <vt:lpstr> Примеры познавательных задач : </vt:lpstr>
      <vt:lpstr>В процессе организации поисковой деятельности у детей появляется способность самостоятельно ставить познавательные задачи, отражающие более глубокое проникновение в сущность явлений, установление аналогий, понимание все более общих закономерностей.</vt:lpstr>
      <vt:lpstr>Педагогическая технология процесса развития исследовательской активности детей старшего  дошкольного возраста в процессе экспериментирования ( Т.И. Бабаева, О.В. Киреева)</vt:lpstr>
      <vt:lpstr>Презентация PowerPoint</vt:lpstr>
      <vt:lpstr>Проблемы, выявленные в современной практике ДОУ (педагоги)</vt:lpstr>
      <vt:lpstr>Презентация PowerPoint</vt:lpstr>
      <vt:lpstr>У современных дошкольников</vt:lpstr>
      <vt:lpstr>Причина</vt:lpstr>
      <vt:lpstr>Педагогическая технология процесса развития исследовательской активности</vt:lpstr>
      <vt:lpstr>1. Мотивационно-ориентировочный этап</vt:lpstr>
      <vt:lpstr>2. Содержательно-деятельностный этап</vt:lpstr>
      <vt:lpstr>Презентация PowerPoint</vt:lpstr>
      <vt:lpstr>3. Инициативно-творческий этап </vt:lpstr>
      <vt:lpstr>Формы организации специально организованной познавательной деятельности</vt:lpstr>
      <vt:lpstr>Учебно-игровая модель</vt:lpstr>
      <vt:lpstr>Дедушка Знай</vt:lpstr>
      <vt:lpstr>Методы и приемы, обеспечивающие реализацию учебно-игровой модели</vt:lpstr>
      <vt:lpstr>Коммуникативно-диалоговая модель</vt:lpstr>
      <vt:lpstr>Методы и приемы, обеспечивающие реализацию коммуникативно-диалоговая модели:</vt:lpstr>
      <vt:lpstr>Эксперментально-исследовательская модель</vt:lpstr>
      <vt:lpstr>Методы и приемы, используемые в экспериментально-исследовательской модели модели:</vt:lpstr>
      <vt:lpstr>Презентация PowerPoint</vt:lpstr>
      <vt:lpstr>Создание условий для детского экспериментирования (исследовательские центры, центры науки) в образовательном пространстве ДОУ.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85</cp:revision>
  <cp:lastPrinted>1601-01-01T00:00:00Z</cp:lastPrinted>
  <dcterms:created xsi:type="dcterms:W3CDTF">1601-01-01T00:00:00Z</dcterms:created>
  <dcterms:modified xsi:type="dcterms:W3CDTF">2023-11-26T18:21:09Z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