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71" r:id="rId6"/>
    <p:sldId id="265" r:id="rId7"/>
    <p:sldId id="261" r:id="rId8"/>
    <p:sldId id="270" r:id="rId9"/>
    <p:sldId id="267" r:id="rId10"/>
    <p:sldId id="262" r:id="rId11"/>
    <p:sldId id="269" r:id="rId12"/>
    <p:sldId id="263" r:id="rId13"/>
    <p:sldId id="264" r:id="rId14"/>
    <p:sldId id="266" r:id="rId15"/>
    <p:sldId id="273" r:id="rId16"/>
    <p:sldId id="275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сен-окт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общение</c:v>
                </c:pt>
                <c:pt idx="1">
                  <c:v>дружелюбие</c:v>
                </c:pt>
                <c:pt idx="2">
                  <c:v>самостоятельность</c:v>
                </c:pt>
                <c:pt idx="3">
                  <c:v>взаимопомощь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нояб-дек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общение</c:v>
                </c:pt>
                <c:pt idx="1">
                  <c:v>дружелюбие</c:v>
                </c:pt>
                <c:pt idx="2">
                  <c:v>самостоятельность</c:v>
                </c:pt>
                <c:pt idx="3">
                  <c:v>взаимопомощь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янв-фев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общение</c:v>
                </c:pt>
                <c:pt idx="1">
                  <c:v>дружелюбие</c:v>
                </c:pt>
                <c:pt idx="2">
                  <c:v>самостоятельность</c:v>
                </c:pt>
                <c:pt idx="3">
                  <c:v>взаимопомощь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axId val="120662656"/>
        <c:axId val="120672640"/>
      </c:barChart>
      <c:catAx>
        <c:axId val="120662656"/>
        <c:scaling>
          <c:orientation val="minMax"/>
        </c:scaling>
        <c:axPos val="b"/>
        <c:tickLblPos val="nextTo"/>
        <c:crossAx val="120672640"/>
        <c:crosses val="autoZero"/>
        <c:auto val="1"/>
        <c:lblAlgn val="ctr"/>
        <c:lblOffset val="100"/>
      </c:catAx>
      <c:valAx>
        <c:axId val="120672640"/>
        <c:scaling>
          <c:orientation val="minMax"/>
        </c:scaling>
        <c:axPos val="l"/>
        <c:majorGridlines/>
        <c:numFmt formatCode="General" sourceLinked="1"/>
        <c:tickLblPos val="nextTo"/>
        <c:crossAx val="120662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-rubinushka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292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8178702" cy="21257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Педагогический проект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«Давайте жить дружно»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071942"/>
            <a:ext cx="6120680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Подготовила: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воспитатель высшей квалификационной  категории</a:t>
            </a:r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Шлемина</a:t>
            </a:r>
            <a:r>
              <a:rPr lang="ru-RU" b="1" dirty="0">
                <a:solidFill>
                  <a:schemeClr val="tx2"/>
                </a:solidFill>
              </a:rPr>
              <a:t>  Надежда  </a:t>
            </a:r>
            <a:r>
              <a:rPr lang="ru-RU" b="1" dirty="0" smtClean="0">
                <a:solidFill>
                  <a:schemeClr val="tx2"/>
                </a:solidFill>
              </a:rPr>
              <a:t>Геннадьевна</a:t>
            </a:r>
          </a:p>
          <a:p>
            <a:pPr algn="ctr"/>
            <a:endParaRPr lang="ru-RU" dirty="0">
              <a:latin typeface="Times New Roman"/>
              <a:cs typeface="Times New Roman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2023 год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общеразвивающего вида «Рябинушка»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Южский муниципальный район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155630, Ивановская область,  г. Южа, ул. Пушкина,  д. 3, тел: 8 (49347) 2-11-68, e-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3"/>
              </a:rPr>
              <a:t>dou-rubinushka@yandex.ru</a:t>
            </a:r>
            <a:r>
              <a:rPr lang="ru-RU" sz="1300" dirty="0">
                <a:latin typeface="Times New Roman"/>
                <a:cs typeface="Times New Roman"/>
              </a:rPr>
              <a:t/>
            </a:r>
            <a:br>
              <a:rPr lang="ru-RU" sz="1300" dirty="0">
                <a:latin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2477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1780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7331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Друг познается в игре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:\презент матем\20230302_1136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592" y="774766"/>
            <a:ext cx="4119936" cy="308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E:\ПАЛЕХ\20231030_0758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575" y="3812699"/>
            <a:ext cx="4500594" cy="301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20231030_1623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82520"/>
            <a:ext cx="3754864" cy="297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АЛЕХ\20231030_0803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281895" cy="29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181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Вместе играть весело и интересно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ПРОЕКТ МАШИНЫ\20221114_1040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ПРОЕКТ ПТИЦЫ\20230201_081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4068500" cy="305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61374"/>
            <a:ext cx="3860972" cy="289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\Desktop\СТАРШИЙ ВОСПИТАТИЕЛЬ\выступление на конференции 2022\для выступления\IMG-e33b18756d1f8c821f395f8edb72442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929066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509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Минутка отдыха в уголке уединения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142984"/>
            <a:ext cx="42209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51.userapi.com/impg/g2KgE0rTrVeI43v3heamOxH9aw3_yqW-i7cm4w/JlKjcfxZEfk.jpg?size=810x1080&amp;quality=95&amp;sign=1c4444e2215e798f08939d91f57ce30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924" y="1340322"/>
            <a:ext cx="4014446" cy="535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80.userapi.com/impg/m8fv_dAUBY0-tv36Mw2f85xlDDNVU5g3A0zIbA/OAN28_rAJ2I.jpg?size=1280x960&amp;quality=95&amp;sign=a694582dd31134cc1b7d08b1e7ab7322&amp;type=album"/>
          <p:cNvPicPr>
            <a:picLocks noChangeAspect="1" noChangeArrowheads="1"/>
          </p:cNvPicPr>
          <p:nvPr/>
        </p:nvPicPr>
        <p:blipFill>
          <a:blip r:embed="rId5"/>
          <a:srcRect t="19026" r="57193"/>
          <a:stretch>
            <a:fillRect/>
          </a:stretch>
        </p:blipFill>
        <p:spPr bwMode="auto">
          <a:xfrm>
            <a:off x="1071538" y="3775688"/>
            <a:ext cx="2500330" cy="286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5406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Коврик  «Мирись, мирись и больше не дерись»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sus\Desktop\20230213_1534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2663"/>
            <a:ext cx="3896005" cy="519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51.userapi.com/impg/MoMz1zfcbEMRS_NzpVlQwtXOm6S96C6k_GvlQQ/Au76N8iu_Bo.jpg?size=810x1080&amp;quality=95&amp;sign=bd332843b854914876a803407ce8c15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52428" cy="5136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1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помогают нам дружить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:\ПРОЕКТ ДЕНЬ МАТЕРИ\20221129_1619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88" y="3864903"/>
            <a:ext cx="4027397" cy="3020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ПРОЕКТ ЗИМА\20230128_105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3875290" cy="2906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ПРОЕКТ ДЕНЬ МАТЕРИ\20221129_161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4030168" cy="3022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2.userapi.com/impg/APRhWh6MPUNE1qnA0bqNjau80j7Q5MwUSS1WDw/x3k8CK31fYc.jpg?size=1280x960&amp;quality=95&amp;sign=fc816ec07dc382001b0a80808367e67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40000"/>
            <a:ext cx="3787354" cy="2840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537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"/>
            <a:ext cx="97007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Результат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/>
          <a:lstStyle/>
          <a:p>
            <a:pPr lvl="0"/>
            <a:r>
              <a:rPr lang="ru-RU" dirty="0"/>
              <a:t> </a:t>
            </a:r>
            <a:r>
              <a:rPr lang="ru-RU" dirty="0" smtClean="0"/>
              <a:t>дети  </a:t>
            </a:r>
            <a:r>
              <a:rPr lang="ru-RU" dirty="0"/>
              <a:t>осознанно </a:t>
            </a:r>
            <a:r>
              <a:rPr lang="ru-RU" dirty="0" smtClean="0"/>
              <a:t>выполняют </a:t>
            </a:r>
            <a:r>
              <a:rPr lang="ru-RU" dirty="0"/>
              <a:t>правила общения; </a:t>
            </a:r>
          </a:p>
          <a:p>
            <a:pPr lvl="0"/>
            <a:r>
              <a:rPr lang="ru-RU" dirty="0" smtClean="0"/>
              <a:t>оказывают </a:t>
            </a:r>
            <a:r>
              <a:rPr lang="ru-RU" dirty="0"/>
              <a:t>друг другу помощь;</a:t>
            </a:r>
          </a:p>
          <a:p>
            <a:pPr lvl="0"/>
            <a:r>
              <a:rPr lang="ru-RU" dirty="0"/>
              <a:t>сообща </a:t>
            </a:r>
            <a:r>
              <a:rPr lang="ru-RU" dirty="0" smtClean="0"/>
              <a:t>играют, занимаются</a:t>
            </a:r>
            <a:r>
              <a:rPr lang="ru-RU" dirty="0"/>
              <a:t>, </a:t>
            </a:r>
            <a:r>
              <a:rPr lang="ru-RU" dirty="0" smtClean="0"/>
              <a:t>трудятся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сформировалось </a:t>
            </a:r>
            <a:r>
              <a:rPr lang="ru-RU" dirty="0"/>
              <a:t>чувство принадлежности к группе; </a:t>
            </a:r>
          </a:p>
          <a:p>
            <a:pPr lvl="0"/>
            <a:r>
              <a:rPr lang="ru-RU" dirty="0"/>
              <a:t>коллектив детей </a:t>
            </a:r>
            <a:r>
              <a:rPr lang="ru-RU" dirty="0" smtClean="0"/>
              <a:t>стал более дружным и  </a:t>
            </a:r>
            <a:r>
              <a:rPr lang="ru-RU" dirty="0" smtClean="0"/>
              <a:t>сплоченным.</a:t>
            </a:r>
            <a:endParaRPr lang="ru-RU" dirty="0"/>
          </a:p>
        </p:txBody>
      </p:sp>
      <p:pic>
        <p:nvPicPr>
          <p:cNvPr id="4098" name="Picture 2" descr="https://sun9-51.userapi.com/impg/PZf_pQiSDIaqIM9_5h1cYSJ_0gArr7vpB8tSSg/YS_B8fWddHI.jpg?size=1280x960&amp;quality=95&amp;sign=b9e44a3a261efefa948c175cd7fe0b7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21909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17.userapi.com/impg/pY_SwPYcR7VTp18KMUwjfUoQM0qQQ5gGpLDsFQ/ThbHsS1wY2I.jpg?size=1280x960&amp;quality=95&amp;sign=96dc21143a466d4022f2d49c0e32dcc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454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07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Диаграмма наших достижений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42976" y="1428736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68684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Литература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472518" cy="52772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Аникеева Н.П. Воспитание игрой. - М.: Педагогика, 1987</a:t>
            </a:r>
          </a:p>
          <a:p>
            <a:r>
              <a:rPr lang="ru-RU" dirty="0"/>
              <a:t>2. Артемова С.В. Организация взаимоотношений детей в игре. // Дошкольное воспитание. 1972, №6.</a:t>
            </a:r>
          </a:p>
          <a:p>
            <a:r>
              <a:rPr lang="ru-RU" dirty="0"/>
              <a:t>3. Васильева М.А. Руководство играми детей в дошкольном учреждении. - М.: Просвещение, 1985.</a:t>
            </a:r>
          </a:p>
          <a:p>
            <a:r>
              <a:rPr lang="ru-RU" dirty="0"/>
              <a:t>4. </a:t>
            </a:r>
            <a:r>
              <a:rPr lang="ru-RU" dirty="0" err="1"/>
              <a:t>Венгер</a:t>
            </a:r>
            <a:r>
              <a:rPr lang="ru-RU" dirty="0"/>
              <a:t> Л.А. Структура и психическое развитие ребенка. - М.: Просвещение, 1978.</a:t>
            </a:r>
          </a:p>
          <a:p>
            <a:r>
              <a:rPr lang="ru-RU" dirty="0"/>
              <a:t>5. Воронова В.Я. Творческие игры старших дошкольников. - М.: Педагогика, 1981.</a:t>
            </a:r>
          </a:p>
          <a:p>
            <a:r>
              <a:rPr lang="ru-RU" dirty="0"/>
              <a:t>6. Воспитание дружеских чувств у детей. / Под ред. Л.Н. </a:t>
            </a:r>
            <a:r>
              <a:rPr lang="ru-RU" dirty="0" err="1"/>
              <a:t>Прокошенко</a:t>
            </a:r>
            <a:r>
              <a:rPr lang="ru-RU" dirty="0"/>
              <a:t>, В.К. </a:t>
            </a:r>
            <a:r>
              <a:rPr lang="ru-RU" dirty="0" err="1"/>
              <a:t>Котырло</a:t>
            </a:r>
            <a:r>
              <a:rPr lang="ru-RU" dirty="0"/>
              <a:t>. - Киев: Педагогическая школа, 1987.</a:t>
            </a:r>
          </a:p>
          <a:p>
            <a:r>
              <a:rPr lang="ru-RU" dirty="0"/>
              <a:t>7. </a:t>
            </a:r>
            <a:r>
              <a:rPr lang="ru-RU" dirty="0" err="1"/>
              <a:t>Газлева</a:t>
            </a:r>
            <a:r>
              <a:rPr lang="ru-RU" dirty="0"/>
              <a:t> С.А. Нравственное воспитание дошкольников: воспитание справедливого отношения к окружающим. - М.: Просвещение, 1979.</a:t>
            </a:r>
          </a:p>
          <a:p>
            <a:r>
              <a:rPr lang="ru-RU" dirty="0"/>
              <a:t>8. Жуковская Р.И. Игра и ее педагогическое значение. - М.: Педагогика, 1975.</a:t>
            </a:r>
          </a:p>
          <a:p>
            <a:r>
              <a:rPr lang="ru-RU" dirty="0"/>
              <a:t>9. Запорожец А.В., Лисина М. Развитие общения у дошкольников. - М.: Педагогика, 1974.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3176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60167"/>
            <a:ext cx="9786975" cy="6918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572428" cy="235745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103568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01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Актуальность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329642" cy="52772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Общение со сверстниками играет очень важную роль в жизни ребенка дошкольного возраста, умение общаться – одно из условий развития личности, оно необходимо для дальнейшей социализации ребенка. Дети достаточно часто конфликтуют, им тяжело согласовывать свои действия, уступать другим, сопереживать.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связано с тем, что ребенок дошкольного возраста еще не понимает, что другой ребенок – это личность, со своими чувствами, интересами.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Поэтому  передо мной встала важная задача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научить детей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дружить,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уважать мнение других, сопереживать и помогать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сверстникам.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Эта проблема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определила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тему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проекта: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«Давайте жить дружно»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(с применением личностно - ориентированного подхода  в воспитании у детей дружеских взаимоотношений).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20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701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Вид </a:t>
            </a:r>
            <a:r>
              <a:rPr lang="ru-RU" sz="2000" b="1" i="1" dirty="0">
                <a:solidFill>
                  <a:srgbClr val="FF0000"/>
                </a:solidFill>
              </a:rPr>
              <a:t>проекта: </a:t>
            </a:r>
            <a:r>
              <a:rPr lang="ru-RU" sz="2000" b="1" dirty="0"/>
              <a:t>познавательный, творческий, личностно-ориентированный. </a:t>
            </a:r>
            <a:br>
              <a:rPr lang="ru-RU" sz="2000" b="1" dirty="0"/>
            </a:br>
            <a:r>
              <a:rPr lang="ru-RU" sz="2000" b="1" i="1" dirty="0">
                <a:solidFill>
                  <a:srgbClr val="FF0000"/>
                </a:solidFill>
              </a:rPr>
              <a:t>По времени проведения: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долгосрочный (6 месяцев).</a:t>
            </a:r>
            <a:br>
              <a:rPr lang="ru-RU" sz="2000" b="1" dirty="0"/>
            </a:br>
            <a:r>
              <a:rPr lang="ru-RU" sz="2000" b="1" i="1" dirty="0">
                <a:solidFill>
                  <a:srgbClr val="FF0000"/>
                </a:solidFill>
              </a:rPr>
              <a:t>Участники проекта</a:t>
            </a:r>
            <a:r>
              <a:rPr lang="ru-RU" sz="2000" b="1" dirty="0"/>
              <a:t>: дети средней  группы, воспитатели, родители.</a:t>
            </a:r>
            <a:br>
              <a:rPr lang="ru-RU" sz="2000" b="1" dirty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472518" cy="4485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проекта: </a:t>
            </a:r>
            <a:r>
              <a:rPr lang="ru-RU" dirty="0">
                <a:solidFill>
                  <a:srgbClr val="002060"/>
                </a:solidFill>
              </a:rPr>
              <a:t>воспитание дружеских чувств: доверия, взаимовыручки, сопереживания, создание дружеских отношений в группе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</a:rPr>
              <a:t>Обучающие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научить детей </a:t>
            </a:r>
            <a:r>
              <a:rPr lang="ru-RU" dirty="0">
                <a:solidFill>
                  <a:srgbClr val="002060"/>
                </a:solidFill>
              </a:rPr>
              <a:t>видеть, понимать и оценивать свои поступки и поступки </a:t>
            </a:r>
            <a:r>
              <a:rPr lang="ru-RU" dirty="0" smtClean="0">
                <a:solidFill>
                  <a:srgbClr val="002060"/>
                </a:solidFill>
              </a:rPr>
              <a:t>сверстников;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сформировать </a:t>
            </a:r>
            <a:r>
              <a:rPr lang="ru-RU" dirty="0">
                <a:solidFill>
                  <a:srgbClr val="002060"/>
                </a:solidFill>
              </a:rPr>
              <a:t>коммуникативные навыки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</a:rPr>
              <a:t>Развивающие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обогатить </a:t>
            </a:r>
            <a:r>
              <a:rPr lang="ru-RU" dirty="0">
                <a:solidFill>
                  <a:srgbClr val="002060"/>
                </a:solidFill>
              </a:rPr>
              <a:t>и активизировать словарь по теме «Дружба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развивать </a:t>
            </a:r>
            <a:r>
              <a:rPr lang="ru-RU" dirty="0">
                <a:solidFill>
                  <a:srgbClr val="002060"/>
                </a:solidFill>
              </a:rPr>
              <a:t>творчество и умения </a:t>
            </a:r>
            <a:r>
              <a:rPr lang="ru-RU" dirty="0" smtClean="0">
                <a:solidFill>
                  <a:srgbClr val="002060"/>
                </a:solidFill>
              </a:rPr>
              <a:t>взаимодействовать в </a:t>
            </a:r>
            <a:r>
              <a:rPr lang="ru-RU" dirty="0">
                <a:solidFill>
                  <a:srgbClr val="002060"/>
                </a:solidFill>
              </a:rPr>
              <a:t>продуктивной и в других видах </a:t>
            </a:r>
            <a:r>
              <a:rPr lang="ru-RU" dirty="0" smtClean="0">
                <a:solidFill>
                  <a:srgbClr val="002060"/>
                </a:solidFill>
              </a:rPr>
              <a:t>деятельности.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i="1" dirty="0">
                <a:solidFill>
                  <a:srgbClr val="002060"/>
                </a:solidFill>
              </a:rPr>
              <a:t>Воспитательные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воспитать </a:t>
            </a:r>
            <a:r>
              <a:rPr lang="ru-RU" dirty="0">
                <a:solidFill>
                  <a:srgbClr val="002060"/>
                </a:solidFill>
              </a:rPr>
              <a:t>культуру межличностных отношений между детьми.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51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857" y="0"/>
            <a:ext cx="9701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7249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Методы и приёмы для реализации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72452" cy="573325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Экран «Настроение»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Утренний и вечерний круг «Слева друг и справа друг»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Совместное творчество в центрах активности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Беседы о дружбе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тихи и сказки о дружбе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Просмотр мультфильмов о дружбе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Совместные игры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«Уголок уединения»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оврик «Примирения»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Совместные мероприятия родителей и детей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48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715436" cy="1584176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Предполагаемые </a:t>
            </a:r>
            <a:r>
              <a:rPr lang="ru-RU" sz="2800" b="1" dirty="0">
                <a:solidFill>
                  <a:srgbClr val="FF0000"/>
                </a:solidFill>
              </a:rPr>
              <a:t>итоги реализации проекта: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258204" cy="48794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ходе реализации проекта  дети научатся: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осознанно выполнять правила общения; 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оказывать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друг другу помощь;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сообща играть, заниматься, трудиться;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сформируется чувство принадлежности к группе; 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коллектив детей станет дружным, сплоченным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E:\ПРОЕКТ ПТИЦЫ\20230208_09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3842018" cy="357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80.userapi.com/impg/m8fv_dAUBY0-tv36Mw2f85xlDDNVU5g3A0zIbA/OAN28_rAJ2I.jpg?size=1280x960&amp;quality=95&amp;sign=a694582dd31134cc1b7d08b1e7ab732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21842"/>
            <a:ext cx="4714876" cy="353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9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Цыплята .jpg"/>
          <p:cNvPicPr>
            <a:picLocks noChangeAspect="1" noChangeArrowheads="1"/>
          </p:cNvPicPr>
          <p:nvPr/>
        </p:nvPicPr>
        <p:blipFill>
          <a:blip r:embed="rId2"/>
          <a:srcRect r="2960"/>
          <a:stretch>
            <a:fillRect/>
          </a:stretch>
        </p:blipFill>
        <p:spPr bwMode="auto">
          <a:xfrm>
            <a:off x="0" y="-11008"/>
            <a:ext cx="9429784" cy="6869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390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Каждое утро отмечаем свое настроение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un9-48.userapi.com/impg/wM0XOgC_jukju5bLgSxK7vB_DRagmnRcdgiNLg/CH4sRQhuFxA.jpg?size=1280x960&amp;quality=95&amp;sign=0d2f1c53da532053460fd5d08fce249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976815" cy="373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3.userapi.com/impg/QTizu6GILuf_dIysEVUDsGkuFw4BUkgOUIGnVA/WJH_uubEDuo.jpg?size=810x1080&amp;quality=95&amp;sign=31cd1e92f7395dab8f620821e86cf3d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6"/>
          <a:stretch>
            <a:fillRect/>
          </a:stretch>
        </p:blipFill>
        <p:spPr bwMode="auto">
          <a:xfrm>
            <a:off x="4786314" y="1714488"/>
            <a:ext cx="4357686" cy="4646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60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Утренний и вечерний круг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«Справа друг и слева друг»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ПРОЕКТ ЕЛОЧКА\20221202_0926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71.userapi.com/impg/945BwfoPUxB8C3_t0Tbyxf9OkotfwF7cxJrf5Q/S83BUxeN4ik.jpg?size=1280x1045&amp;quality=95&amp;sign=25153609e751d8dcffaad9cb89b8691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4767224" cy="389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892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01b.jpg"/>
          <p:cNvPicPr>
            <a:picLocks noChangeAspect="1" noChangeArrowheads="1"/>
          </p:cNvPicPr>
          <p:nvPr/>
        </p:nvPicPr>
        <p:blipFill>
          <a:blip r:embed="rId2" cstate="print"/>
          <a:srcRect l="758" r="2272"/>
          <a:stretch>
            <a:fillRect/>
          </a:stretch>
        </p:blipFill>
        <p:spPr bwMode="auto">
          <a:xfrm>
            <a:off x="0" y="0"/>
            <a:ext cx="94068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67600" cy="634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занятиях помогаем друг другу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E:\ПРОЕКТ ЗИМА\20230120_0923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979343" cy="530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ПРОЕКТ ЗИМА\20230110_093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216552" cy="316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sus\Desktop\сайт транспорт\20221114_091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36133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23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169371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595780" cy="6841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Читаем и показываем сказки о дружбе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E:\ПАЛЕХ\20231030_161959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un9-75.userapi.com/impg/lPWy9yJddYQYC56gRT-W-chPWMwcDyZ24Xm03w/hpTuM7Oj-nM.jpg?size=1280x960&amp;quality=95&amp;sign=34e47941a2a243d82094269f091eabf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3886722" cy="291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3.userapi.com/impg/XVO8_EbIEKWO-nGVsCihpkKstcysBPbKK63eFA/rnLsWRRQAKE.jpg?size=1280x960&amp;quality=95&amp;sign=5cb31bb2915d310e7c5026ac4a55d20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5024"/>
            <a:ext cx="4283967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3.userapi.com/impg/yyTbdZR8Bx34OnOofZoTjI5Vv-FFZFCN5PgMeg/1dN4qe_HU3k.jpg?size=1280x960&amp;quality=95&amp;sign=39ac446cfbff1d4726eeb6622377be2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653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38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</TotalTime>
  <Words>358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Педагогический проект  «Давайте жить дружно»</vt:lpstr>
      <vt:lpstr> Актуальность проекта:</vt:lpstr>
      <vt:lpstr>Вид проекта: познавательный, творческий, личностно-ориентированный.  По времени проведения: долгосрочный (6 месяцев). Участники проекта: дети средней  группы, воспитатели, родители. </vt:lpstr>
      <vt:lpstr>Методы и приёмы для реализации проекта:</vt:lpstr>
      <vt:lpstr>     Предполагаемые итоги реализации проекта: </vt:lpstr>
      <vt:lpstr>Каждое утро отмечаем свое настроение</vt:lpstr>
      <vt:lpstr>Утренний и вечерний круг  «Справа друг и слева друг»</vt:lpstr>
      <vt:lpstr>На занятиях помогаем друг другу</vt:lpstr>
      <vt:lpstr>Читаем и показываем сказки о дружбе</vt:lpstr>
      <vt:lpstr>Друг познается в игре</vt:lpstr>
      <vt:lpstr>Вместе играть весело и интересно</vt:lpstr>
      <vt:lpstr>Минутка отдыха в уголке уединения</vt:lpstr>
      <vt:lpstr> Коврик  «Мирись, мирись и больше не дерись»</vt:lpstr>
      <vt:lpstr>Родители помогают нам дружить</vt:lpstr>
      <vt:lpstr> Результат:</vt:lpstr>
      <vt:lpstr>          Диаграмма наших достижений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«Давайте жить дружно»</dc:title>
  <dc:creator>asus</dc:creator>
  <cp:lastModifiedBy>1</cp:lastModifiedBy>
  <cp:revision>24</cp:revision>
  <dcterms:created xsi:type="dcterms:W3CDTF">2023-11-06T06:31:03Z</dcterms:created>
  <dcterms:modified xsi:type="dcterms:W3CDTF">2023-11-16T11:43:18Z</dcterms:modified>
</cp:coreProperties>
</file>