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8" r:id="rId4"/>
    <p:sldId id="265" r:id="rId5"/>
    <p:sldId id="259" r:id="rId6"/>
    <p:sldId id="260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49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E616-C617-4614-846B-AF986DAFA3BB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2344-7BBC-40EA-BF13-4721EB1E3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E616-C617-4614-846B-AF986DAFA3BB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2344-7BBC-40EA-BF13-4721EB1E3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E616-C617-4614-846B-AF986DAFA3BB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2344-7BBC-40EA-BF13-4721EB1E3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E616-C617-4614-846B-AF986DAFA3BB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2344-7BBC-40EA-BF13-4721EB1E3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E616-C617-4614-846B-AF986DAFA3BB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2344-7BBC-40EA-BF13-4721EB1E3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E616-C617-4614-846B-AF986DAFA3BB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2344-7BBC-40EA-BF13-4721EB1E3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E616-C617-4614-846B-AF986DAFA3BB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2344-7BBC-40EA-BF13-4721EB1E3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E616-C617-4614-846B-AF986DAFA3BB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2344-7BBC-40EA-BF13-4721EB1E3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E616-C617-4614-846B-AF986DAFA3BB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2344-7BBC-40EA-BF13-4721EB1E3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E616-C617-4614-846B-AF986DAFA3BB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2344-7BBC-40EA-BF13-4721EB1E3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E616-C617-4614-846B-AF986DAFA3BB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2344-7BBC-40EA-BF13-4721EB1E3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8E616-C617-4614-846B-AF986DAFA3BB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92344-7BBC-40EA-BF13-4721EB1E3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catherineasquithgallery.com/uploads/posts/2021-02/1613701613_14-p-fon-dlya-teksta-prezentats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484368" cy="2232248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>
                <a:solidFill>
                  <a:srgbClr val="7030A0"/>
                </a:solidFill>
                <a:latin typeface="Gabriola" pitchFamily="82" charset="0"/>
              </a:rPr>
              <a:t>«</a:t>
            </a:r>
            <a: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  <a:t>Влияние  устного </a:t>
            </a:r>
            <a:b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  <a:t>   народного  творчества </a:t>
            </a:r>
            <a:b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  <a:t>           на  развитие  речи  детей»</a:t>
            </a:r>
            <a:endParaRPr lang="ru-RU" sz="3600" b="1" i="1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5040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Gabriola" pitchFamily="82" charset="0"/>
              </a:rPr>
              <a:t>Подготовила: Тимохина С.Н.</a:t>
            </a:r>
          </a:p>
        </p:txBody>
      </p:sp>
      <p:pic>
        <p:nvPicPr>
          <p:cNvPr id="53252" name="Picture 4" descr="https://dgsvoboda.net/images/Buratin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1690696" cy="2232248"/>
          </a:xfrm>
          <a:prstGeom prst="rect">
            <a:avLst/>
          </a:prstGeom>
          <a:noFill/>
        </p:spPr>
      </p:pic>
      <p:pic>
        <p:nvPicPr>
          <p:cNvPr id="10" name="Picture 8" descr="https://gigabaza.ru/images/80/159734/d87a68c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980728"/>
            <a:ext cx="1312295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701613_14-p-fon-dlya-teksta-prezentats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97552" cy="1143000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  <a:t>«Наши любимые сказки»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/>
          </a:bodyPr>
          <a:lstStyle/>
          <a:p>
            <a:pPr lvl="8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чтение сказок</a:t>
            </a:r>
          </a:p>
          <a:p>
            <a:pPr lvl="8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рассматривание </a:t>
            </a:r>
          </a:p>
          <a:p>
            <a:pPr lvl="8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иллюстраций</a:t>
            </a:r>
          </a:p>
          <a:p>
            <a:pPr lvl="8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беседа по сюжету</a:t>
            </a:r>
          </a:p>
        </p:txBody>
      </p:sp>
      <p:sp>
        <p:nvSpPr>
          <p:cNvPr id="8202" name="AutoShape 10" descr="https://st4.depositphotos.com/19887474/29990/i/1600/depositphotos_299901658-stock-photo-boy-looks-in-a-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https://st4.depositphotos.com/19887474/29990/i/1600/depositphotos_299901658-stock-photo-boy-looks-in-a-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6" name="Picture 14" descr="https://infodoski.ru/images/thumbnails/400/350/detailed/27/%D0%BC%D0%B0%D0%BB%D1%8C%D1%87%D0%B8%D0%BA_%D0%B8_%D0%B4%D0%B5%D0%B2%D0%BE%D1%87%D0%BA%D0%B0_%D1%81_%D0%BA%D0%BD%D0%B8%D0%B3%D0%BE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71733"/>
            <a:ext cx="1512168" cy="132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EEC260-963C-F37E-3521-176E56FE07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1" b="33201"/>
          <a:stretch/>
        </p:blipFill>
        <p:spPr>
          <a:xfrm>
            <a:off x="1138299" y="1490626"/>
            <a:ext cx="2497597" cy="241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4B66DA-3D04-BCD5-AD8B-FC52C1572F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 r="-491" b="17655"/>
          <a:stretch/>
        </p:blipFill>
        <p:spPr>
          <a:xfrm>
            <a:off x="6168783" y="3740451"/>
            <a:ext cx="2283718" cy="238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DAC34D-3E01-DAE9-C709-EDC1AC10F0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101" b="25717"/>
          <a:stretch/>
        </p:blipFill>
        <p:spPr>
          <a:xfrm>
            <a:off x="2655402" y="3429000"/>
            <a:ext cx="356891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701613_14-p-fon-dlya-teksta-prezentats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7030A0"/>
                </a:solidFill>
                <a:latin typeface="Gabriola" pitchFamily="82" charset="0"/>
              </a:rPr>
              <a:t>«Мы играем в сказку»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6793436-873E-BDC9-7236-2A913D0D7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44" y="1704520"/>
            <a:ext cx="1787996" cy="238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42D3A0-E225-395E-7597-88AFDB070E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0"/>
          <a:stretch/>
        </p:blipFill>
        <p:spPr>
          <a:xfrm>
            <a:off x="5508104" y="1918688"/>
            <a:ext cx="2571750" cy="3020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E5A4EC-38A0-726F-4075-86C4FDFBF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12201" r="11803"/>
          <a:stretch/>
        </p:blipFill>
        <p:spPr>
          <a:xfrm>
            <a:off x="2915019" y="3244957"/>
            <a:ext cx="2956303" cy="29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701613_14-p-fon-dlya-teksta-prezentats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139136" cy="1143000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Gabriola" pitchFamily="82" charset="0"/>
              </a:rPr>
              <a:t>Потешки в режимных моментах</a:t>
            </a:r>
          </a:p>
        </p:txBody>
      </p:sp>
      <p:pic>
        <p:nvPicPr>
          <p:cNvPr id="6" name="Picture 4" descr="https://img1.liveinternet.ru/images/attach/c/5/123/971/123971819_0_a490d_b127bae2_X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67744" y="1556792"/>
            <a:ext cx="1584176" cy="13681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1564243"/>
            <a:ext cx="385192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7030A0"/>
                </a:solidFill>
                <a:latin typeface="Gabriola" pitchFamily="82" charset="0"/>
              </a:rPr>
              <a:t>Потешки при одевании на прогулку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Раз, два, три, четыре, пять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Собираемся гулять.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хочешь прогуляться,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Нужно быстро одеваться,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Дверцу шкафа открывай,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одежду доставай.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u="sng" dirty="0">
                <a:solidFill>
                  <a:srgbClr val="7030A0"/>
                </a:solidFill>
                <a:latin typeface="Gabriola" pitchFamily="82" charset="0"/>
              </a:rPr>
              <a:t>Потешки во время и перед  умыванием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Знаем, знаем – да-да-да!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кране прячется вода!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Выходи, водица!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пришли умыться!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Лейся понемножку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Прямо на ладошку!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Будет мыло пениться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грязь куда-то денется! </a:t>
            </a:r>
          </a:p>
          <a:p>
            <a:endParaRPr lang="ru-RU" sz="2000" b="1" i="1" u="sng" dirty="0">
              <a:solidFill>
                <a:srgbClr val="7030A0"/>
              </a:solidFill>
              <a:latin typeface="Gabriola" pitchFamily="82" charset="0"/>
            </a:endParaRPr>
          </a:p>
          <a:p>
            <a:endParaRPr lang="ru-RU" dirty="0"/>
          </a:p>
          <a:p>
            <a:br>
              <a:rPr lang="ru-RU" dirty="0"/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C91553-1F8E-34D3-09AB-26B4C97789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9"/>
          <a:stretch/>
        </p:blipFill>
        <p:spPr>
          <a:xfrm>
            <a:off x="1331640" y="2968594"/>
            <a:ext cx="2664296" cy="2869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701613_14-p-fon-dlya-teksta-prezentats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980728"/>
            <a:ext cx="3538736" cy="2980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i="1" u="sng" dirty="0">
                <a:solidFill>
                  <a:srgbClr val="7030A0"/>
                </a:solidFill>
                <a:latin typeface="Gabriola" pitchFamily="82" charset="0"/>
              </a:rPr>
              <a:t>Потешки при пробуждении 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спокойно отдыхали,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Сном волшебным засыпали…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Хорошо нам отдыхать!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 пора уже вставать!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Крепко кулачки сжимаем,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Их повыше поднимаем.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Потянуться! Улыбнуться!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Всем открыть глаза и встать!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933056"/>
            <a:ext cx="30243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7030A0"/>
                </a:solidFill>
                <a:latin typeface="Gabriola" pitchFamily="82" charset="0"/>
              </a:rPr>
              <a:t>Потешки во время еды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Вот и полдник подошел,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Сели дети все за стол.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Чтобы не было беды,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Вспомним правила еды: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Наши ноги не стучат,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Наши язычки молчат.</a:t>
            </a:r>
          </a:p>
        </p:txBody>
      </p:sp>
      <p:pic>
        <p:nvPicPr>
          <p:cNvPr id="5122" name="Picture 2" descr="https://papik.pro/uploads/posts/2021-12/thumbs/1639232749_8-papik-pro-p-neznaika-klipart-8.jpg"/>
          <p:cNvPicPr>
            <a:picLocks noChangeAspect="1" noChangeArrowheads="1"/>
          </p:cNvPicPr>
          <p:nvPr/>
        </p:nvPicPr>
        <p:blipFill>
          <a:blip r:embed="rId3" cstate="print"/>
          <a:srcRect l="14989" t="2998" r="17561"/>
          <a:stretch>
            <a:fillRect/>
          </a:stretch>
        </p:blipFill>
        <p:spPr bwMode="auto">
          <a:xfrm>
            <a:off x="4932040" y="980728"/>
            <a:ext cx="2232248" cy="295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s://i.pinimg.com/originals/d2/aa/30/d2aa30c89a4a48697a6eacf869d3dd9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876872" y="3805452"/>
            <a:ext cx="2016224" cy="2132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701613_14-p-fon-dlya-teksta-prezentats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Gabriola" pitchFamily="82" charset="0"/>
              </a:rPr>
              <a:t>Ожидаемые результаты </a:t>
            </a:r>
            <a:br>
              <a:rPr lang="ru-RU" b="1" i="1" dirty="0">
                <a:solidFill>
                  <a:srgbClr val="7030A0"/>
                </a:solidFill>
                <a:latin typeface="Gabriola" pitchFamily="82" charset="0"/>
              </a:rPr>
            </a:br>
            <a:br>
              <a:rPr lang="ru-RU" b="1" i="1" dirty="0">
                <a:solidFill>
                  <a:srgbClr val="7030A0"/>
                </a:solidFill>
                <a:latin typeface="Gabriola" pitchFamily="82" charset="0"/>
              </a:rPr>
            </a:br>
            <a:br>
              <a:rPr lang="ru-RU" b="1" i="1" dirty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b="1" i="1" dirty="0">
                <a:solidFill>
                  <a:srgbClr val="7030A0"/>
                </a:solidFill>
                <a:latin typeface="Gabriola" pitchFamily="82" charset="0"/>
              </a:rPr>
              <a:t>Выводы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7128792" cy="9361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ребенка сформируется устойчивый интерес к народному творчеству.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Словарь детей обогатиться новыми словами, оборотами, выражениями.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Повыситься уровень связной речи.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140968"/>
            <a:ext cx="720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Использование в работе с детьми устного народного творчества создает уникальные условия для развития речи, мышления детей, мотивации поведения, накопления положительного морального опыта в межличностных отношениях.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Применение в детском саду русского фольклора позволяет детям приобретать необходимые умения и навыки для использования их в речевом общении, театрализованных, сюжетных играх.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Приобщать ребенка к народной культуре следует начинать с раннего детства.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Фольклор является уникальным средством для передачи народной мудрости и воспитании детей на начальном этапе  их развития. Детское творчество основано на подражании, которое служит важным фактором развития ребенка, его речи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701613_14-p-fon-dlya-teksta-prezentats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i="1" dirty="0">
                <a:solidFill>
                  <a:srgbClr val="7030A0"/>
                </a:solidFill>
                <a:latin typeface="Gabriola" pitchFamily="82" charset="0"/>
              </a:rPr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9635" name="Picture 3" descr="C:\Users\timoh\Pictures\Camera Roll\slid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92896"/>
            <a:ext cx="4221088" cy="3165816"/>
          </a:xfrm>
          <a:prstGeom prst="rect">
            <a:avLst/>
          </a:prstGeom>
          <a:noFill/>
        </p:spPr>
      </p:pic>
      <p:sp>
        <p:nvSpPr>
          <p:cNvPr id="2056" name="AutoShape 8" descr="https://ryabushko-idz.ru/800/600/https/1.bp.blogspot.com/-DpNy770kF-4/XaEHLj6OrhI/AAAAAAAAAzM/S8ixzCBx5hECKZMnw4xPLMI8kwORZzavACLcBGAsYHQ/s1600/ECZ2rWEW4AAru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ryabushko-idz.ru/800/600/https/1.bp.blogspot.com/-DpNy770kF-4/XaEHLj6OrhI/AAAAAAAAAzM/S8ixzCBx5hECKZMnw4xPLMI8kwORZzavACLcBGAsYHQ/s1600/ECZ2rWEW4AAru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1.bp.blogspot.com/-9v26U2d_WcU/VktD3Nxg7SI/AAAAAAAABl8/Ok7K1NZ6I7Y/w1200-h630-p-k-no-nu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s1.slide-share.ru/s_slide/6ce98a9f577921f47ddc72677147846d/61ff0de6-8305-4a07-a931-5c92b1be769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s1.slide-share.ru/s_slide/6ce98a9f577921f47ddc72677147846d/61ff0de6-8305-4a07-a931-5c92b1be769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s1.slide-share.ru/s_slide/6ce98a9f577921f47ddc72677147846d/61ff0de6-8305-4a07-a931-5c92b1be769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AutoShape 22" descr="https://s1.slide-share.ru/s_slide/6ce98a9f577921f47ddc72677147846d/61ff0de6-8305-4a07-a931-5c92b1be769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2" name="Picture 24" descr="https://ds132.centerstart.ru/sites/ds132.centerstart.ru/files/dir/news/sm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844824"/>
            <a:ext cx="6336704" cy="4044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701613_14-p-fon-dlya-teksta-prezentats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840760" cy="1143000"/>
          </a:xfrm>
        </p:spPr>
        <p:txBody>
          <a:bodyPr>
            <a:noAutofit/>
          </a:bodyPr>
          <a:lstStyle/>
          <a:p>
            <a:pPr algn="l"/>
            <a: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  <a:t>Что такое устное </a:t>
            </a:r>
            <a:b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  <a:t>             народное творчество?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780928"/>
            <a:ext cx="7128792" cy="2736304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«Устное»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передавалось «из уста в уста», так как раньше не записывалось.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«Народное»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каким-то народом.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«Творчество»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когда что-то придумывают, творят.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701613_14-p-fon-dlya-teksta-prezentats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5842992" cy="1008112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  <a:t>Проблема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44824"/>
            <a:ext cx="6912768" cy="388843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Почему наши дети плохо говорят? Может потому, что мы разучились с ними разговаривать. Общаясь со своими детьми, родители редко используют поговорки и пословицы, а ведь в них заключается суть разрешения любого конфликта. Устное народное творчество обладает удивительной способностью пробуждать в людях доброе начало. Использование малых фольклорных жанров помогает развивать речь ребенка, мышление, устанавливать межличностные взаимоотношения, создает доброжелательную атмосферу.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701613_14-p-fon-dlya-teksta-prezentats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7920880" cy="107181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000" i="1" dirty="0">
                <a:solidFill>
                  <a:srgbClr val="7030A0"/>
                </a:solidFill>
                <a:latin typeface="Gabriola" pitchFamily="82" charset="0"/>
              </a:rPr>
              <a:t>Основными задачами </a:t>
            </a:r>
          </a:p>
          <a:p>
            <a:pPr algn="ctr">
              <a:spcBef>
                <a:spcPts val="0"/>
              </a:spcBef>
            </a:pPr>
            <a:r>
              <a:rPr lang="ru-RU" sz="4000" i="1" dirty="0">
                <a:solidFill>
                  <a:srgbClr val="7030A0"/>
                </a:solidFill>
                <a:latin typeface="Gabriola" pitchFamily="82" charset="0"/>
              </a:rPr>
              <a:t>в развитии речи детей являются: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15616" y="2420888"/>
            <a:ext cx="7560840" cy="12241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звуковой культуры речи;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Обогащение и активизация словаря;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грамматического строя речи.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11760" y="393305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>
                <a:solidFill>
                  <a:srgbClr val="7030A0"/>
                </a:solidFill>
                <a:latin typeface="Gabriola" pitchFamily="82" charset="0"/>
              </a:rPr>
              <a:t>Цель: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99592" y="4653136"/>
            <a:ext cx="7848872" cy="1008112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различных способностей детей в процессе знакомства с малыми фольклорными формами.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1613_14-p-fon-dlya-teksta-prezentats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717432" cy="1224136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Gabriola" pitchFamily="82" charset="0"/>
              </a:rPr>
              <a:t>Жанры детского фольклора, используемые в работе: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2420888"/>
            <a:ext cx="6336704" cy="33843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Колыбельные песни;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Потешки;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Прибаутки;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Заклички;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Приговорки;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Народные игры;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Русские народные сказки;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Детские игровые песни (считалки, дразнилки, песни для детей об окружающей их жизни). </a:t>
            </a:r>
          </a:p>
          <a:p>
            <a:pPr>
              <a:buFont typeface="Wingdings" pitchFamily="2" charset="2"/>
              <a:buChar char="v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1613_14-p-fon-dlya-teksta-prezentats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  <a:t>Развивающая среда группы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50ED8F2-C2F8-8C03-1B0E-ECF80A8D2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6364" r="8236" b="18859"/>
          <a:stretch/>
        </p:blipFill>
        <p:spPr>
          <a:xfrm>
            <a:off x="1979712" y="1916832"/>
            <a:ext cx="5440433" cy="381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1613_14-p-fon-dlya-teksta-prezentats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3610744" cy="922114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  <a:t>Заклички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844824"/>
            <a:ext cx="554461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Мороз, мороз,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Через тын перерос,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Бабу снежную принёс.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Баба, баба,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Нос крючком,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Получай-ка снега ком!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4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Приходи, Зима,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Приходи, красна!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морозами трескучими,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Снегами сыпучими,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Рождеством, с Колядой,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Масленицей молодой!</a:t>
            </a:r>
          </a:p>
        </p:txBody>
      </p:sp>
      <p:pic>
        <p:nvPicPr>
          <p:cNvPr id="58372" name="Picture 4" descr="https://img1.liveinternet.ru/images/attach/c/5/123/971/123971819_0_a490d_b127bae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323" y="908720"/>
            <a:ext cx="2808077" cy="2808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1613_14-p-fon-dlya-teksta-prezentats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779096" cy="1143000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  <a:t>Колыбельные песни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5328592" cy="4525963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Баю-баюшки-баю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ложися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краю.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Придет серенький волчок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ухватит за бочок.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 ухватит за бочок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потащит во лесок,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 ракитовый кусток.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нам, волчок, не ходи,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Нашу Машу не буди</a:t>
            </a:r>
            <a:r>
              <a:rPr lang="ru-RU" sz="2800" dirty="0"/>
              <a:t>.</a:t>
            </a:r>
            <a:endParaRPr lang="ru-RU" dirty="0"/>
          </a:p>
        </p:txBody>
      </p:sp>
      <p:pic>
        <p:nvPicPr>
          <p:cNvPr id="60421" name="Picture 5" descr="https://papik.pro/uploads/posts/2021-12/1639246101_25-papik-pro-p-klipart-malish-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836712"/>
            <a:ext cx="2432801" cy="259228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138B62-B0AB-F9A1-D447-8B226063E3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 b="13721"/>
          <a:stretch/>
        </p:blipFill>
        <p:spPr>
          <a:xfrm>
            <a:off x="5292080" y="3276823"/>
            <a:ext cx="2592288" cy="273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1613_14-p-fon-dlya-teksta-prezentatsii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74991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  <a:t>Народная игра</a:t>
            </a:r>
            <a:b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  <a:t>		     «Бабка- </a:t>
            </a:r>
            <a:r>
              <a:rPr lang="ru-RU" sz="5400" b="1" i="1" dirty="0" err="1">
                <a:solidFill>
                  <a:srgbClr val="7030A0"/>
                </a:solidFill>
                <a:latin typeface="Gabriola" pitchFamily="82" charset="0"/>
              </a:rPr>
              <a:t>Ежка</a:t>
            </a:r>
            <a:r>
              <a:rPr lang="ru-RU" sz="5400" b="1" i="1" dirty="0">
                <a:solidFill>
                  <a:srgbClr val="7030A0"/>
                </a:solidFill>
                <a:latin typeface="Gabriola" pitchFamily="82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16832"/>
            <a:ext cx="7283152" cy="417646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Бабка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Ёжка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костяная ножка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С печки упала ,ногу сломала,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А потом и говорит:</a:t>
            </a:r>
          </a:p>
          <a:p>
            <a:pPr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	«У меня нога болит»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Пошла она на базар - раздавила самовар,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Пошла на улицу - раздавила курицу,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Вышла на лужайку - испугала зайку.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темном лесу избушка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Стоит задом наперед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В той избушке есть старушка, 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Бабушка яга живет.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У нее глаза большие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Дыбом волосы стоят.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Ух страшная какая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Наша Бабушка Яга!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AutoShape 3" descr="https://yt3.ggpht.com/ytc/AMLnZu_G-uqhapdwKYv0OGkxsr5D_A5YMa1QB0KSHDy_OA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403" name="Picture 11" descr="https://bipbap.ru/wp-content/uploads/2018/03/1455525010_1os6ltyykbbjofq.jpg"/>
          <p:cNvPicPr>
            <a:picLocks noChangeAspect="1" noChangeArrowheads="1"/>
          </p:cNvPicPr>
          <p:nvPr/>
        </p:nvPicPr>
        <p:blipFill>
          <a:blip r:embed="rId3" cstate="print"/>
          <a:srcRect l="7143" r="7143" b="1704"/>
          <a:stretch>
            <a:fillRect/>
          </a:stretch>
        </p:blipFill>
        <p:spPr bwMode="auto">
          <a:xfrm flipH="1">
            <a:off x="6670576" y="998603"/>
            <a:ext cx="1800200" cy="225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C9D01A-66CF-D26A-2F95-445562466B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8" b="14342"/>
          <a:stretch/>
        </p:blipFill>
        <p:spPr>
          <a:xfrm>
            <a:off x="4337522" y="2454617"/>
            <a:ext cx="2240358" cy="228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CAA0F7-4A19-263C-69B8-970884009A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4" b="10129"/>
          <a:stretch/>
        </p:blipFill>
        <p:spPr>
          <a:xfrm>
            <a:off x="5787107" y="3784855"/>
            <a:ext cx="2426179" cy="225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729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Gabriola</vt:lpstr>
      <vt:lpstr>Times New Roman</vt:lpstr>
      <vt:lpstr>Wingdings</vt:lpstr>
      <vt:lpstr>Тема Office</vt:lpstr>
      <vt:lpstr>«Влияние  устного     народного  творчества             на  развитие  речи  детей»</vt:lpstr>
      <vt:lpstr>Что такое устное               народное творчество?</vt:lpstr>
      <vt:lpstr>Проблема</vt:lpstr>
      <vt:lpstr>Презентация PowerPoint</vt:lpstr>
      <vt:lpstr>Жанры детского фольклора, используемые в работе:</vt:lpstr>
      <vt:lpstr>Развивающая среда группы</vt:lpstr>
      <vt:lpstr>Заклички </vt:lpstr>
      <vt:lpstr>Колыбельные песни</vt:lpstr>
      <vt:lpstr>Народная игра        «Бабка- Ежка»</vt:lpstr>
      <vt:lpstr>«Наши любимые сказки»</vt:lpstr>
      <vt:lpstr>«Мы играем в сказку»</vt:lpstr>
      <vt:lpstr>Потешки в режимных моментах</vt:lpstr>
      <vt:lpstr>Презентация PowerPoint</vt:lpstr>
      <vt:lpstr>Ожидаемые результаты    Выводы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timohina.ru@gmail.com</dc:creator>
  <cp:lastModifiedBy>светик</cp:lastModifiedBy>
  <cp:revision>49</cp:revision>
  <dcterms:created xsi:type="dcterms:W3CDTF">2022-11-14T12:03:10Z</dcterms:created>
  <dcterms:modified xsi:type="dcterms:W3CDTF">2023-05-16T14:26:23Z</dcterms:modified>
</cp:coreProperties>
</file>