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5" r:id="rId4"/>
    <p:sldId id="258" r:id="rId5"/>
    <p:sldId id="259" r:id="rId6"/>
    <p:sldId id="260" r:id="rId7"/>
    <p:sldId id="267" r:id="rId8"/>
    <p:sldId id="268" r:id="rId9"/>
    <p:sldId id="269" r:id="rId10"/>
    <p:sldId id="270" r:id="rId11"/>
    <p:sldId id="271" r:id="rId12"/>
    <p:sldId id="272" r:id="rId13"/>
    <p:sldId id="263" r:id="rId14"/>
    <p:sldId id="261" r:id="rId15"/>
    <p:sldId id="27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FF"/>
    <a:srgbClr val="0066FF"/>
    <a:srgbClr val="FFFF99"/>
    <a:srgbClr val="0033CC"/>
    <a:srgbClr val="008080"/>
    <a:srgbClr val="008000"/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13556271_27-p-fon-dlya-prezentatsii-delovoi-odnotonnii-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714356"/>
            <a:ext cx="7772400" cy="1470025"/>
          </a:xfrm>
        </p:spPr>
        <p:txBody>
          <a:bodyPr>
            <a:noAutofit/>
          </a:bodyPr>
          <a:lstStyle/>
          <a:p>
            <a:r>
              <a:rPr lang="ru-RU" sz="6000" spc="-300" dirty="0" smtClean="0">
                <a:ln w="28575">
                  <a:solidFill>
                    <a:schemeClr val="tx1"/>
                  </a:solidFill>
                </a:ln>
                <a:solidFill>
                  <a:srgbClr val="0033CC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ИНТЕРНЕТ И БЕЗОПАСНОСТЬ</a:t>
            </a:r>
            <a:endParaRPr lang="ru-RU" sz="6000" spc="-300" dirty="0">
              <a:ln w="28575">
                <a:solidFill>
                  <a:schemeClr val="tx1"/>
                </a:solidFill>
              </a:ln>
              <a:solidFill>
                <a:srgbClr val="0033CC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pic>
        <p:nvPicPr>
          <p:cNvPr id="9220" name="Picture 4" descr="https://gas-kvas.com/uploads/posts/2023-01/1674039321_gas-kvas-com-p-risunki-na-temu-opasnosti-v-internete-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2500306"/>
            <a:ext cx="6023623" cy="4080104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613556271_27-p-fon-dlya-prezentatsii-delovoi-odnotonnii-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57158" y="142852"/>
            <a:ext cx="8358246" cy="175432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400" spc="-300" dirty="0" smtClean="0">
                <a:ln w="28575">
                  <a:noFill/>
                </a:ln>
                <a:latin typeface="Arial Black" pitchFamily="34" charset="0"/>
              </a:rPr>
              <a:t>ОПАСНОСТЬ  № 3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sz="2000" spc="-300" dirty="0" smtClean="0">
                <a:ln w="28575">
                  <a:noFill/>
                </a:ln>
                <a:solidFill>
                  <a:srgbClr val="008000"/>
                </a:solidFill>
                <a:latin typeface="Arial Black" pitchFamily="34" charset="0"/>
              </a:rPr>
              <a:t>Игры, которые начинают заменять реальный мир. Человеку все тяжелее выходить из игры,  если он чувствует себя настоящим героем и в игре  у него там много друзей</a:t>
            </a:r>
          </a:p>
          <a:p>
            <a:pPr lvl="0" algn="ctr">
              <a:spcBef>
                <a:spcPct val="0"/>
              </a:spcBef>
              <a:defRPr/>
            </a:pPr>
            <a:endParaRPr lang="ru-RU" sz="2400" spc="-300" dirty="0">
              <a:ln w="28575">
                <a:noFill/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14744" y="1500174"/>
            <a:ext cx="5214974" cy="298543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400" spc="-300" dirty="0" smtClean="0">
                <a:ln w="28575">
                  <a:noFill/>
                </a:ln>
                <a:solidFill>
                  <a:srgbClr val="FF0000"/>
                </a:solidFill>
                <a:latin typeface="Arial Black" pitchFamily="34" charset="0"/>
              </a:rPr>
              <a:t>ОПАСНОСТЬ  № 4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sz="2000" spc="-300" dirty="0" smtClean="0">
                <a:ln w="28575">
                  <a:noFill/>
                </a:ln>
                <a:latin typeface="Arial Black" pitchFamily="34" charset="0"/>
              </a:rPr>
              <a:t>Форумы, социальные сети, сайты знакомств, которые затягивают в виртуальный мир. В сети могут возникнуть дружба со многими людьми с которыми вам проще общаться. А в реальности могут возникнуть проблемы в общении со сверстниками.</a:t>
            </a:r>
          </a:p>
          <a:p>
            <a:pPr lvl="0" algn="ctr">
              <a:spcBef>
                <a:spcPct val="0"/>
              </a:spcBef>
              <a:defRPr/>
            </a:pPr>
            <a:endParaRPr lang="ru-RU" sz="2400" spc="-300" dirty="0">
              <a:ln w="28575">
                <a:noFill/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0034" y="4214818"/>
            <a:ext cx="8358246" cy="236988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400" spc="-300" dirty="0" smtClean="0">
                <a:ln w="28575">
                  <a:noFill/>
                </a:ln>
                <a:latin typeface="Arial Black" pitchFamily="34" charset="0"/>
              </a:rPr>
              <a:t>ОПАСНОСТЬ  № 5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sz="2000" spc="-300" dirty="0" smtClean="0">
                <a:ln w="28575">
                  <a:noFill/>
                </a:ln>
                <a:solidFill>
                  <a:srgbClr val="6600FF"/>
                </a:solidFill>
                <a:latin typeface="Arial Black" pitchFamily="34" charset="0"/>
              </a:rPr>
              <a:t>Мошенничество.  Есть много способов обмануть человека (например:  на сайте просят ввести номер сотового, потом приходит </a:t>
            </a:r>
            <a:r>
              <a:rPr lang="ru-RU" sz="2000" spc="-300" dirty="0" err="1" smtClean="0">
                <a:ln w="28575">
                  <a:noFill/>
                </a:ln>
                <a:solidFill>
                  <a:srgbClr val="6600FF"/>
                </a:solidFill>
                <a:latin typeface="Arial Black" pitchFamily="34" charset="0"/>
              </a:rPr>
              <a:t>смс</a:t>
            </a:r>
            <a:r>
              <a:rPr lang="ru-RU" sz="2000" spc="-300" dirty="0" smtClean="0">
                <a:ln w="28575">
                  <a:noFill/>
                </a:ln>
                <a:solidFill>
                  <a:srgbClr val="6600FF"/>
                </a:solidFill>
                <a:latin typeface="Arial Black" pitchFamily="34" charset="0"/>
              </a:rPr>
              <a:t> - </a:t>
            </a:r>
            <a:r>
              <a:rPr lang="ru-RU" sz="2000" spc="-300" dirty="0" err="1" smtClean="0">
                <a:ln w="28575">
                  <a:noFill/>
                </a:ln>
                <a:solidFill>
                  <a:srgbClr val="6600FF"/>
                </a:solidFill>
                <a:latin typeface="Arial Black" pitchFamily="34" charset="0"/>
              </a:rPr>
              <a:t>ка</a:t>
            </a:r>
            <a:r>
              <a:rPr lang="ru-RU" sz="2000" spc="-300" dirty="0" smtClean="0">
                <a:ln w="28575">
                  <a:noFill/>
                </a:ln>
                <a:solidFill>
                  <a:srgbClr val="6600FF"/>
                </a:solidFill>
                <a:latin typeface="Arial Black" pitchFamily="34" charset="0"/>
              </a:rPr>
              <a:t> о выигрыше крупной суммы денег. Чтобы их получить мошенники просят отправить </a:t>
            </a:r>
            <a:r>
              <a:rPr lang="ru-RU" sz="2000" spc="-300" dirty="0" err="1" smtClean="0">
                <a:ln w="28575">
                  <a:noFill/>
                </a:ln>
                <a:solidFill>
                  <a:srgbClr val="6600FF"/>
                </a:solidFill>
                <a:latin typeface="Arial Black" pitchFamily="34" charset="0"/>
              </a:rPr>
              <a:t>смс</a:t>
            </a:r>
            <a:r>
              <a:rPr lang="ru-RU" sz="2000" spc="-300" dirty="0" smtClean="0">
                <a:ln w="28575">
                  <a:noFill/>
                </a:ln>
                <a:solidFill>
                  <a:srgbClr val="6600FF"/>
                </a:solidFill>
                <a:latin typeface="Arial Black" pitchFamily="34" charset="0"/>
              </a:rPr>
              <a:t> со своего номера на другой номер.  В итоге с вашего мобильного списывается </a:t>
            </a:r>
            <a:r>
              <a:rPr lang="ru-RU" sz="2000" spc="-300" dirty="0" err="1" smtClean="0">
                <a:ln w="28575">
                  <a:noFill/>
                </a:ln>
                <a:solidFill>
                  <a:srgbClr val="6600FF"/>
                </a:solidFill>
                <a:latin typeface="Arial Black" pitchFamily="34" charset="0"/>
              </a:rPr>
              <a:t>гприличная</a:t>
            </a:r>
            <a:r>
              <a:rPr lang="ru-RU" sz="2000" spc="-300" dirty="0" smtClean="0">
                <a:ln w="28575">
                  <a:noFill/>
                </a:ln>
                <a:solidFill>
                  <a:srgbClr val="6600FF"/>
                </a:solidFill>
                <a:latin typeface="Arial Black" pitchFamily="34" charset="0"/>
              </a:rPr>
              <a:t> сумма денег)</a:t>
            </a:r>
          </a:p>
          <a:p>
            <a:pPr lvl="0" algn="ctr">
              <a:spcBef>
                <a:spcPct val="0"/>
              </a:spcBef>
              <a:defRPr/>
            </a:pPr>
            <a:endParaRPr lang="ru-RU" sz="2400" spc="-300" dirty="0">
              <a:ln w="28575">
                <a:noFill/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9" name="Рисунок 8" descr="chem-opasny-socialnye-set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2000240"/>
            <a:ext cx="3553066" cy="178595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613556271_27-p-fon-dlya-prezentatsii-delovoi-odnotonnii-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14282" y="142852"/>
            <a:ext cx="5000660" cy="298543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400" spc="-300" dirty="0" smtClean="0">
                <a:ln w="28575">
                  <a:noFill/>
                </a:ln>
                <a:solidFill>
                  <a:srgbClr val="FF0000"/>
                </a:solidFill>
                <a:latin typeface="Arial Black" pitchFamily="34" charset="0"/>
              </a:rPr>
              <a:t>ОПАСНОСТЬ  № 6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sz="2000" spc="-300" dirty="0" smtClean="0">
                <a:ln w="28575">
                  <a:noFill/>
                </a:ln>
                <a:latin typeface="Arial Black" pitchFamily="34" charset="0"/>
              </a:rPr>
              <a:t>Форумы, социальные сети, сайты знакомств, которые затягивают в виртуальный мир. В сети могут возникнуть дружба со многими людьми с которыми вам проще общаться. А в реальности могут возникнуть проблемы в общении со сверстниками.</a:t>
            </a:r>
          </a:p>
          <a:p>
            <a:pPr lvl="0" algn="ctr">
              <a:spcBef>
                <a:spcPct val="0"/>
              </a:spcBef>
              <a:defRPr/>
            </a:pPr>
            <a:endParaRPr lang="ru-RU" sz="2400" spc="-300" dirty="0">
              <a:ln w="28575">
                <a:noFill/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8" name="Рисунок 7" descr="sa-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3504" y="142852"/>
            <a:ext cx="3861513" cy="2571768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57158" y="3143248"/>
            <a:ext cx="3929090" cy="236988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400" spc="-300" dirty="0" smtClean="0">
                <a:ln w="28575">
                  <a:noFill/>
                </a:ln>
                <a:solidFill>
                  <a:srgbClr val="FF0000"/>
                </a:solidFill>
                <a:latin typeface="Arial Black" pitchFamily="34" charset="0"/>
              </a:rPr>
              <a:t>ОПАСНОСТЬ  № 7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sz="2000" spc="-300" dirty="0" smtClean="0">
                <a:ln w="28575">
                  <a:noFill/>
                </a:ln>
                <a:latin typeface="Arial Black" pitchFamily="34" charset="0"/>
              </a:rPr>
              <a:t>Обман в реальном мире. Через Интернет с Вами может познакомиться любой человек.  Поэтому не доверяйте незнакомцам!  </a:t>
            </a:r>
          </a:p>
          <a:p>
            <a:pPr lvl="0" algn="ctr">
              <a:spcBef>
                <a:spcPct val="0"/>
              </a:spcBef>
              <a:defRPr/>
            </a:pPr>
            <a:endParaRPr lang="ru-RU" sz="2400" spc="-300" dirty="0">
              <a:ln w="28575">
                <a:noFill/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10" name="Рисунок 9" descr="u_a3b5ed545ac84c38eb4b8342042218a3_80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3438" y="3071810"/>
            <a:ext cx="4277095" cy="347513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613556271_27-p-fon-dlya-prezentatsii-delovoi-odnotonnii-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14282" y="142852"/>
            <a:ext cx="8358246" cy="63094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400" spc="-300" dirty="0" smtClean="0">
                <a:ln w="28575">
                  <a:noFill/>
                </a:ln>
                <a:solidFill>
                  <a:srgbClr val="0033CC"/>
                </a:solidFill>
                <a:latin typeface="Arial Black" pitchFamily="34" charset="0"/>
              </a:rPr>
              <a:t>КАК НЕ ПОПАСТЬСЯ НА УДОЧКУ МОШЕННИКОВ?</a:t>
            </a:r>
          </a:p>
          <a:p>
            <a:pPr lvl="0" algn="ctr"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ru-RU" sz="2000" spc="-300" dirty="0" smtClean="0">
                <a:ln w="28575">
                  <a:noFill/>
                </a:ln>
                <a:latin typeface="Arial Black" pitchFamily="34" charset="0"/>
              </a:rPr>
              <a:t>прежде чем знакомиться  в социальных сетях, просмотрите страничку пользователя – похожа  ли она на настоящий профиль, есть ли информация (посты) о каких – то событиях  или от друзей.  Лучше не переходить по незнакомым  ссылкам, так как любая из них может быть опасной!!!</a:t>
            </a:r>
          </a:p>
          <a:p>
            <a:pPr lvl="0" algn="ctr">
              <a:spcBef>
                <a:spcPct val="0"/>
              </a:spcBef>
              <a:buFont typeface="Wingdings" pitchFamily="2" charset="2"/>
              <a:buChar char="Ø"/>
              <a:defRPr/>
            </a:pPr>
            <a:endParaRPr lang="ru-RU" sz="2000" spc="-300" dirty="0" smtClean="0">
              <a:ln w="28575">
                <a:noFill/>
              </a:ln>
              <a:solidFill>
                <a:srgbClr val="FF0000"/>
              </a:solidFill>
              <a:latin typeface="Arial Black" pitchFamily="34" charset="0"/>
            </a:endParaRPr>
          </a:p>
          <a:p>
            <a:pPr lvl="0" algn="ctr"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ru-RU" sz="2000" spc="-300" dirty="0" smtClean="0">
                <a:ln w="28575">
                  <a:noFill/>
                </a:ln>
                <a:solidFill>
                  <a:srgbClr val="008080"/>
                </a:solidFill>
                <a:latin typeface="Arial Black" pitchFamily="34" charset="0"/>
              </a:rPr>
              <a:t>прежде чем ввести свои данные , проверьте адресную строку, любимая уловка мошенников  использовать схожие буквы!!!</a:t>
            </a:r>
          </a:p>
          <a:p>
            <a:pPr lvl="0" algn="ctr">
              <a:spcBef>
                <a:spcPct val="0"/>
              </a:spcBef>
              <a:buFont typeface="Wingdings" pitchFamily="2" charset="2"/>
              <a:buChar char="Ø"/>
              <a:defRPr/>
            </a:pPr>
            <a:endParaRPr lang="ru-RU" sz="2000" spc="-300" dirty="0" smtClean="0">
              <a:ln w="28575">
                <a:noFill/>
              </a:ln>
              <a:solidFill>
                <a:srgbClr val="FF0000"/>
              </a:solidFill>
              <a:latin typeface="Arial Black" pitchFamily="34" charset="0"/>
            </a:endParaRPr>
          </a:p>
          <a:p>
            <a:pPr lvl="0" algn="ctr"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ru-RU" sz="2000" spc="-300" dirty="0" err="1" smtClean="0">
                <a:ln w="28575">
                  <a:noFill/>
                </a:ln>
                <a:latin typeface="Arial Black" pitchFamily="34" charset="0"/>
              </a:rPr>
              <a:t>ф</a:t>
            </a:r>
            <a:r>
              <a:rPr lang="ru-RU" sz="2000" spc="-300" dirty="0" err="1" smtClean="0">
                <a:ln w="28575">
                  <a:noFill/>
                </a:ln>
                <a:latin typeface="Arial Black" pitchFamily="34" charset="0"/>
              </a:rPr>
              <a:t>ишинговая</a:t>
            </a:r>
            <a:r>
              <a:rPr lang="ru-RU" sz="2000" spc="-300" dirty="0" smtClean="0">
                <a:ln w="28575">
                  <a:noFill/>
                </a:ln>
                <a:latin typeface="Arial Black" pitchFamily="34" charset="0"/>
              </a:rPr>
              <a:t>  ссылка.  Действия мошенников называют </a:t>
            </a:r>
            <a:r>
              <a:rPr lang="ru-RU" sz="2000" spc="-300" dirty="0" err="1" smtClean="0">
                <a:ln w="28575">
                  <a:noFill/>
                </a:ln>
                <a:latin typeface="Arial Black" pitchFamily="34" charset="0"/>
              </a:rPr>
              <a:t>фишингом</a:t>
            </a:r>
            <a:r>
              <a:rPr lang="ru-RU" sz="2000" spc="-300" dirty="0" smtClean="0">
                <a:ln w="28575">
                  <a:noFill/>
                </a:ln>
                <a:latin typeface="Arial Black" pitchFamily="34" charset="0"/>
              </a:rPr>
              <a:t>, из за слова «фиш» - «рыбка», «рыбачить», то есть буквально мошенники пытаются «выудить» информацию у пользователя!!!</a:t>
            </a:r>
          </a:p>
          <a:p>
            <a:pPr lvl="0" algn="ctr">
              <a:spcBef>
                <a:spcPct val="0"/>
              </a:spcBef>
              <a:buFont typeface="Wingdings" pitchFamily="2" charset="2"/>
              <a:buChar char="Ø"/>
              <a:defRPr/>
            </a:pPr>
            <a:endParaRPr lang="ru-RU" sz="2000" spc="-300" dirty="0" smtClean="0">
              <a:ln w="28575">
                <a:noFill/>
              </a:ln>
              <a:solidFill>
                <a:srgbClr val="FF0000"/>
              </a:solidFill>
              <a:latin typeface="Arial Black" pitchFamily="34" charset="0"/>
            </a:endParaRPr>
          </a:p>
          <a:p>
            <a:pPr lvl="0" algn="ctr"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ru-RU" sz="2000" spc="-300" dirty="0" smtClean="0">
                <a:ln w="28575">
                  <a:noFill/>
                </a:ln>
                <a:solidFill>
                  <a:srgbClr val="008080"/>
                </a:solidFill>
                <a:latin typeface="Arial Black" pitchFamily="34" charset="0"/>
              </a:rPr>
              <a:t>всегда защищайте свой профиль: на всех сервисах используйте  разные пароли и меняйте их раз в полгода. Пароли должны содержать более 8 символов, включая строчные или заглавные буквы. Также можно подключить дополнительное подключение входа, это может защитить профиль от мошенников !!!</a:t>
            </a:r>
          </a:p>
          <a:p>
            <a:pPr lvl="0" algn="ctr">
              <a:spcBef>
                <a:spcPct val="0"/>
              </a:spcBef>
              <a:buFont typeface="Wingdings" pitchFamily="2" charset="2"/>
              <a:buChar char="Ø"/>
              <a:defRPr/>
            </a:pPr>
            <a:endParaRPr lang="ru-RU" sz="2000" spc="-300" dirty="0">
              <a:ln w="28575">
                <a:noFill/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1613556271_27-p-fon-dlya-prezentatsii-delovoi-odnotonnii-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42844" y="1214422"/>
            <a:ext cx="65008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	Не заполняйте все поля вашего профиля</a:t>
            </a:r>
          </a:p>
          <a:p>
            <a:r>
              <a:rPr lang="ru-RU" dirty="0" smtClean="0"/>
              <a:t>	</a:t>
            </a:r>
            <a:r>
              <a:rPr lang="ru-RU" dirty="0" smtClean="0"/>
              <a:t>Не </a:t>
            </a:r>
            <a:r>
              <a:rPr lang="ru-RU" dirty="0" smtClean="0"/>
              <a:t>нужно выкладывать в </a:t>
            </a:r>
            <a:r>
              <a:rPr lang="ru-RU" dirty="0" smtClean="0"/>
              <a:t>социальных сетях </a:t>
            </a:r>
            <a:r>
              <a:rPr lang="ru-RU" dirty="0" smtClean="0"/>
              <a:t>откровенные </a:t>
            </a:r>
            <a:r>
              <a:rPr lang="ru-RU" dirty="0" smtClean="0"/>
              <a:t>фотографии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14282" y="2071678"/>
            <a:ext cx="55721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	Не </a:t>
            </a:r>
            <a:r>
              <a:rPr lang="ru-RU" dirty="0" smtClean="0"/>
              <a:t>регистрируйтесь под чужими </a:t>
            </a:r>
            <a:r>
              <a:rPr lang="ru-RU" dirty="0" smtClean="0"/>
              <a:t>данными</a:t>
            </a:r>
            <a:endParaRPr lang="ru-RU" dirty="0" smtClean="0"/>
          </a:p>
          <a:p>
            <a:r>
              <a:rPr lang="ru-RU" dirty="0" smtClean="0"/>
              <a:t>	Если </a:t>
            </a:r>
            <a:r>
              <a:rPr lang="ru-RU" dirty="0" smtClean="0"/>
              <a:t>хотите сохранить инкогнито – </a:t>
            </a:r>
            <a:r>
              <a:rPr lang="ru-RU" dirty="0" smtClean="0"/>
              <a:t>прибегните к </a:t>
            </a:r>
            <a:r>
              <a:rPr lang="ru-RU" dirty="0" smtClean="0"/>
              <a:t>вымышленному </a:t>
            </a:r>
            <a:r>
              <a:rPr lang="ru-RU" dirty="0" smtClean="0"/>
              <a:t>имени</a:t>
            </a:r>
            <a:endParaRPr lang="ru-RU" dirty="0" smtClean="0"/>
          </a:p>
          <a:p>
            <a:r>
              <a:rPr lang="ru-RU" dirty="0" smtClean="0"/>
              <a:t>	Не </a:t>
            </a:r>
            <a:r>
              <a:rPr lang="ru-RU" dirty="0" smtClean="0"/>
              <a:t>используйте чужие изображения без</a:t>
            </a:r>
          </a:p>
          <a:p>
            <a:r>
              <a:rPr lang="ru-RU" dirty="0" smtClean="0"/>
              <a:t>разрешения этих </a:t>
            </a:r>
            <a:r>
              <a:rPr lang="ru-RU" dirty="0" smtClean="0"/>
              <a:t>людей</a:t>
            </a:r>
            <a:endParaRPr lang="ru-RU" dirty="0" smtClean="0"/>
          </a:p>
          <a:p>
            <a:r>
              <a:rPr lang="ru-RU" dirty="0" smtClean="0"/>
              <a:t>	Никогда </a:t>
            </a:r>
            <a:r>
              <a:rPr lang="ru-RU" dirty="0" smtClean="0"/>
              <a:t>не используйте социальную сеть</a:t>
            </a:r>
          </a:p>
          <a:p>
            <a:r>
              <a:rPr lang="ru-RU" dirty="0" smtClean="0"/>
              <a:t>или иной подобный сервис в качестве основного</a:t>
            </a:r>
          </a:p>
          <a:p>
            <a:r>
              <a:rPr lang="ru-RU" dirty="0" smtClean="0"/>
              <a:t>хранилища </a:t>
            </a:r>
            <a:r>
              <a:rPr lang="ru-RU" dirty="0" smtClean="0"/>
              <a:t>информации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85720" y="285728"/>
            <a:ext cx="8358246" cy="107721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400" spc="-300" dirty="0" smtClean="0">
                <a:ln w="28575">
                  <a:noFill/>
                </a:ln>
                <a:solidFill>
                  <a:srgbClr val="FF0000"/>
                </a:solidFill>
                <a:latin typeface="Arial Black" pitchFamily="34" charset="0"/>
              </a:rPr>
              <a:t>	</a:t>
            </a:r>
            <a:r>
              <a:rPr lang="ru-RU" sz="3200" spc="-300" dirty="0" smtClean="0">
                <a:ln w="28575">
                  <a:noFill/>
                </a:ln>
                <a:effectLst>
                  <a:glow rad="101600">
                    <a:srgbClr val="0066FF">
                      <a:alpha val="60000"/>
                    </a:srgbClr>
                  </a:glow>
                </a:effectLst>
                <a:latin typeface="Arial Black" pitchFamily="34" charset="0"/>
              </a:rPr>
              <a:t>Правила безопасного поведения в социальных сетях</a:t>
            </a:r>
            <a:endParaRPr lang="ru-RU" sz="3200" spc="-300" dirty="0">
              <a:ln w="28575">
                <a:noFill/>
              </a:ln>
              <a:effectLst>
                <a:glow rad="101600">
                  <a:srgbClr val="0066FF">
                    <a:alpha val="60000"/>
                  </a:srgbClr>
                </a:glow>
              </a:effectLst>
              <a:latin typeface="Arial Black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85720" y="4429132"/>
            <a:ext cx="41433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	Не </a:t>
            </a:r>
            <a:r>
              <a:rPr lang="ru-RU" dirty="0" smtClean="0"/>
              <a:t>участвуйте в сомнительных </a:t>
            </a:r>
            <a:r>
              <a:rPr lang="ru-RU" dirty="0" smtClean="0"/>
              <a:t>акциях</a:t>
            </a:r>
            <a:endParaRPr lang="ru-RU" dirty="0" smtClean="0"/>
          </a:p>
          <a:p>
            <a:r>
              <a:rPr lang="ru-RU" dirty="0" smtClean="0"/>
              <a:t>	НИКОГДА </a:t>
            </a:r>
            <a:r>
              <a:rPr lang="ru-RU" dirty="0" smtClean="0"/>
              <a:t>не переходите по длинным</a:t>
            </a:r>
          </a:p>
          <a:p>
            <a:r>
              <a:rPr lang="ru-RU" dirty="0" smtClean="0"/>
              <a:t>ссылкам, это чаще всего путь </a:t>
            </a:r>
            <a:r>
              <a:rPr lang="ru-RU" dirty="0" smtClean="0"/>
              <a:t>к зараженному вирусом файлу</a:t>
            </a:r>
            <a:endParaRPr lang="ru-RU" dirty="0" smtClean="0"/>
          </a:p>
        </p:txBody>
      </p:sp>
      <p:pic>
        <p:nvPicPr>
          <p:cNvPr id="14" name="Рисунок 13" descr="bezopasnost-v-internet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7752" y="4070312"/>
            <a:ext cx="4000528" cy="26570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613556271_27-p-fon-dlya-prezentatsii-delovoi-odnotonnii-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42844" y="214290"/>
            <a:ext cx="464347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	Не пишите в ленте о</a:t>
            </a:r>
            <a:endParaRPr lang="ru-RU" dirty="0" smtClean="0"/>
          </a:p>
          <a:p>
            <a:r>
              <a:rPr lang="ru-RU" dirty="0" smtClean="0"/>
              <a:t>с</a:t>
            </a:r>
            <a:r>
              <a:rPr lang="ru-RU" dirty="0" smtClean="0"/>
              <a:t>воих сомнительных </a:t>
            </a:r>
            <a:r>
              <a:rPr lang="ru-RU" dirty="0" smtClean="0"/>
              <a:t>с точки зрения закона</a:t>
            </a:r>
          </a:p>
          <a:p>
            <a:r>
              <a:rPr lang="ru-RU" dirty="0" smtClean="0"/>
              <a:t>«подвигах</a:t>
            </a:r>
            <a:r>
              <a:rPr lang="ru-RU" dirty="0" smtClean="0"/>
              <a:t>»</a:t>
            </a:r>
            <a:endParaRPr lang="ru-RU" dirty="0" smtClean="0"/>
          </a:p>
          <a:p>
            <a:r>
              <a:rPr lang="ru-RU" dirty="0" smtClean="0"/>
              <a:t>	Не </a:t>
            </a:r>
            <a:r>
              <a:rPr lang="ru-RU" dirty="0" smtClean="0"/>
              <a:t>добавляйте в друзья всех </a:t>
            </a:r>
            <a:r>
              <a:rPr lang="ru-RU" dirty="0" smtClean="0"/>
              <a:t>подряд</a:t>
            </a:r>
            <a:endParaRPr lang="ru-RU" dirty="0" smtClean="0"/>
          </a:p>
          <a:p>
            <a:r>
              <a:rPr lang="ru-RU" dirty="0" smtClean="0"/>
              <a:t>	Не вступайте в сомнительные сообщества, куда вас приглашают</a:t>
            </a:r>
            <a:endParaRPr lang="ru-RU" dirty="0" smtClean="0"/>
          </a:p>
          <a:p>
            <a:r>
              <a:rPr lang="ru-RU" dirty="0" smtClean="0"/>
              <a:t>непонятные </a:t>
            </a:r>
            <a:r>
              <a:rPr lang="ru-RU" dirty="0" smtClean="0"/>
              <a:t>люди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714876" y="1714488"/>
            <a:ext cx="42148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	Не </a:t>
            </a:r>
            <a:r>
              <a:rPr lang="ru-RU" dirty="0" smtClean="0"/>
              <a:t>забывайте очищать историю и удалять сохраненный пароль после работы </a:t>
            </a:r>
            <a:r>
              <a:rPr lang="ru-RU" dirty="0" smtClean="0"/>
              <a:t>со своим </a:t>
            </a:r>
            <a:r>
              <a:rPr lang="ru-RU" dirty="0" err="1" smtClean="0"/>
              <a:t>аккаунтом</a:t>
            </a:r>
            <a:r>
              <a:rPr lang="ru-RU" dirty="0" smtClean="0"/>
              <a:t> с чужого </a:t>
            </a:r>
            <a:r>
              <a:rPr lang="ru-RU" dirty="0" smtClean="0"/>
              <a:t>компьютера</a:t>
            </a:r>
            <a:endParaRPr lang="ru-RU" dirty="0"/>
          </a:p>
        </p:txBody>
      </p:sp>
      <p:pic>
        <p:nvPicPr>
          <p:cNvPr id="12" name="Рисунок 11" descr="bff9432e-fa28-53a7-9582-d500eb80af6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3071810"/>
            <a:ext cx="7543031" cy="3500438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13" name="Прямоугольник 12"/>
          <p:cNvSpPr/>
          <p:nvPr/>
        </p:nvSpPr>
        <p:spPr>
          <a:xfrm>
            <a:off x="2609924" y="3244334"/>
            <a:ext cx="39241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Соблюдайте культуру общения в сети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613556271_27-p-fon-dlya-prezentatsii-delovoi-odnotonnii-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14282" y="0"/>
            <a:ext cx="8643998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0" i="0" u="none" strike="noStrike" kern="1200" cap="none" spc="-300" normalizeH="0" baseline="0" noProof="0" dirty="0" smtClean="0">
                <a:ln w="28575">
                  <a:solidFill>
                    <a:schemeClr val="tx1"/>
                  </a:solidFill>
                </a:ln>
                <a:solidFill>
                  <a:srgbClr val="0033CC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ПОМНИТЕ!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42844" y="1000108"/>
            <a:ext cx="8358246" cy="206210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400" spc="-300" dirty="0" smtClean="0">
                <a:ln w="28575">
                  <a:noFill/>
                </a:ln>
                <a:solidFill>
                  <a:srgbClr val="FF0000"/>
                </a:solidFill>
                <a:latin typeface="Arial Black" pitchFamily="34" charset="0"/>
              </a:rPr>
              <a:t>	</a:t>
            </a:r>
            <a:r>
              <a:rPr lang="ru-RU" sz="3200" spc="-300" dirty="0" smtClean="0">
                <a:ln w="28575">
                  <a:noFill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Интернет может стать безопасной средой общения, если соблюдать правила и следовать перечисленным советам!</a:t>
            </a:r>
            <a:endParaRPr lang="ru-RU" sz="3200" spc="-300" dirty="0">
              <a:ln w="28575">
                <a:noFill/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pic>
        <p:nvPicPr>
          <p:cNvPr id="7" name="Рисунок 6" descr="b267e9e4-292b-5e52-ab77-7bbdf240a75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868" y="3047834"/>
            <a:ext cx="5464941" cy="3644432"/>
          </a:xfrm>
          <a:prstGeom prst="rect">
            <a:avLst/>
          </a:prstGeom>
          <a:effectLst>
            <a:softEdge rad="6350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1613556271_27-p-fon-dlya-prezentatsii-delovoi-odnotonnii-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642910" y="1357298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0" i="0" u="none" strike="noStrike" kern="1200" cap="none" spc="-300" normalizeH="0" baseline="0" noProof="0" dirty="0" smtClean="0">
                <a:ln w="28575">
                  <a:solidFill>
                    <a:schemeClr val="tx1"/>
                  </a:solidFill>
                </a:ln>
                <a:solidFill>
                  <a:srgbClr val="0033CC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ИНТЕРНЕТ</a:t>
            </a:r>
            <a:r>
              <a:rPr kumimoji="0" lang="ru-RU" sz="6000" b="0" i="0" u="none" strike="noStrike" kern="1200" cap="none" spc="-300" normalizeH="0" noProof="0" dirty="0" smtClean="0">
                <a:ln w="28575">
                  <a:solidFill>
                    <a:schemeClr val="tx1"/>
                  </a:solidFill>
                </a:ln>
                <a:solidFill>
                  <a:srgbClr val="0033CC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6000" b="0" i="0" u="none" strike="noStrike" kern="1200" cap="none" spc="-300" normalizeH="0" baseline="0" noProof="0" dirty="0" smtClean="0">
                <a:ln w="28575">
                  <a:solidFill>
                    <a:schemeClr val="tx1"/>
                  </a:solidFill>
                </a:ln>
                <a:solidFill>
                  <a:srgbClr val="0033CC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ЭТО - … 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3200" spc="-300" dirty="0" smtClean="0">
                <a:ln w="28575">
                  <a:noFill/>
                </a:ln>
                <a:solidFill>
                  <a:srgbClr val="0033CC"/>
                </a:solidFill>
                <a:latin typeface="Arial Black" pitchFamily="34" charset="0"/>
                <a:ea typeface="+mj-ea"/>
                <a:cs typeface="+mj-cs"/>
              </a:rPr>
              <a:t>всемирная система объединенных компьютерных сетей для хранения и передачи информации</a:t>
            </a:r>
            <a:endParaRPr kumimoji="0" lang="ru-RU" sz="3200" i="0" u="none" strike="noStrike" kern="1200" cap="none" spc="-300" normalizeH="0" baseline="0" noProof="0" dirty="0">
              <a:ln w="28575">
                <a:noFill/>
              </a:ln>
              <a:solidFill>
                <a:srgbClr val="0033CC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pic>
        <p:nvPicPr>
          <p:cNvPr id="6" name="Рисунок 5" descr="9-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9124" y="3786190"/>
            <a:ext cx="4572000" cy="304800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214282" y="4071942"/>
            <a:ext cx="435771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	С </a:t>
            </a:r>
            <a:r>
              <a:rPr lang="ru-RU" dirty="0" smtClean="0"/>
              <a:t>появлением в 1969 </a:t>
            </a:r>
            <a:r>
              <a:rPr lang="ru-RU" dirty="0" smtClean="0"/>
              <a:t>году </a:t>
            </a:r>
            <a:r>
              <a:rPr lang="ru-RU" dirty="0" smtClean="0"/>
              <a:t>Интернета весь мир поделился на два понятия:</a:t>
            </a:r>
          </a:p>
          <a:p>
            <a:r>
              <a:rPr lang="ru-RU" dirty="0" smtClean="0"/>
              <a:t>	ОНЛАЙН </a:t>
            </a:r>
            <a:r>
              <a:rPr lang="ru-RU" dirty="0" smtClean="0"/>
              <a:t>(Интернет) и ОФФЛАЙН (обычная, традиционная жизнь).</a:t>
            </a:r>
          </a:p>
          <a:p>
            <a:r>
              <a:rPr lang="ru-RU" dirty="0" smtClean="0"/>
              <a:t>	Практически </a:t>
            </a:r>
            <a:r>
              <a:rPr lang="ru-RU" dirty="0" smtClean="0"/>
              <a:t>все, что есть в ОФФЛАЙНЕ, уже присутствует и в</a:t>
            </a:r>
          </a:p>
          <a:p>
            <a:r>
              <a:rPr lang="ru-RU" dirty="0" smtClean="0"/>
              <a:t>ОНЛАЙНЕ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1613556271_27-p-fon-dlya-prezentatsii-delovoi-odnotonnii-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071670" y="357166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3200" spc="-300" dirty="0" smtClean="0">
                <a:ln w="28575">
                  <a:noFill/>
                </a:ln>
                <a:solidFill>
                  <a:srgbClr val="0033CC"/>
                </a:solidFill>
                <a:effectLst>
                  <a:glow rad="101600">
                    <a:schemeClr val="accent4">
                      <a:lumMod val="60000"/>
                      <a:lumOff val="40000"/>
                      <a:alpha val="60000"/>
                    </a:schemeClr>
                  </a:glow>
                </a:effectLst>
                <a:latin typeface="Arial Black" pitchFamily="34" charset="0"/>
              </a:rPr>
              <a:t>Возможности сети ИНТЕРНЕТ</a:t>
            </a:r>
            <a:endParaRPr lang="ru-RU" sz="3200" spc="-300" dirty="0">
              <a:ln w="28575">
                <a:noFill/>
              </a:ln>
              <a:solidFill>
                <a:srgbClr val="0033CC"/>
              </a:solidFill>
              <a:effectLst>
                <a:glow rad="101600">
                  <a:schemeClr val="accent4">
                    <a:lumMod val="60000"/>
                    <a:lumOff val="40000"/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pic>
        <p:nvPicPr>
          <p:cNvPr id="4" name="Рисунок 3" descr="Lho3AH2iNv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1500174"/>
            <a:ext cx="2714612" cy="1533331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5" name="Рисунок 4" descr="ui-55fb6c6d681cf5.49349583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15074" y="4572009"/>
            <a:ext cx="2786082" cy="2089562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7" name="Рисунок 6" descr="20180730112406-shutterstock-1043910877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57554" y="1928802"/>
            <a:ext cx="2714644" cy="1809311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500034" y="1071546"/>
            <a:ext cx="20716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400" spc="-300" dirty="0" smtClean="0">
                <a:ln w="28575">
                  <a:noFill/>
                </a:ln>
                <a:solidFill>
                  <a:srgbClr val="008000"/>
                </a:solidFill>
                <a:latin typeface="Arial Black" pitchFamily="34" charset="0"/>
              </a:rPr>
              <a:t>учеба</a:t>
            </a:r>
            <a:endParaRPr lang="ru-RU" sz="2400" spc="-300" dirty="0">
              <a:ln w="28575">
                <a:noFill/>
              </a:ln>
              <a:solidFill>
                <a:srgbClr val="008000"/>
              </a:solidFill>
              <a:latin typeface="Arial Black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143240" y="1500174"/>
            <a:ext cx="32861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400" spc="-300" dirty="0" smtClean="0">
                <a:ln w="28575">
                  <a:noFill/>
                </a:ln>
                <a:solidFill>
                  <a:srgbClr val="FF0000"/>
                </a:solidFill>
                <a:latin typeface="Arial Black" pitchFamily="34" charset="0"/>
              </a:rPr>
              <a:t>развлечение</a:t>
            </a:r>
            <a:endParaRPr lang="ru-RU" sz="2400" spc="-300" dirty="0">
              <a:ln w="28575">
                <a:noFill/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357950" y="4000504"/>
            <a:ext cx="26431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400" spc="-300" dirty="0" smtClean="0">
                <a:ln w="28575">
                  <a:noFill/>
                </a:ln>
                <a:solidFill>
                  <a:srgbClr val="FF9900"/>
                </a:solidFill>
                <a:latin typeface="Arial Black" pitchFamily="34" charset="0"/>
              </a:rPr>
              <a:t>общение</a:t>
            </a:r>
            <a:endParaRPr lang="ru-RU" sz="2400" spc="-300" dirty="0">
              <a:ln w="28575">
                <a:noFill/>
              </a:ln>
              <a:solidFill>
                <a:srgbClr val="FF9900"/>
              </a:solidFill>
              <a:latin typeface="Arial Black" pitchFamily="34" charset="0"/>
            </a:endParaRPr>
          </a:p>
        </p:txBody>
      </p:sp>
      <p:pic>
        <p:nvPicPr>
          <p:cNvPr id="11" name="Рисунок 10" descr="photo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643702" y="1500174"/>
            <a:ext cx="2262182" cy="1502089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6357950" y="1000108"/>
            <a:ext cx="26431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400" spc="-300" dirty="0" smtClean="0">
                <a:ln w="28575">
                  <a:noFill/>
                </a:ln>
                <a:latin typeface="Arial Black" pitchFamily="34" charset="0"/>
              </a:rPr>
              <a:t>покупки</a:t>
            </a:r>
            <a:endParaRPr lang="ru-RU" sz="2400" spc="-300" dirty="0">
              <a:ln w="28575">
                <a:noFill/>
              </a:ln>
              <a:latin typeface="Arial Black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57158" y="3143248"/>
            <a:ext cx="20716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400" spc="-300" dirty="0" smtClean="0">
                <a:ln w="28575">
                  <a:noFill/>
                </a:ln>
                <a:solidFill>
                  <a:srgbClr val="FFC000"/>
                </a:solidFill>
                <a:latin typeface="Arial Black" pitchFamily="34" charset="0"/>
              </a:rPr>
              <a:t>электронная почта</a:t>
            </a:r>
            <a:endParaRPr lang="ru-RU" sz="2400" spc="-300" dirty="0">
              <a:ln w="28575">
                <a:noFill/>
              </a:ln>
              <a:solidFill>
                <a:srgbClr val="FFC000"/>
              </a:solidFill>
              <a:latin typeface="Arial Black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071934" y="3571876"/>
            <a:ext cx="20716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400" spc="-300" dirty="0" smtClean="0">
                <a:ln w="28575">
                  <a:noFill/>
                </a:ln>
                <a:solidFill>
                  <a:srgbClr val="6600FF"/>
                </a:solidFill>
                <a:latin typeface="Arial Black" pitchFamily="34" charset="0"/>
              </a:rPr>
              <a:t>обмен файлами</a:t>
            </a:r>
            <a:endParaRPr lang="ru-RU" sz="2400" spc="-300" dirty="0">
              <a:ln w="28575">
                <a:noFill/>
              </a:ln>
              <a:solidFill>
                <a:srgbClr val="6600FF"/>
              </a:solidFill>
              <a:latin typeface="Arial Black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42910" y="4357694"/>
            <a:ext cx="25003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400" spc="-300" dirty="0" smtClean="0">
                <a:ln w="28575">
                  <a:noFill/>
                </a:ln>
                <a:solidFill>
                  <a:srgbClr val="008000"/>
                </a:solidFill>
                <a:latin typeface="Arial Black" pitchFamily="34" charset="0"/>
              </a:rPr>
              <a:t>просмотр видео информации </a:t>
            </a:r>
            <a:endParaRPr lang="ru-RU" sz="2400" spc="-300" dirty="0">
              <a:ln w="28575">
                <a:noFill/>
              </a:ln>
              <a:solidFill>
                <a:srgbClr val="008000"/>
              </a:solidFill>
              <a:latin typeface="Arial Black" pitchFamily="34" charset="0"/>
            </a:endParaRPr>
          </a:p>
        </p:txBody>
      </p:sp>
      <p:pic>
        <p:nvPicPr>
          <p:cNvPr id="17" name="Рисунок 16" descr="VViuxNPNtGE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14282" y="5286388"/>
            <a:ext cx="3842202" cy="1280734"/>
          </a:xfrm>
          <a:prstGeom prst="rect">
            <a:avLst/>
          </a:prstGeom>
        </p:spPr>
      </p:pic>
      <p:pic>
        <p:nvPicPr>
          <p:cNvPr id="18" name="Рисунок 17" descr="original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143372" y="4500570"/>
            <a:ext cx="2000232" cy="133348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1613678863_7-p-fon-dlya-prezentatsii-bezopasnii-internet-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25572" y="1600200"/>
            <a:ext cx="7692855" cy="4525963"/>
          </a:xfrm>
        </p:spPr>
      </p:pic>
      <p:pic>
        <p:nvPicPr>
          <p:cNvPr id="4" name="Рисунок 3" descr="1613556271_27-p-fon-dlya-prezentatsii-delovoi-odnotonnii-3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571472" y="785794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0" i="0" u="none" strike="noStrike" kern="1200" cap="none" spc="-300" normalizeH="0" baseline="0" noProof="0" dirty="0" smtClean="0">
                <a:ln w="28575">
                  <a:solidFill>
                    <a:schemeClr val="tx1"/>
                  </a:solidFill>
                </a:ln>
                <a:solidFill>
                  <a:srgbClr val="0033CC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БЕЗОПАСНОСТЬ </a:t>
            </a:r>
            <a:r>
              <a:rPr lang="ru-RU" sz="6000" spc="-300" dirty="0" smtClean="0">
                <a:ln w="28575">
                  <a:solidFill>
                    <a:schemeClr val="tx1"/>
                  </a:solidFill>
                </a:ln>
                <a:solidFill>
                  <a:srgbClr val="0033CC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  <a:ea typeface="+mj-ea"/>
                <a:cs typeface="+mj-cs"/>
              </a:rPr>
              <a:t>В СЕТИ </a:t>
            </a:r>
            <a:r>
              <a:rPr kumimoji="0" lang="ru-RU" sz="6000" b="0" i="0" u="none" strike="noStrike" kern="1200" cap="none" spc="-300" normalizeH="0" baseline="0" noProof="0" dirty="0" smtClean="0">
                <a:ln w="28575">
                  <a:solidFill>
                    <a:schemeClr val="tx1"/>
                  </a:solidFill>
                </a:ln>
                <a:solidFill>
                  <a:srgbClr val="0033CC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ИНТЕРНЕТ</a:t>
            </a:r>
            <a:r>
              <a:rPr kumimoji="0" lang="ru-RU" sz="6000" b="0" i="0" u="none" strike="noStrike" kern="1200" cap="none" spc="-300" normalizeH="0" noProof="0" dirty="0" smtClean="0">
                <a:ln w="28575">
                  <a:solidFill>
                    <a:schemeClr val="tx1"/>
                  </a:solidFill>
                </a:ln>
                <a:solidFill>
                  <a:srgbClr val="0033CC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 </a:t>
            </a:r>
          </a:p>
        </p:txBody>
      </p:sp>
      <p:pic>
        <p:nvPicPr>
          <p:cNvPr id="8" name="Рисунок 7" descr="1613678863_7-p-fon-dlya-prezentatsii-bezopasnii-internet-8.jpg"/>
          <p:cNvPicPr>
            <a:picLocks noChangeAspect="1"/>
          </p:cNvPicPr>
          <p:nvPr/>
        </p:nvPicPr>
        <p:blipFill>
          <a:blip r:embed="rId4" cstate="print"/>
          <a:srcRect l="20408" r="20408" b="-596"/>
          <a:stretch>
            <a:fillRect/>
          </a:stretch>
        </p:blipFill>
        <p:spPr>
          <a:xfrm>
            <a:off x="4786314" y="2500306"/>
            <a:ext cx="4143404" cy="4143404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500034" y="2643182"/>
            <a:ext cx="4572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	В </a:t>
            </a:r>
            <a:r>
              <a:rPr lang="ru-RU" dirty="0" smtClean="0"/>
              <a:t>связи с массовой популярностью сети Интернет важной проблемой</a:t>
            </a:r>
          </a:p>
          <a:p>
            <a:r>
              <a:rPr lang="ru-RU" dirty="0" smtClean="0"/>
              <a:t>сегодня является безопасность в глобальной сети. </a:t>
            </a:r>
            <a:endParaRPr lang="ru-RU" dirty="0" smtClean="0"/>
          </a:p>
          <a:p>
            <a:r>
              <a:rPr lang="ru-RU" dirty="0" smtClean="0"/>
              <a:t>	</a:t>
            </a:r>
            <a:r>
              <a:rPr lang="ru-RU" dirty="0" smtClean="0"/>
              <a:t>Касается данная проблема абсолютно </a:t>
            </a:r>
            <a:r>
              <a:rPr lang="ru-RU" dirty="0" smtClean="0"/>
              <a:t>всех, начиная от детей и заканчивая пенсионерами.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613556271_27-p-fon-dlya-prezentatsii-delovoi-odnotonnii-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42910" y="2143116"/>
            <a:ext cx="8358246" cy="230832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400" spc="-300" dirty="0" smtClean="0">
                <a:ln w="28575">
                  <a:noFill/>
                </a:ln>
                <a:effectLst>
                  <a:glow rad="101600">
                    <a:srgbClr val="FFFF99">
                      <a:alpha val="60000"/>
                    </a:srgbClr>
                  </a:glow>
                </a:effectLst>
                <a:latin typeface="Arial Black" pitchFamily="34" charset="0"/>
              </a:rPr>
              <a:t>- это материалы (тексты, картинки, аудио -, </a:t>
            </a:r>
            <a:r>
              <a:rPr lang="ru-RU" sz="2400" spc="-300" dirty="0" err="1" smtClean="0">
                <a:ln w="28575">
                  <a:noFill/>
                </a:ln>
                <a:effectLst>
                  <a:glow rad="101600">
                    <a:srgbClr val="FFFF99">
                      <a:alpha val="60000"/>
                    </a:srgbClr>
                  </a:glow>
                </a:effectLst>
                <a:latin typeface="Arial Black" pitchFamily="34" charset="0"/>
              </a:rPr>
              <a:t>видеофайлы</a:t>
            </a:r>
            <a:r>
              <a:rPr lang="ru-RU" sz="2400" spc="-300" dirty="0" smtClean="0">
                <a:ln w="28575">
                  <a:noFill/>
                </a:ln>
                <a:effectLst>
                  <a:glow rad="101600">
                    <a:srgbClr val="FFFF99">
                      <a:alpha val="60000"/>
                    </a:srgbClr>
                  </a:glow>
                </a:effectLst>
                <a:latin typeface="Arial Black" pitchFamily="34" charset="0"/>
              </a:rPr>
              <a:t>,  ссылки,  содержащие агрессию, насилие,  нецензурную лексику, информацию разжигающую </a:t>
            </a:r>
            <a:r>
              <a:rPr lang="ru-RU" sz="2400" spc="-300" dirty="0" err="1" smtClean="0">
                <a:ln w="28575">
                  <a:noFill/>
                </a:ln>
                <a:effectLst>
                  <a:glow rad="101600">
                    <a:srgbClr val="FFFF99">
                      <a:alpha val="60000"/>
                    </a:srgbClr>
                  </a:glow>
                </a:effectLst>
                <a:latin typeface="Arial Black" pitchFamily="34" charset="0"/>
              </a:rPr>
              <a:t>рассовую</a:t>
            </a:r>
            <a:r>
              <a:rPr lang="ru-RU" sz="2400" spc="-300" dirty="0" smtClean="0">
                <a:ln w="28575">
                  <a:noFill/>
                </a:ln>
                <a:effectLst>
                  <a:glow rad="101600">
                    <a:srgbClr val="FFFF99">
                      <a:alpha val="60000"/>
                    </a:srgbClr>
                  </a:glow>
                </a:effectLst>
                <a:latin typeface="Arial Black" pitchFamily="34" charset="0"/>
              </a:rPr>
              <a:t> ненависть. Столкнуться можно  сними практически везде. Зачастую  подобный материал может прийти от незнакомца по почте в виде спама или сообщения</a:t>
            </a:r>
            <a:endParaRPr lang="ru-RU" sz="2400" spc="-300" dirty="0">
              <a:ln w="28575">
                <a:noFill/>
              </a:ln>
              <a:effectLst>
                <a:glow rad="101600">
                  <a:srgbClr val="FFFF99">
                    <a:alpha val="60000"/>
                  </a:srgbClr>
                </a:glow>
              </a:effectLst>
              <a:latin typeface="Arial Black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71472" y="500042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0" i="0" u="none" strike="noStrike" kern="1200" cap="none" spc="-300" normalizeH="0" baseline="0" noProof="0" dirty="0" smtClean="0">
                <a:ln w="28575">
                  <a:solidFill>
                    <a:schemeClr val="tx1"/>
                  </a:solidFill>
                </a:ln>
                <a:solidFill>
                  <a:srgbClr val="0033CC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КОНТЕНТНЫЕ РИСКИ</a:t>
            </a:r>
            <a:endParaRPr kumimoji="0" lang="ru-RU" sz="4800" b="0" i="0" u="none" strike="noStrike" kern="1200" cap="none" spc="-300" normalizeH="0" noProof="0" dirty="0" smtClean="0">
              <a:ln w="28575">
                <a:solidFill>
                  <a:schemeClr val="tx1"/>
                </a:solidFill>
              </a:ln>
              <a:solidFill>
                <a:srgbClr val="0033CC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613556271_27-p-fon-dlya-prezentatsii-delovoi-odnotonnii-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85720" y="500042"/>
            <a:ext cx="8643998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0" i="0" u="none" strike="noStrike" kern="1200" cap="none" spc="-300" normalizeH="0" baseline="0" noProof="0" dirty="0" smtClean="0">
                <a:ln w="28575">
                  <a:solidFill>
                    <a:schemeClr val="tx1"/>
                  </a:solidFill>
                </a:ln>
                <a:solidFill>
                  <a:srgbClr val="0033CC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КОММУНИКАЦИОННЫЕ РИСКИ</a:t>
            </a:r>
            <a:endParaRPr kumimoji="0" lang="ru-RU" sz="4800" b="0" i="0" u="none" strike="noStrike" kern="1200" cap="none" spc="-300" normalizeH="0" noProof="0" dirty="0" smtClean="0">
              <a:ln w="28575">
                <a:solidFill>
                  <a:schemeClr val="tx1"/>
                </a:solidFill>
              </a:ln>
              <a:solidFill>
                <a:srgbClr val="0033CC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2910" y="2143116"/>
            <a:ext cx="8358246" cy="193899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400" spc="-300" dirty="0" smtClean="0">
                <a:ln w="28575">
                  <a:noFill/>
                </a:ln>
                <a:effectLst>
                  <a:glow rad="63500">
                    <a:srgbClr val="FFFF99">
                      <a:alpha val="40000"/>
                    </a:srgbClr>
                  </a:glow>
                </a:effectLst>
                <a:latin typeface="Arial Black" pitchFamily="34" charset="0"/>
              </a:rPr>
              <a:t>- включает в себя риск подвергнуться оскорблениям и нападкам со стороны других.  Примерами таких рисков могут быть:  незаконные контакты,  </a:t>
            </a:r>
            <a:r>
              <a:rPr lang="ru-RU" sz="2400" spc="-300" dirty="0" err="1" smtClean="0">
                <a:ln w="28575">
                  <a:noFill/>
                </a:ln>
                <a:effectLst>
                  <a:glow rad="63500">
                    <a:srgbClr val="FFFF99">
                      <a:alpha val="40000"/>
                    </a:srgbClr>
                  </a:glow>
                </a:effectLst>
                <a:latin typeface="Arial Black" pitchFamily="34" charset="0"/>
              </a:rPr>
              <a:t>киберпреследования</a:t>
            </a:r>
            <a:r>
              <a:rPr lang="ru-RU" sz="2400" spc="-300" dirty="0" smtClean="0">
                <a:ln w="28575">
                  <a:noFill/>
                </a:ln>
                <a:effectLst>
                  <a:glow rad="63500">
                    <a:srgbClr val="FFFF99">
                      <a:alpha val="40000"/>
                    </a:srgbClr>
                  </a:glow>
                </a:effectLst>
                <a:latin typeface="Arial Black" pitchFamily="34" charset="0"/>
              </a:rPr>
              <a:t>, </a:t>
            </a:r>
            <a:r>
              <a:rPr lang="ru-RU" sz="2400" spc="-300" dirty="0" err="1" smtClean="0">
                <a:ln w="28575">
                  <a:noFill/>
                </a:ln>
                <a:effectLst>
                  <a:glow rad="63500">
                    <a:srgbClr val="FFFF99">
                      <a:alpha val="40000"/>
                    </a:srgbClr>
                  </a:glow>
                </a:effectLst>
                <a:latin typeface="Arial Black" pitchFamily="34" charset="0"/>
              </a:rPr>
              <a:t>кибербуллинг</a:t>
            </a:r>
            <a:r>
              <a:rPr lang="ru-RU" sz="2400" spc="-300" dirty="0" smtClean="0">
                <a:ln w="28575">
                  <a:noFill/>
                </a:ln>
                <a:effectLst>
                  <a:glow rad="63500">
                    <a:srgbClr val="FFFF99">
                      <a:alpha val="40000"/>
                    </a:srgbClr>
                  </a:glow>
                </a:effectLst>
                <a:latin typeface="Arial Black" pitchFamily="34" charset="0"/>
              </a:rPr>
              <a:t> и др. Для подобных целей используются различные чаты,  </a:t>
            </a:r>
            <a:r>
              <a:rPr lang="ru-RU" sz="2400" spc="-300" dirty="0" err="1" smtClean="0">
                <a:ln w="28575">
                  <a:noFill/>
                </a:ln>
                <a:effectLst>
                  <a:glow rad="63500">
                    <a:srgbClr val="FFFF99">
                      <a:alpha val="40000"/>
                    </a:srgbClr>
                  </a:glow>
                </a:effectLst>
                <a:latin typeface="Arial Black" pitchFamily="34" charset="0"/>
              </a:rPr>
              <a:t>онлайн</a:t>
            </a:r>
            <a:r>
              <a:rPr lang="ru-RU" sz="2400" spc="-300" dirty="0" smtClean="0">
                <a:ln w="28575">
                  <a:noFill/>
                </a:ln>
                <a:effectLst>
                  <a:glow rad="63500">
                    <a:srgbClr val="FFFF99">
                      <a:alpha val="40000"/>
                    </a:srgbClr>
                  </a:glow>
                </a:effectLst>
                <a:latin typeface="Arial Black" pitchFamily="34" charset="0"/>
              </a:rPr>
              <a:t> - </a:t>
            </a:r>
            <a:r>
              <a:rPr lang="ru-RU" sz="2400" spc="-300" dirty="0" err="1" smtClean="0">
                <a:ln w="28575">
                  <a:noFill/>
                </a:ln>
                <a:effectLst>
                  <a:glow rad="63500">
                    <a:srgbClr val="FFFF99">
                      <a:alpha val="40000"/>
                    </a:srgbClr>
                  </a:glow>
                </a:effectLst>
                <a:latin typeface="Arial Black" pitchFamily="34" charset="0"/>
              </a:rPr>
              <a:t>мессенджеры</a:t>
            </a:r>
            <a:r>
              <a:rPr lang="ru-RU" sz="2400" spc="-300" dirty="0" smtClean="0">
                <a:ln w="28575">
                  <a:noFill/>
                </a:ln>
                <a:effectLst>
                  <a:glow rad="63500">
                    <a:srgbClr val="FFFF99">
                      <a:alpha val="40000"/>
                    </a:srgbClr>
                  </a:glow>
                </a:effectLst>
                <a:latin typeface="Arial Black" pitchFamily="34" charset="0"/>
              </a:rPr>
              <a:t> </a:t>
            </a:r>
            <a:endParaRPr lang="ru-RU" sz="2400" spc="-300" dirty="0">
              <a:ln w="28575">
                <a:noFill/>
              </a:ln>
              <a:effectLst>
                <a:glow rad="63500">
                  <a:srgbClr val="FFFF99">
                    <a:alpha val="40000"/>
                  </a:srgbClr>
                </a:glow>
              </a:effectLst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613556271_27-p-fon-dlya-prezentatsii-delovoi-odnotonnii-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57158" y="214290"/>
            <a:ext cx="8643998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0" i="0" u="none" strike="noStrike" kern="1200" cap="none" spc="-300" normalizeH="0" baseline="0" noProof="0" dirty="0" smtClean="0">
                <a:ln w="28575">
                  <a:solidFill>
                    <a:schemeClr val="tx1"/>
                  </a:solidFill>
                </a:ln>
                <a:solidFill>
                  <a:srgbClr val="0033CC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ЭЛЕКТРОННЫЕ РИСКИ</a:t>
            </a:r>
            <a:endParaRPr kumimoji="0" lang="ru-RU" sz="4800" b="0" i="0" u="none" strike="noStrike" kern="1200" cap="none" spc="-300" normalizeH="0" noProof="0" dirty="0" smtClean="0">
              <a:ln w="28575">
                <a:solidFill>
                  <a:schemeClr val="tx1"/>
                </a:solidFill>
              </a:ln>
              <a:solidFill>
                <a:srgbClr val="0033CC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1500174"/>
            <a:ext cx="8358246" cy="34163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400" spc="-300" dirty="0" smtClean="0">
                <a:ln w="28575">
                  <a:noFill/>
                </a:ln>
                <a:effectLst>
                  <a:glow rad="101600">
                    <a:srgbClr val="FFFF99">
                      <a:alpha val="60000"/>
                    </a:srgbClr>
                  </a:glow>
                </a:effectLst>
                <a:latin typeface="Arial Black" pitchFamily="34" charset="0"/>
              </a:rPr>
              <a:t>- это возможность столкнуться с хищением персональной информации, риск подвергнуться  вирусной атаке,  </a:t>
            </a:r>
            <a:r>
              <a:rPr lang="ru-RU" sz="2400" spc="-300" dirty="0" err="1" smtClean="0">
                <a:ln w="28575">
                  <a:noFill/>
                </a:ln>
                <a:effectLst>
                  <a:glow rad="101600">
                    <a:srgbClr val="FFFF99">
                      <a:alpha val="60000"/>
                    </a:srgbClr>
                  </a:glow>
                </a:effectLst>
                <a:latin typeface="Arial Black" pitchFamily="34" charset="0"/>
              </a:rPr>
              <a:t>оналйн</a:t>
            </a:r>
            <a:r>
              <a:rPr lang="ru-RU" sz="2400" spc="-300" dirty="0" smtClean="0">
                <a:ln w="28575">
                  <a:noFill/>
                </a:ln>
                <a:effectLst>
                  <a:glow rad="101600">
                    <a:srgbClr val="FFFF99">
                      <a:alpha val="60000"/>
                    </a:srgbClr>
                  </a:glow>
                </a:effectLst>
                <a:latin typeface="Arial Black" pitchFamily="34" charset="0"/>
              </a:rPr>
              <a:t> – </a:t>
            </a:r>
            <a:r>
              <a:rPr lang="ru-RU" sz="2400" spc="-300" dirty="0" err="1" smtClean="0">
                <a:ln w="28575">
                  <a:noFill/>
                </a:ln>
                <a:effectLst>
                  <a:glow rad="101600">
                    <a:srgbClr val="FFFF99">
                      <a:alpha val="60000"/>
                    </a:srgbClr>
                  </a:glow>
                </a:effectLst>
                <a:latin typeface="Arial Black" pitchFamily="34" charset="0"/>
              </a:rPr>
              <a:t>мошеническву</a:t>
            </a:r>
            <a:r>
              <a:rPr lang="ru-RU" sz="2400" spc="-300" dirty="0" smtClean="0">
                <a:ln w="28575">
                  <a:noFill/>
                </a:ln>
                <a:effectLst>
                  <a:glow rad="101600">
                    <a:srgbClr val="FFFF99">
                      <a:alpha val="60000"/>
                    </a:srgbClr>
                  </a:glow>
                </a:effectLst>
                <a:latin typeface="Arial Black" pitchFamily="34" charset="0"/>
              </a:rPr>
              <a:t>,  спам – атаке,  шпионским программам и </a:t>
            </a:r>
            <a:r>
              <a:rPr lang="ru-RU" sz="2400" spc="-300" dirty="0" err="1" smtClean="0">
                <a:ln w="28575">
                  <a:noFill/>
                </a:ln>
                <a:effectLst>
                  <a:glow rad="101600">
                    <a:srgbClr val="FFFF99">
                      <a:alpha val="60000"/>
                    </a:srgbClr>
                  </a:glow>
                </a:effectLst>
                <a:latin typeface="Arial Black" pitchFamily="34" charset="0"/>
              </a:rPr>
              <a:t>тд</a:t>
            </a:r>
            <a:r>
              <a:rPr lang="ru-RU" sz="2400" spc="-300" dirty="0" smtClean="0">
                <a:ln w="28575">
                  <a:noFill/>
                </a:ln>
                <a:effectLst>
                  <a:glow rad="101600">
                    <a:srgbClr val="FFFF99">
                      <a:alpha val="60000"/>
                    </a:srgbClr>
                  </a:glow>
                </a:effectLst>
                <a:latin typeface="Arial Black" pitchFamily="34" charset="0"/>
              </a:rPr>
              <a:t>. Вредоносное ПО (программное обеспечение) использует широкий </a:t>
            </a:r>
            <a:r>
              <a:rPr lang="ru-RU" sz="2400" spc="-300" dirty="0" err="1" smtClean="0">
                <a:ln w="28575">
                  <a:noFill/>
                </a:ln>
                <a:effectLst>
                  <a:glow rad="101600">
                    <a:srgbClr val="FFFF99">
                      <a:alpha val="60000"/>
                    </a:srgbClr>
                  </a:glow>
                </a:effectLst>
                <a:latin typeface="Arial Black" pitchFamily="34" charset="0"/>
              </a:rPr>
              <a:t>спект</a:t>
            </a:r>
            <a:r>
              <a:rPr lang="ru-RU" sz="2400" spc="-300" dirty="0" smtClean="0">
                <a:ln w="28575">
                  <a:noFill/>
                </a:ln>
                <a:effectLst>
                  <a:glow rad="101600">
                    <a:srgbClr val="FFFF99">
                      <a:alpha val="60000"/>
                    </a:srgbClr>
                  </a:glow>
                </a:effectLst>
                <a:latin typeface="Arial Black" pitchFamily="34" charset="0"/>
              </a:rPr>
              <a:t> </a:t>
            </a:r>
            <a:r>
              <a:rPr lang="ru-RU" sz="2400" spc="-300" dirty="0" err="1" smtClean="0">
                <a:ln w="28575">
                  <a:noFill/>
                </a:ln>
                <a:effectLst>
                  <a:glow rad="101600">
                    <a:srgbClr val="FFFF99">
                      <a:alpha val="60000"/>
                    </a:srgbClr>
                  </a:glow>
                </a:effectLst>
                <a:latin typeface="Arial Black" pitchFamily="34" charset="0"/>
              </a:rPr>
              <a:t>р</a:t>
            </a:r>
            <a:r>
              <a:rPr lang="ru-RU" sz="2400" spc="-300" dirty="0" smtClean="0">
                <a:ln w="28575">
                  <a:noFill/>
                </a:ln>
                <a:effectLst>
                  <a:glow rad="101600">
                    <a:srgbClr val="FFFF99">
                      <a:alpha val="60000"/>
                    </a:srgbClr>
                  </a:glow>
                </a:effectLst>
                <a:latin typeface="Arial Black" pitchFamily="34" charset="0"/>
              </a:rPr>
              <a:t> методов для распространения и проникновения  в компьютеры не только через компакт – диски или другие носители, но и через электронную почту посредством спама или скачанных из Интернета файлов</a:t>
            </a:r>
            <a:endParaRPr lang="ru-RU" sz="2400" spc="-300" dirty="0">
              <a:ln w="28575">
                <a:noFill/>
              </a:ln>
              <a:effectLst>
                <a:glow rad="101600">
                  <a:srgbClr val="FFFF99">
                    <a:alpha val="60000"/>
                  </a:srgbClr>
                </a:glow>
              </a:effectLst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613556271_27-p-fon-dlya-prezentatsii-delovoi-odnotonnii-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57158" y="214290"/>
            <a:ext cx="8643998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0" i="0" u="none" strike="noStrike" kern="1200" cap="none" spc="-300" normalizeH="0" baseline="0" noProof="0" dirty="0" smtClean="0">
                <a:ln w="28575">
                  <a:solidFill>
                    <a:schemeClr val="tx1"/>
                  </a:solidFill>
                </a:ln>
                <a:solidFill>
                  <a:srgbClr val="0033CC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ПОТРЕБИТЕЛЬСКИЕ РИСКИ</a:t>
            </a:r>
            <a:endParaRPr kumimoji="0" lang="ru-RU" sz="4800" b="0" i="0" u="none" strike="noStrike" kern="1200" cap="none" spc="-300" normalizeH="0" noProof="0" dirty="0" smtClean="0">
              <a:ln w="28575">
                <a:solidFill>
                  <a:schemeClr val="tx1"/>
                </a:solidFill>
              </a:ln>
              <a:solidFill>
                <a:srgbClr val="0033CC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1643050"/>
            <a:ext cx="8358246" cy="230832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400" spc="-300" dirty="0" smtClean="0">
                <a:ln w="28575">
                  <a:noFill/>
                </a:ln>
                <a:effectLst>
                  <a:glow rad="101600">
                    <a:srgbClr val="FFFF99">
                      <a:alpha val="60000"/>
                    </a:srgbClr>
                  </a:glow>
                </a:effectLst>
                <a:latin typeface="Arial Black" pitchFamily="34" charset="0"/>
              </a:rPr>
              <a:t>- это злоупотребление в Интернете правами потребителя. Включает в себя: риски приобретения товаров низкого качества,  различные подделки,  потеря денежных средств без приобретения товара или услуги,  хищение персональной информации,  с целью </a:t>
            </a:r>
            <a:r>
              <a:rPr lang="ru-RU" sz="2400" spc="-300" dirty="0" err="1" smtClean="0">
                <a:ln w="28575">
                  <a:noFill/>
                </a:ln>
                <a:effectLst>
                  <a:glow rad="101600">
                    <a:srgbClr val="FFFF99">
                      <a:alpha val="60000"/>
                    </a:srgbClr>
                  </a:glow>
                </a:effectLst>
                <a:latin typeface="Arial Black" pitchFamily="34" charset="0"/>
              </a:rPr>
              <a:t>кибер-мошенничества</a:t>
            </a:r>
            <a:endParaRPr lang="ru-RU" sz="2400" spc="-300" dirty="0">
              <a:ln w="28575">
                <a:noFill/>
              </a:ln>
              <a:effectLst>
                <a:glow rad="101600">
                  <a:srgbClr val="FFFF99">
                    <a:alpha val="60000"/>
                  </a:srgbClr>
                </a:glow>
              </a:effectLst>
              <a:latin typeface="Arial Black" pitchFamily="34" charset="0"/>
            </a:endParaRPr>
          </a:p>
        </p:txBody>
      </p:sp>
      <p:pic>
        <p:nvPicPr>
          <p:cNvPr id="7" name="Рисунок 6" descr="4d8ed2f6a3ad2b258ffffc25a293fe93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4071942"/>
            <a:ext cx="4699033" cy="264320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613556271_27-p-fon-dlya-prezentatsii-delovoi-odnotonnii-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57158" y="214290"/>
            <a:ext cx="8643998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0" i="0" u="none" strike="noStrike" kern="1200" cap="none" spc="-300" normalizeH="0" baseline="0" noProof="0" dirty="0" smtClean="0">
                <a:ln w="28575">
                  <a:solidFill>
                    <a:schemeClr val="tx1"/>
                  </a:solidFill>
                </a:ln>
                <a:solidFill>
                  <a:srgbClr val="0033CC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ЧЕМ ОПАСЕН ИНТЕРНЕТ?</a:t>
            </a:r>
            <a:endParaRPr kumimoji="0" lang="ru-RU" sz="4800" b="0" i="0" u="none" strike="noStrike" kern="1200" cap="none" spc="-300" normalizeH="0" noProof="0" dirty="0" smtClean="0">
              <a:ln w="28575">
                <a:solidFill>
                  <a:schemeClr val="tx1"/>
                </a:solidFill>
              </a:ln>
              <a:solidFill>
                <a:srgbClr val="0033CC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1428736"/>
            <a:ext cx="8358246" cy="206210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400" spc="-300" dirty="0" smtClean="0">
                <a:ln w="28575">
                  <a:noFill/>
                </a:ln>
                <a:latin typeface="Arial Black" pitchFamily="34" charset="0"/>
              </a:rPr>
              <a:t>ОПАСНОСТЬ  № 1</a:t>
            </a:r>
          </a:p>
          <a:p>
            <a:pPr algn="ctr"/>
            <a:r>
              <a:rPr lang="ru-RU" sz="2000" spc="-300" dirty="0" smtClean="0">
                <a:ln w="28575">
                  <a:noFill/>
                </a:ln>
                <a:solidFill>
                  <a:srgbClr val="FF0000"/>
                </a:solidFill>
                <a:latin typeface="Arial Black" pitchFamily="34" charset="0"/>
              </a:rPr>
              <a:t>Вредоносные программы.: вирусы. </a:t>
            </a:r>
            <a:r>
              <a:rPr lang="ru-RU" sz="2000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ru-RU" sz="2000" dirty="0" smtClean="0">
                <a:solidFill>
                  <a:srgbClr val="FF0000"/>
                </a:solidFill>
                <a:latin typeface="Arial Black" pitchFamily="34" charset="0"/>
              </a:rPr>
              <a:t> это </a:t>
            </a:r>
            <a:r>
              <a:rPr lang="ru-RU" sz="2000" dirty="0" smtClean="0">
                <a:solidFill>
                  <a:srgbClr val="FF0000"/>
                </a:solidFill>
                <a:latin typeface="Arial Black" pitchFamily="34" charset="0"/>
              </a:rPr>
              <a:t>любая программа, которая наносит </a:t>
            </a:r>
            <a:r>
              <a:rPr lang="ru-RU" sz="2000" dirty="0" smtClean="0">
                <a:solidFill>
                  <a:srgbClr val="FF0000"/>
                </a:solidFill>
                <a:latin typeface="Arial Black" pitchFamily="34" charset="0"/>
              </a:rPr>
              <a:t>вред компьютеру </a:t>
            </a:r>
            <a:r>
              <a:rPr lang="ru-RU" sz="2000" dirty="0" smtClean="0">
                <a:solidFill>
                  <a:srgbClr val="FF0000"/>
                </a:solidFill>
                <a:latin typeface="Arial Black" pitchFamily="34" charset="0"/>
              </a:rPr>
              <a:t>или пользователю этого компьютера. Некоторые виды </a:t>
            </a:r>
            <a:r>
              <a:rPr lang="ru-RU" sz="2000" dirty="0" smtClean="0">
                <a:solidFill>
                  <a:srgbClr val="FF0000"/>
                </a:solidFill>
                <a:latin typeface="Arial Black" pitchFamily="34" charset="0"/>
              </a:rPr>
              <a:t>рекламы считаются </a:t>
            </a:r>
            <a:r>
              <a:rPr lang="ru-RU" sz="2000" dirty="0" smtClean="0">
                <a:solidFill>
                  <a:srgbClr val="FF0000"/>
                </a:solidFill>
                <a:latin typeface="Arial Black" pitchFamily="34" charset="0"/>
              </a:rPr>
              <a:t>вредоносными </a:t>
            </a:r>
            <a:r>
              <a:rPr lang="ru-RU" sz="2000" dirty="0" smtClean="0">
                <a:solidFill>
                  <a:srgbClr val="FF0000"/>
                </a:solidFill>
                <a:latin typeface="Arial Black" pitchFamily="34" charset="0"/>
              </a:rPr>
              <a:t>программами</a:t>
            </a:r>
            <a:endParaRPr lang="ru-RU" sz="2000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lvl="0" algn="ctr">
              <a:spcBef>
                <a:spcPct val="0"/>
              </a:spcBef>
              <a:defRPr/>
            </a:pPr>
            <a:endParaRPr lang="ru-RU" sz="2400" spc="-300" dirty="0">
              <a:ln w="28575">
                <a:noFill/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57818" y="3929066"/>
            <a:ext cx="3571900" cy="267765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400" spc="-300" dirty="0" smtClean="0">
                <a:ln w="28575">
                  <a:noFill/>
                </a:ln>
                <a:solidFill>
                  <a:srgbClr val="FF0000"/>
                </a:solidFill>
                <a:latin typeface="Arial Black" pitchFamily="34" charset="0"/>
              </a:rPr>
              <a:t>ОПАСНОСТЬ  № 2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sz="2000" spc="-300" dirty="0" smtClean="0">
                <a:ln w="28575">
                  <a:noFill/>
                </a:ln>
                <a:latin typeface="Arial Black" pitchFamily="34" charset="0"/>
              </a:rPr>
              <a:t>Сайты, распространяющие информацию о запрещенных вещах и понятиях. К таким относится терроризм,  </a:t>
            </a:r>
            <a:r>
              <a:rPr lang="ru-RU" sz="2000" spc="-300" dirty="0" err="1" smtClean="0">
                <a:ln w="28575">
                  <a:noFill/>
                </a:ln>
                <a:latin typeface="Arial Black" pitchFamily="34" charset="0"/>
              </a:rPr>
              <a:t>сектанство</a:t>
            </a:r>
            <a:r>
              <a:rPr lang="ru-RU" sz="2000" spc="-300" dirty="0" smtClean="0">
                <a:ln w="28575">
                  <a:noFill/>
                </a:ln>
                <a:latin typeface="Arial Black" pitchFamily="34" charset="0"/>
              </a:rPr>
              <a:t>, фашизм и </a:t>
            </a:r>
            <a:r>
              <a:rPr lang="ru-RU" sz="2000" spc="-300" dirty="0" err="1" smtClean="0">
                <a:ln w="28575">
                  <a:noFill/>
                </a:ln>
                <a:latin typeface="Arial Black" pitchFamily="34" charset="0"/>
              </a:rPr>
              <a:t>тд</a:t>
            </a:r>
            <a:r>
              <a:rPr lang="ru-RU" sz="2000" spc="-300" dirty="0" smtClean="0">
                <a:ln w="28575">
                  <a:noFill/>
                </a:ln>
                <a:latin typeface="Arial Black" pitchFamily="34" charset="0"/>
              </a:rPr>
              <a:t>.</a:t>
            </a:r>
          </a:p>
          <a:p>
            <a:pPr lvl="0" algn="ctr">
              <a:spcBef>
                <a:spcPct val="0"/>
              </a:spcBef>
              <a:defRPr/>
            </a:pPr>
            <a:endParaRPr lang="ru-RU" sz="2400" spc="-300" dirty="0">
              <a:ln w="28575">
                <a:noFill/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8" name="Рисунок 7" descr="scale_12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3813319"/>
            <a:ext cx="5286412" cy="297096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417</TotalTime>
  <Words>639</Words>
  <Application>Microsoft Office PowerPoint</Application>
  <PresentationFormat>Экран (4:3)</PresentationFormat>
  <Paragraphs>74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ИНТЕРНЕТ И БЕЗОПАСНОСТЬ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ИНТЕРНЕТ И БЕЗОПАСНОСТЬ</dc:title>
  <dc:creator>User-PC</dc:creator>
  <cp:lastModifiedBy>User-PC</cp:lastModifiedBy>
  <cp:revision>27</cp:revision>
  <dcterms:created xsi:type="dcterms:W3CDTF">2024-03-04T05:34:49Z</dcterms:created>
  <dcterms:modified xsi:type="dcterms:W3CDTF">2024-03-04T12:43:19Z</dcterms:modified>
</cp:coreProperties>
</file>