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60" r:id="rId4"/>
    <p:sldId id="262" r:id="rId5"/>
    <p:sldId id="263" r:id="rId6"/>
    <p:sldId id="264" r:id="rId7"/>
    <p:sldId id="268" r:id="rId8"/>
    <p:sldId id="266" r:id="rId9"/>
    <p:sldId id="269" r:id="rId10"/>
    <p:sldId id="270" r:id="rId11"/>
    <p:sldId id="271"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Что вы знаете о А.Д.Сахарове?</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19-4156-AA2E-E411CEB33A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19-4156-AA2E-E411CEB33A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19-4156-AA2E-E411CEB33A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19-4156-AA2E-E411CEB33AB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2"/>
                <c:pt idx="0">
                  <c:v>ученый</c:v>
                </c:pt>
                <c:pt idx="1">
                  <c:v>правозащитник</c:v>
                </c:pt>
              </c:strCache>
            </c:strRef>
          </c:cat>
          <c:val>
            <c:numRef>
              <c:f>Лист1!$B$2:$B$5</c:f>
              <c:numCache>
                <c:formatCode>0%</c:formatCode>
                <c:ptCount val="4"/>
                <c:pt idx="0">
                  <c:v>0.87</c:v>
                </c:pt>
                <c:pt idx="1">
                  <c:v>0.17</c:v>
                </c:pt>
              </c:numCache>
            </c:numRef>
          </c:val>
          <c:extLst>
            <c:ext xmlns:c16="http://schemas.microsoft.com/office/drawing/2014/chart" uri="{C3380CC4-5D6E-409C-BE32-E72D297353CC}">
              <c16:uniqueId val="{00000008-4019-4156-AA2E-E411CEB33AB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32246354622338874"/>
          <c:y val="0.8735114360704912"/>
          <c:w val="0.32729494750656174"/>
          <c:h val="0.102679040119985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Учащиеся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53-4322-8EF6-4E92545045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53-4322-8EF6-4E92545045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53-4322-8EF6-4E92545045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53-4322-8EF6-4E92545045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Использование моб. телефонов на уроке</c:v>
                </c:pt>
                <c:pt idx="1">
                  <c:v>Межличностные оношения</c:v>
                </c:pt>
                <c:pt idx="2">
                  <c:v>Внешний вид</c:v>
                </c:pt>
                <c:pt idx="3">
                  <c:v>Досуг</c:v>
                </c:pt>
              </c:strCache>
            </c:strRef>
          </c:cat>
          <c:val>
            <c:numRef>
              <c:f>Лист1!$B$2:$B$5</c:f>
              <c:numCache>
                <c:formatCode>0%</c:formatCode>
                <c:ptCount val="4"/>
                <c:pt idx="0">
                  <c:v>0.54</c:v>
                </c:pt>
                <c:pt idx="1">
                  <c:v>0.27</c:v>
                </c:pt>
                <c:pt idx="2">
                  <c:v>0.1</c:v>
                </c:pt>
                <c:pt idx="3">
                  <c:v>0.09</c:v>
                </c:pt>
              </c:numCache>
            </c:numRef>
          </c:val>
          <c:extLst>
            <c:ext xmlns:c16="http://schemas.microsoft.com/office/drawing/2014/chart" uri="{C3380CC4-5D6E-409C-BE32-E72D297353CC}">
              <c16:uniqueId val="{00000008-4C53-4322-8EF6-4E925450450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1792733603436311E-2"/>
          <c:y val="0.74186284294437321"/>
          <c:w val="0.8854884806065908"/>
          <c:h val="0.212121811133440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Родители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49-4095-948A-5CF8A6D0C0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49-4095-948A-5CF8A6D0C0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49-4095-948A-5CF8A6D0C0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49-4095-948A-5CF8A6D0C0C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ЕГЭ, чрезмерная загруженность</c:v>
                </c:pt>
                <c:pt idx="1">
                  <c:v>Как повлиять на ребенка</c:v>
                </c:pt>
                <c:pt idx="2">
                  <c:v>Интенет-зависимость</c:v>
                </c:pt>
                <c:pt idx="3">
                  <c:v>Внешний вид</c:v>
                </c:pt>
              </c:strCache>
            </c:strRef>
          </c:cat>
          <c:val>
            <c:numRef>
              <c:f>Лист1!$B$2:$B$5</c:f>
              <c:numCache>
                <c:formatCode>0%</c:formatCode>
                <c:ptCount val="4"/>
                <c:pt idx="0">
                  <c:v>0.47</c:v>
                </c:pt>
                <c:pt idx="1">
                  <c:v>0.25</c:v>
                </c:pt>
                <c:pt idx="2">
                  <c:v>0.2</c:v>
                </c:pt>
                <c:pt idx="3">
                  <c:v>0.08</c:v>
                </c:pt>
              </c:numCache>
            </c:numRef>
          </c:val>
          <c:extLst>
            <c:ext xmlns:c16="http://schemas.microsoft.com/office/drawing/2014/chart" uri="{C3380CC4-5D6E-409C-BE32-E72D297353CC}">
              <c16:uniqueId val="{00000008-0549-4095-948A-5CF8A6D0C0C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70493504790835E-2"/>
          <c:y val="0.82479317964901921"/>
          <c:w val="0.56757748910181471"/>
          <c:h val="0.150653247483903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Родители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49-4095-948A-5CF8A6D0C0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49-4095-948A-5CF8A6D0C0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49-4095-948A-5CF8A6D0C0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49-4095-948A-5CF8A6D0C0C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ЕГЭ, чрезмерная загруженность</c:v>
                </c:pt>
                <c:pt idx="1">
                  <c:v>Как повлиять на ребенка</c:v>
                </c:pt>
                <c:pt idx="2">
                  <c:v>Интенет-зависимость</c:v>
                </c:pt>
                <c:pt idx="3">
                  <c:v>Внешний вид</c:v>
                </c:pt>
              </c:strCache>
            </c:strRef>
          </c:cat>
          <c:val>
            <c:numRef>
              <c:f>Лист1!$B$2:$B$5</c:f>
              <c:numCache>
                <c:formatCode>0%</c:formatCode>
                <c:ptCount val="4"/>
                <c:pt idx="0">
                  <c:v>0.47</c:v>
                </c:pt>
                <c:pt idx="1">
                  <c:v>0.25</c:v>
                </c:pt>
                <c:pt idx="2">
                  <c:v>0.2</c:v>
                </c:pt>
                <c:pt idx="3">
                  <c:v>0.08</c:v>
                </c:pt>
              </c:numCache>
            </c:numRef>
          </c:val>
          <c:extLst>
            <c:ext xmlns:c16="http://schemas.microsoft.com/office/drawing/2014/chart" uri="{C3380CC4-5D6E-409C-BE32-E72D297353CC}">
              <c16:uniqueId val="{00000008-0549-4095-948A-5CF8A6D0C0C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70493504790835E-2"/>
          <c:y val="0.82479317964901921"/>
          <c:w val="0.56757748910181471"/>
          <c:h val="0.150653247483903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Документы о правах ребенка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46-4D6B-8B0E-140E7FEF21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46-4D6B-8B0E-140E7FEF21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46-4D6B-8B0E-140E7FEF21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46-4D6B-8B0E-140E7FEF21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Конституция РФ</c:v>
                </c:pt>
                <c:pt idx="1">
                  <c:v>Конвенция прав ребенка</c:v>
                </c:pt>
                <c:pt idx="2">
                  <c:v>Уголовный, семейный кодекс</c:v>
                </c:pt>
                <c:pt idx="3">
                  <c:v>Не знаают документов</c:v>
                </c:pt>
              </c:strCache>
            </c:strRef>
          </c:cat>
          <c:val>
            <c:numRef>
              <c:f>Лист1!$B$2:$B$5</c:f>
              <c:numCache>
                <c:formatCode>0%</c:formatCode>
                <c:ptCount val="4"/>
                <c:pt idx="0">
                  <c:v>0.67</c:v>
                </c:pt>
                <c:pt idx="1">
                  <c:v>0.15</c:v>
                </c:pt>
                <c:pt idx="2">
                  <c:v>0.1</c:v>
                </c:pt>
                <c:pt idx="3">
                  <c:v>0.08</c:v>
                </c:pt>
              </c:numCache>
            </c:numRef>
          </c:val>
          <c:extLst>
            <c:ext xmlns:c16="http://schemas.microsoft.com/office/drawing/2014/chart" uri="{C3380CC4-5D6E-409C-BE32-E72D297353CC}">
              <c16:uniqueId val="{00000008-5246-4D6B-8B0E-140E7FEF21E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Куда обращаются за помощью</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BC-469D-AC31-B515CFF4A1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BC-469D-AC31-B515CFF4A1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BC-469D-AC31-B515CFF4A1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BC-469D-AC31-B515CFF4A1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4BC-469D-AC31-B515CFF4A11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4BC-469D-AC31-B515CFF4A11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4BC-469D-AC31-B515CFF4A11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4BC-469D-AC31-B515CFF4A11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4BC-469D-AC31-B515CFF4A11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Лист1!$A$2:$A$10</c:f>
              <c:strCache>
                <c:ptCount val="9"/>
                <c:pt idx="0">
                  <c:v>Суд</c:v>
                </c:pt>
                <c:pt idx="1">
                  <c:v>Полиция</c:v>
                </c:pt>
                <c:pt idx="2">
                  <c:v>Прокуротура</c:v>
                </c:pt>
                <c:pt idx="3">
                  <c:v>Влиятельные знакомые</c:v>
                </c:pt>
                <c:pt idx="4">
                  <c:v>Сам решу</c:v>
                </c:pt>
                <c:pt idx="5">
                  <c:v>Вышестоящие инстанции</c:v>
                </c:pt>
                <c:pt idx="6">
                  <c:v>В администрацию села</c:v>
                </c:pt>
                <c:pt idx="7">
                  <c:v>Уполномоченный по правам человека</c:v>
                </c:pt>
                <c:pt idx="8">
                  <c:v>Незнаю</c:v>
                </c:pt>
              </c:strCache>
            </c:strRef>
          </c:cat>
          <c:val>
            <c:numRef>
              <c:f>Лист1!$B$2:$B$10</c:f>
              <c:numCache>
                <c:formatCode>0%</c:formatCode>
                <c:ptCount val="9"/>
                <c:pt idx="0">
                  <c:v>0.34</c:v>
                </c:pt>
                <c:pt idx="1">
                  <c:v>0.2</c:v>
                </c:pt>
                <c:pt idx="2">
                  <c:v>0.19</c:v>
                </c:pt>
                <c:pt idx="3">
                  <c:v>0.15</c:v>
                </c:pt>
                <c:pt idx="4">
                  <c:v>0.14000000000000001</c:v>
                </c:pt>
                <c:pt idx="5">
                  <c:v>0.13</c:v>
                </c:pt>
                <c:pt idx="6">
                  <c:v>0.09</c:v>
                </c:pt>
                <c:pt idx="7">
                  <c:v>0.06</c:v>
                </c:pt>
              </c:numCache>
            </c:numRef>
          </c:val>
          <c:extLst>
            <c:ext xmlns:c16="http://schemas.microsoft.com/office/drawing/2014/chart" uri="{C3380CC4-5D6E-409C-BE32-E72D297353CC}">
              <c16:uniqueId val="{00000012-04BC-469D-AC31-B515CFF4A11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Соблюдаются ли твои права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C0-4819-9237-9FA239ED90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C0-4819-9237-9FA239ED90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4C0-4819-9237-9FA239ED90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4C0-4819-9237-9FA239ED905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2"/>
                <c:pt idx="0">
                  <c:v>Соблюдаются права</c:v>
                </c:pt>
                <c:pt idx="1">
                  <c:v>Не соблюдаются права </c:v>
                </c:pt>
              </c:strCache>
            </c:strRef>
          </c:cat>
          <c:val>
            <c:numRef>
              <c:f>Лист1!$B$2:$B$5</c:f>
              <c:numCache>
                <c:formatCode>0%</c:formatCode>
                <c:ptCount val="4"/>
                <c:pt idx="0">
                  <c:v>0.7</c:v>
                </c:pt>
                <c:pt idx="1">
                  <c:v>0.3</c:v>
                </c:pt>
              </c:numCache>
            </c:numRef>
          </c:val>
          <c:extLst>
            <c:ext xmlns:c16="http://schemas.microsoft.com/office/drawing/2014/chart" uri="{C3380CC4-5D6E-409C-BE32-E72D297353CC}">
              <c16:uniqueId val="{00000008-D4C0-4819-9237-9FA239ED905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Обращения граждан</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6F-4704-943D-F6D59D1715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6F-4704-943D-F6D59D1715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6F-4704-943D-F6D59D1715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6F-4704-943D-F6D59D17154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6F-4704-943D-F6D59D17154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6F-4704-943D-F6D59D17154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6F-4704-943D-F6D59D17154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C6F-4704-943D-F6D59D17154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C6F-4704-943D-F6D59D17154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Лист1!$A$2:$A$10</c:f>
              <c:strCache>
                <c:ptCount val="9"/>
                <c:pt idx="0">
                  <c:v>Социальное обеспечение(льготы)</c:v>
                </c:pt>
                <c:pt idx="1">
                  <c:v>Охрана здоровья</c:v>
                </c:pt>
                <c:pt idx="2">
                  <c:v>ЖКХ, тарифы</c:v>
                </c:pt>
                <c:pt idx="3">
                  <c:v>Пенсионное обеспечение</c:v>
                </c:pt>
                <c:pt idx="4">
                  <c:v>Трудовые отношения</c:v>
                </c:pt>
                <c:pt idx="5">
                  <c:v>Защита от безработицы</c:v>
                </c:pt>
                <c:pt idx="6">
                  <c:v>Поддержка инвалидов</c:v>
                </c:pt>
                <c:pt idx="7">
                  <c:v>Охрана семьи</c:v>
                </c:pt>
                <c:pt idx="8">
                  <c:v>Право на жилище</c:v>
                </c:pt>
              </c:strCache>
            </c:strRef>
          </c:cat>
          <c:val>
            <c:numRef>
              <c:f>Лист1!$B$2:$B$10</c:f>
              <c:numCache>
                <c:formatCode>General</c:formatCode>
                <c:ptCount val="9"/>
                <c:pt idx="0">
                  <c:v>123</c:v>
                </c:pt>
                <c:pt idx="1">
                  <c:v>79</c:v>
                </c:pt>
                <c:pt idx="2">
                  <c:v>71</c:v>
                </c:pt>
                <c:pt idx="3">
                  <c:v>97</c:v>
                </c:pt>
                <c:pt idx="4">
                  <c:v>39</c:v>
                </c:pt>
                <c:pt idx="5">
                  <c:v>15</c:v>
                </c:pt>
                <c:pt idx="6">
                  <c:v>27</c:v>
                </c:pt>
                <c:pt idx="7">
                  <c:v>9</c:v>
                </c:pt>
              </c:numCache>
            </c:numRef>
          </c:val>
          <c:extLst>
            <c:ext xmlns:c16="http://schemas.microsoft.com/office/drawing/2014/chart" uri="{C3380CC4-5D6E-409C-BE32-E72D297353CC}">
              <c16:uniqueId val="{00000012-CC6F-4704-943D-F6D59D17154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Формирование гражданского общества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A7-4E7B-8B0F-2AC0B78956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A7-4E7B-8B0F-2AC0B78956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A7-4E7B-8B0F-2AC0B78956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A7-4E7B-8B0F-2AC0B789568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Сами граждане борятся за права</c:v>
                </c:pt>
                <c:pt idx="1">
                  <c:v>Власть считется с интересами граждан</c:v>
                </c:pt>
                <c:pt idx="2">
                  <c:v>Люди избавлены от материальной нужды</c:v>
                </c:pt>
                <c:pt idx="3">
                  <c:v>Причастность к происходящим событиям</c:v>
                </c:pt>
              </c:strCache>
            </c:strRef>
          </c:cat>
          <c:val>
            <c:numRef>
              <c:f>Лист1!$B$2:$B$5</c:f>
              <c:numCache>
                <c:formatCode>0%</c:formatCode>
                <c:ptCount val="4"/>
                <c:pt idx="0">
                  <c:v>0.19</c:v>
                </c:pt>
                <c:pt idx="1">
                  <c:v>0.3</c:v>
                </c:pt>
                <c:pt idx="2">
                  <c:v>0.34</c:v>
                </c:pt>
                <c:pt idx="3">
                  <c:v>0.17</c:v>
                </c:pt>
              </c:numCache>
            </c:numRef>
          </c:val>
          <c:extLst>
            <c:ext xmlns:c16="http://schemas.microsoft.com/office/drawing/2014/chart" uri="{C3380CC4-5D6E-409C-BE32-E72D297353CC}">
              <c16:uniqueId val="{00000008-F6A7-4E7B-8B0F-2AC0B789568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6052055993000888E-2"/>
          <c:y val="0.6780621172353456"/>
          <c:w val="0.85400699912510936"/>
          <c:h val="0.2981283589551306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87A35-AA22-4863-9234-9BE5AED74092}" type="datetimeFigureOut">
              <a:rPr lang="ru-RU" smtClean="0"/>
              <a:t>29.03.2021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C5B7C-2932-4AC6-8C36-58D159057841}" type="slidenum">
              <a:rPr lang="ru-RU" smtClean="0"/>
              <a:t>‹#›</a:t>
            </a:fld>
            <a:endParaRPr lang="ru-RU"/>
          </a:p>
        </p:txBody>
      </p:sp>
    </p:spTree>
    <p:extLst>
      <p:ext uri="{BB962C8B-B14F-4D97-AF65-F5344CB8AC3E}">
        <p14:creationId xmlns:p14="http://schemas.microsoft.com/office/powerpoint/2010/main" val="96986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2C5B7C-2932-4AC6-8C36-58D159057841}" type="slidenum">
              <a:rPr lang="ru-RU" smtClean="0"/>
              <a:t>8</a:t>
            </a:fld>
            <a:endParaRPr lang="ru-RU"/>
          </a:p>
        </p:txBody>
      </p:sp>
    </p:spTree>
    <p:extLst>
      <p:ext uri="{BB962C8B-B14F-4D97-AF65-F5344CB8AC3E}">
        <p14:creationId xmlns:p14="http://schemas.microsoft.com/office/powerpoint/2010/main" val="186090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485A7D-0DAC-4709-9D23-BC55EC397C11}" type="datetimeFigureOut">
              <a:rPr lang="ru-RU" smtClean="0"/>
              <a:t>29.03.2021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58252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485A7D-0DAC-4709-9D23-BC55EC397C11}" type="datetimeFigureOut">
              <a:rPr lang="ru-RU" smtClean="0"/>
              <a:t>29.03.2021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118417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485A7D-0DAC-4709-9D23-BC55EC397C11}" type="datetimeFigureOut">
              <a:rPr lang="ru-RU" smtClean="0"/>
              <a:t>29.03.2021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327B95-C48C-43B3-BA4E-3DC71FEA6985}"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431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A485A7D-0DAC-4709-9D23-BC55EC397C11}" type="datetimeFigureOut">
              <a:rPr lang="ru-RU" smtClean="0"/>
              <a:t>29.03.2021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245749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A485A7D-0DAC-4709-9D23-BC55EC397C11}" type="datetimeFigureOut">
              <a:rPr lang="ru-RU" smtClean="0"/>
              <a:t>29.03.2021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327B95-C48C-43B3-BA4E-3DC71FEA6985}"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67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A485A7D-0DAC-4709-9D23-BC55EC397C11}" type="datetimeFigureOut">
              <a:rPr lang="ru-RU" smtClean="0"/>
              <a:t>29.03.2021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341610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485A7D-0DAC-4709-9D23-BC55EC397C11}" type="datetimeFigureOut">
              <a:rPr lang="ru-RU" smtClean="0"/>
              <a:t>29.03.2021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1478620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485A7D-0DAC-4709-9D23-BC55EC397C11}" type="datetimeFigureOut">
              <a:rPr lang="ru-RU" smtClean="0"/>
              <a:t>29.03.2021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596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485A7D-0DAC-4709-9D23-BC55EC397C11}" type="datetimeFigureOut">
              <a:rPr lang="ru-RU" smtClean="0"/>
              <a:t>29.03.2021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258380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485A7D-0DAC-4709-9D23-BC55EC397C11}" type="datetimeFigureOut">
              <a:rPr lang="ru-RU" smtClean="0"/>
              <a:t>29.03.2021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273270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A485A7D-0DAC-4709-9D23-BC55EC397C11}" type="datetimeFigureOut">
              <a:rPr lang="ru-RU" smtClean="0"/>
              <a:t>29.03.2021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7899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485A7D-0DAC-4709-9D23-BC55EC397C11}" type="datetimeFigureOut">
              <a:rPr lang="ru-RU" smtClean="0"/>
              <a:t>29.03.2021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125503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A485A7D-0DAC-4709-9D23-BC55EC397C11}" type="datetimeFigureOut">
              <a:rPr lang="ru-RU" smtClean="0"/>
              <a:t>29.03.2021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81266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85A7D-0DAC-4709-9D23-BC55EC397C11}" type="datetimeFigureOut">
              <a:rPr lang="ru-RU" smtClean="0"/>
              <a:t>29.03.2021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401129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485A7D-0DAC-4709-9D23-BC55EC397C11}" type="datetimeFigureOut">
              <a:rPr lang="ru-RU" smtClean="0"/>
              <a:t>29.03.2021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340673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485A7D-0DAC-4709-9D23-BC55EC397C11}" type="datetimeFigureOut">
              <a:rPr lang="ru-RU" smtClean="0"/>
              <a:t>29.03.2021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327B95-C48C-43B3-BA4E-3DC71FEA6985}" type="slidenum">
              <a:rPr lang="ru-RU" smtClean="0"/>
              <a:t>‹#›</a:t>
            </a:fld>
            <a:endParaRPr lang="ru-RU"/>
          </a:p>
        </p:txBody>
      </p:sp>
    </p:spTree>
    <p:extLst>
      <p:ext uri="{BB962C8B-B14F-4D97-AF65-F5344CB8AC3E}">
        <p14:creationId xmlns:p14="http://schemas.microsoft.com/office/powerpoint/2010/main" val="72729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A485A7D-0DAC-4709-9D23-BC55EC397C11}" type="datetimeFigureOut">
              <a:rPr lang="ru-RU" smtClean="0"/>
              <a:t>29.03.2021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327B95-C48C-43B3-BA4E-3DC71FEA6985}" type="slidenum">
              <a:rPr lang="ru-RU" smtClean="0"/>
              <a:t>‹#›</a:t>
            </a:fld>
            <a:endParaRPr lang="ru-RU"/>
          </a:p>
        </p:txBody>
      </p:sp>
    </p:spTree>
    <p:extLst>
      <p:ext uri="{BB962C8B-B14F-4D97-AF65-F5344CB8AC3E}">
        <p14:creationId xmlns:p14="http://schemas.microsoft.com/office/powerpoint/2010/main" val="2366806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2598" y="398002"/>
            <a:ext cx="8911687" cy="1280890"/>
          </a:xfrm>
        </p:spPr>
        <p:txBody>
          <a:bodyPr>
            <a:noAutofit/>
          </a:bodyPr>
          <a:lstStyle/>
          <a:p>
            <a:r>
              <a:rPr lang="ru-RU" dirty="0" smtClean="0">
                <a:solidFill>
                  <a:schemeClr val="accent2"/>
                </a:solidFill>
                <a:latin typeface="Times New Roman" panose="02020603050405020304" pitchFamily="18" charset="0"/>
                <a:cs typeface="Times New Roman" panose="02020603050405020304" pitchFamily="18" charset="0"/>
              </a:rPr>
              <a:t>Беспокойная совесть России- академик Сахаров Андрей Дмитриевич</a:t>
            </a:r>
            <a:endParaRPr lang="ru-RU" dirty="0">
              <a:solidFill>
                <a:schemeClr val="accent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947005"/>
            <a:ext cx="11165177" cy="1513321"/>
          </a:xfrm>
        </p:spPr>
        <p:txBody>
          <a:bodyPr>
            <a:normAutofit fontScale="92500" lnSpcReduction="20000"/>
          </a:bodyPr>
          <a:lstStyle/>
          <a:p>
            <a:r>
              <a:rPr lang="ru-RU" sz="3200" dirty="0"/>
              <a:t>«</a:t>
            </a:r>
            <a:r>
              <a:rPr lang="ru-RU" sz="2800" dirty="0">
                <a:latin typeface="Times New Roman" panose="02020603050405020304" pitchFamily="18" charset="0"/>
                <a:cs typeface="Times New Roman" panose="02020603050405020304" pitchFamily="18" charset="0"/>
              </a:rPr>
              <a:t>Не из ложной </a:t>
            </a:r>
            <a:r>
              <a:rPr lang="ru-RU" sz="2800" dirty="0" smtClean="0">
                <a:latin typeface="Times New Roman" panose="02020603050405020304" pitchFamily="18" charset="0"/>
                <a:cs typeface="Times New Roman" panose="02020603050405020304" pitchFamily="18" charset="0"/>
              </a:rPr>
              <a:t>скромности, а </a:t>
            </a:r>
            <a:r>
              <a:rPr lang="ru-RU" sz="2800" dirty="0">
                <a:latin typeface="Times New Roman" panose="02020603050405020304" pitchFamily="18" charset="0"/>
                <a:cs typeface="Times New Roman" panose="02020603050405020304" pitchFamily="18" charset="0"/>
              </a:rPr>
              <a:t>из желания быть точным </a:t>
            </a:r>
            <a:r>
              <a:rPr lang="ru-RU" sz="2800" dirty="0" smtClean="0">
                <a:latin typeface="Times New Roman" panose="02020603050405020304" pitchFamily="18" charset="0"/>
                <a:cs typeface="Times New Roman" panose="02020603050405020304" pitchFamily="18" charset="0"/>
              </a:rPr>
              <a:t>замечу, что </a:t>
            </a:r>
            <a:r>
              <a:rPr lang="ru-RU" sz="2800" dirty="0">
                <a:latin typeface="Times New Roman" panose="02020603050405020304" pitchFamily="18" charset="0"/>
                <a:cs typeface="Times New Roman" panose="02020603050405020304" pitchFamily="18" charset="0"/>
              </a:rPr>
              <a:t>судьба моя оказалась крупнее, чем моя </a:t>
            </a:r>
            <a:r>
              <a:rPr lang="ru-RU" sz="2800" dirty="0" smtClean="0">
                <a:latin typeface="Times New Roman" panose="02020603050405020304" pitchFamily="18" charset="0"/>
                <a:cs typeface="Times New Roman" panose="02020603050405020304" pitchFamily="18" charset="0"/>
              </a:rPr>
              <a:t>личность. Я </a:t>
            </a:r>
            <a:r>
              <a:rPr lang="ru-RU" sz="2800" dirty="0">
                <a:latin typeface="Times New Roman" panose="02020603050405020304" pitchFamily="18" charset="0"/>
                <a:cs typeface="Times New Roman" panose="02020603050405020304" pitchFamily="18" charset="0"/>
              </a:rPr>
              <a:t>лишь старался быть на уровне собственной судьбы».</a:t>
            </a:r>
            <a:br>
              <a:rPr lang="ru-RU" sz="2800" dirty="0">
                <a:latin typeface="Times New Roman" panose="02020603050405020304" pitchFamily="18" charset="0"/>
                <a:cs typeface="Times New Roman" panose="02020603050405020304" pitchFamily="18" charset="0"/>
              </a:rPr>
            </a:br>
            <a:r>
              <a:rPr lang="ru-RU" sz="2800" i="1" dirty="0">
                <a:latin typeface="Times New Roman" panose="02020603050405020304" pitchFamily="18" charset="0"/>
                <a:cs typeface="Times New Roman" panose="02020603050405020304" pitchFamily="18" charset="0"/>
              </a:rPr>
              <a:t> </a:t>
            </a:r>
            <a:r>
              <a:rPr lang="ru-RU" sz="2800" i="1" dirty="0" smtClean="0">
                <a:latin typeface="Times New Roman" panose="02020603050405020304" pitchFamily="18" charset="0"/>
                <a:cs typeface="Times New Roman" panose="02020603050405020304" pitchFamily="18" charset="0"/>
              </a:rPr>
              <a:t>                                                                 А.Д</a:t>
            </a:r>
            <a:r>
              <a:rPr lang="ru-RU" sz="2800" i="1" dirty="0">
                <a:latin typeface="Times New Roman" panose="02020603050405020304" pitchFamily="18" charset="0"/>
                <a:cs typeface="Times New Roman" panose="02020603050405020304" pitchFamily="18" charset="0"/>
              </a:rPr>
              <a:t>. Сахаров.</a:t>
            </a:r>
            <a:endParaRPr lang="ru-RU" sz="2800" dirty="0">
              <a:latin typeface="Times New Roman" panose="02020603050405020304" pitchFamily="18" charset="0"/>
              <a:cs typeface="Times New Roman" panose="02020603050405020304" pitchFamily="18" charset="0"/>
            </a:endParaRPr>
          </a:p>
        </p:txBody>
      </p:sp>
      <p:pic>
        <p:nvPicPr>
          <p:cNvPr id="4" name="i-main-pic" descr="Картинка 1 из 240"/>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l="7440" t="6667" r="53346" b="12073"/>
          <a:stretch>
            <a:fillRect/>
          </a:stretch>
        </p:blipFill>
        <p:spPr bwMode="auto">
          <a:xfrm>
            <a:off x="8991600" y="2976504"/>
            <a:ext cx="3011777" cy="3742951"/>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01091" y="4109132"/>
            <a:ext cx="6747164" cy="2554545"/>
          </a:xfrm>
          <a:prstGeom prst="rect">
            <a:avLst/>
          </a:prstGeom>
        </p:spPr>
        <p:txBody>
          <a:bodyPr wrap="square">
            <a:spAutoFit/>
          </a:bodyPr>
          <a:lstStyle/>
          <a:p>
            <a:r>
              <a:rPr lang="ru-RU" sz="2000" dirty="0">
                <a:solidFill>
                  <a:prstClr val="black">
                    <a:lumMod val="75000"/>
                    <a:lumOff val="25000"/>
                  </a:prstClr>
                </a:solidFill>
                <a:latin typeface="Times New Roman" panose="02020603050405020304" pitchFamily="18" charset="0"/>
                <a:cs typeface="Times New Roman" panose="02020603050405020304" pitchFamily="18" charset="0"/>
              </a:rPr>
              <a:t>Андрей Дмитриевич Сахаров - один из самых выдающихся общественных деятелей XX века, физик-теоретик, конструктор, «отец» советской водородной бомбы, лауреат Нобелевской Премии Мира,  борец за права людей.   Его  по праву, можно считать- Человеком Совести. Совесть не давала ему молчать и бездействовать когда есть несправедливость, жестокость, насилие, подавление человеческой свободы</a:t>
            </a:r>
            <a:endParaRPr lang="ru-RU" sz="2000" dirty="0"/>
          </a:p>
        </p:txBody>
      </p:sp>
    </p:spTree>
    <p:extLst>
      <p:ext uri="{BB962C8B-B14F-4D97-AF65-F5344CB8AC3E}">
        <p14:creationId xmlns:p14="http://schemas.microsoft.com/office/powerpoint/2010/main" val="2841943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3327" y="624110"/>
            <a:ext cx="9821285" cy="1280890"/>
          </a:xfrm>
        </p:spPr>
        <p:txBody>
          <a:bodyPr/>
          <a:lstStyle/>
          <a:p>
            <a:r>
              <a:rPr lang="ru-RU" dirty="0">
                <a:solidFill>
                  <a:schemeClr val="accent2"/>
                </a:solidFill>
                <a:latin typeface="Times New Roman" panose="02020603050405020304" pitchFamily="18" charset="0"/>
                <a:cs typeface="Times New Roman" panose="02020603050405020304" pitchFamily="18" charset="0"/>
              </a:rPr>
              <a:t>Беспокойная совесть России- академик Сахаров Андрей Дмитриевич</a:t>
            </a:r>
            <a:endParaRPr lang="ru-RU" dirty="0"/>
          </a:p>
        </p:txBody>
      </p:sp>
      <p:sp>
        <p:nvSpPr>
          <p:cNvPr id="3" name="Объект 2"/>
          <p:cNvSpPr>
            <a:spLocks noGrp="1"/>
          </p:cNvSpPr>
          <p:nvPr>
            <p:ph idx="1"/>
          </p:nvPr>
        </p:nvSpPr>
        <p:spPr>
          <a:xfrm>
            <a:off x="1683327" y="3169517"/>
            <a:ext cx="9372600" cy="2136775"/>
          </a:xfrm>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Удивительно, как могла прорасти такая совесть, такая личность в условиях, когда все выдающееся, неординарное аккуратно уничтожалось. Вот почему феномен Сахарова уникален. Нравственная требовательность его оказывала и оказывает очищающее влияние, все же есть с кого брать пример. Такие люди, как бы ни было их мало, какой бы ни были они редкостью, помогают нам воспитывать в себе нравственные качества личности, они восстанавливают веру в красоту человеческой души, ту самую красоту, которая может спасти мир. Почему мы считаем А.Д. Сахарова- беспокойной совесть России? Будучи выдающимся ученым-физиком, получившим звание академика, отдавший свои самые лучшие годы жизни науке, он прекращает свою научную деятельность, останавливает разработку своих собственных идей. С этого момента он взял на себя ответственность за всех людей на земле, став активным борцом за мир, прогресс, права человека - «беспокойной совестью великой России, борцом за правовое государство и гражданское общество».</a:t>
            </a:r>
          </a:p>
        </p:txBody>
      </p:sp>
      <p:pic>
        <p:nvPicPr>
          <p:cNvPr id="6146" name="Picture 2" descr="https://im0-tub-ru.yandex.net/i?id=649f3cad8ff6dcde083003601de008f0-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399" y="1274618"/>
            <a:ext cx="4045528" cy="189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44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0255" y="401782"/>
            <a:ext cx="9814357" cy="1177636"/>
          </a:xfrm>
        </p:spPr>
        <p:txBody>
          <a:bodyPr>
            <a:noAutofit/>
          </a:bodyPr>
          <a:lstStyle/>
          <a:p>
            <a:r>
              <a:rPr lang="ru-RU" sz="2800" dirty="0">
                <a:solidFill>
                  <a:schemeClr val="accent2"/>
                </a:solidFill>
                <a:latin typeface="Times New Roman" panose="02020603050405020304" pitchFamily="18" charset="0"/>
                <a:cs typeface="Times New Roman" panose="02020603050405020304" pitchFamily="18" charset="0"/>
              </a:rPr>
              <a:t>«Что, на ваш взгляд, нужно, чтобы в России утверждалась демократия и формировалось гражданское общество?»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69758487"/>
              </p:ext>
            </p:extLst>
          </p:nvPr>
        </p:nvGraphicFramePr>
        <p:xfrm>
          <a:off x="838200" y="1770207"/>
          <a:ext cx="457892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5652654" y="2742731"/>
            <a:ext cx="6096000" cy="3477875"/>
          </a:xfrm>
          <a:prstGeom prst="rect">
            <a:avLst/>
          </a:prstGeom>
        </p:spPr>
        <p:txBody>
          <a:bodyPr>
            <a:spAutoFit/>
          </a:bodyPr>
          <a:lstStyle/>
          <a:p>
            <a:pPr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Наша </a:t>
            </a:r>
            <a:r>
              <a:rPr lang="ru-RU" sz="2000" dirty="0">
                <a:solidFill>
                  <a:srgbClr val="000000"/>
                </a:solidFill>
                <a:latin typeface="Times New Roman" panose="02020603050405020304" pitchFamily="18" charset="0"/>
                <a:ea typeface="Times New Roman" panose="02020603050405020304" pitchFamily="18" charset="0"/>
              </a:rPr>
              <a:t>страна в данный момент – есть демократическое государство. Гражданское общество наделено всеми демократическими правами и свободами. У людей есть право выбора, путем голосования, президента, депутатов Государственной Думы. Гражданское общество в курсе всех политических дел и событий, посредством СМИ, т.е. от нас ничего не скрывается. На основании вышеизложенного, мы считаем, что Россию на полном основании можно считать состоявшимся демократическим государством.</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233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0982" y="624110"/>
            <a:ext cx="10571018" cy="844472"/>
          </a:xfrm>
        </p:spPr>
        <p:txBody>
          <a:bodyPr>
            <a:normAutofit/>
          </a:bodyPr>
          <a:lstStyle/>
          <a:p>
            <a:r>
              <a:rPr lang="ru-RU" sz="2800" dirty="0">
                <a:solidFill>
                  <a:schemeClr val="accent2"/>
                </a:solidFill>
                <a:latin typeface="Times New Roman" panose="02020603050405020304" pitchFamily="18" charset="0"/>
                <a:cs typeface="Times New Roman" panose="02020603050405020304" pitchFamily="18" charset="0"/>
              </a:rPr>
              <a:t>Опрос учащихся – Кто такой Сахаров- ученый или правозащитник?</a:t>
            </a:r>
            <a:endParaRPr lang="ru-RU" sz="2800" dirty="0">
              <a:solidFill>
                <a:schemeClr val="accent2"/>
              </a:solidFill>
            </a:endParaRPr>
          </a:p>
        </p:txBody>
      </p:sp>
      <p:sp>
        <p:nvSpPr>
          <p:cNvPr id="5" name="Прямоугольник 4"/>
          <p:cNvSpPr/>
          <p:nvPr/>
        </p:nvSpPr>
        <p:spPr>
          <a:xfrm>
            <a:off x="6096000" y="2024747"/>
            <a:ext cx="6096000" cy="646331"/>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С конца 1960-х годов главным делом его стала правозащитная деятельность. </a:t>
            </a:r>
            <a:endParaRPr lang="ru-RU" dirty="0"/>
          </a:p>
        </p:txBody>
      </p:sp>
      <p:sp>
        <p:nvSpPr>
          <p:cNvPr id="6" name="Прямоугольник 5"/>
          <p:cNvSpPr/>
          <p:nvPr/>
        </p:nvSpPr>
        <p:spPr>
          <a:xfrm>
            <a:off x="6096000" y="2757555"/>
            <a:ext cx="6096000" cy="923330"/>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В 1966 г. А. Д. Сахаров принял участие в коллективном письме XXIII съезду КПСС против возрождения культа личности Сталина.</a:t>
            </a:r>
            <a:endParaRPr lang="ru-RU" dirty="0"/>
          </a:p>
        </p:txBody>
      </p:sp>
      <p:sp>
        <p:nvSpPr>
          <p:cNvPr id="7" name="Прямоугольник 6"/>
          <p:cNvSpPr/>
          <p:nvPr/>
        </p:nvSpPr>
        <p:spPr>
          <a:xfrm>
            <a:off x="6096000" y="3845295"/>
            <a:ext cx="6096000" cy="646331"/>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В 1970 году вместе с другими правозащитниками, он образовал Комитет прав человека. </a:t>
            </a:r>
            <a:endParaRPr lang="ru-RU" dirty="0"/>
          </a:p>
        </p:txBody>
      </p:sp>
      <p:sp>
        <p:nvSpPr>
          <p:cNvPr id="8" name="Прямоугольник 7"/>
          <p:cNvSpPr/>
          <p:nvPr/>
        </p:nvSpPr>
        <p:spPr>
          <a:xfrm>
            <a:off x="6192982" y="4902319"/>
            <a:ext cx="6096000" cy="1200329"/>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В марте 1971 г. А.Д. Сахаров направил Л.И. Брежневу </a:t>
            </a:r>
            <a:r>
              <a:rPr lang="ru-RU">
                <a:solidFill>
                  <a:srgbClr val="000000"/>
                </a:solidFill>
                <a:latin typeface="Times New Roman" panose="02020603050405020304" pitchFamily="18" charset="0"/>
                <a:ea typeface="Times New Roman" panose="02020603050405020304" pitchFamily="18" charset="0"/>
              </a:rPr>
              <a:t>"</a:t>
            </a:r>
            <a:r>
              <a:rPr lang="ru-RU" smtClean="0">
                <a:solidFill>
                  <a:srgbClr val="000000"/>
                </a:solidFill>
                <a:latin typeface="Times New Roman" panose="02020603050405020304" pitchFamily="18" charset="0"/>
                <a:ea typeface="Times New Roman" panose="02020603050405020304" pitchFamily="18" charset="0"/>
              </a:rPr>
              <a:t>Памятную </a:t>
            </a:r>
            <a:r>
              <a:rPr lang="ru-RU" dirty="0">
                <a:solidFill>
                  <a:srgbClr val="000000"/>
                </a:solidFill>
                <a:latin typeface="Times New Roman" panose="02020603050405020304" pitchFamily="18" charset="0"/>
                <a:ea typeface="Times New Roman" panose="02020603050405020304" pitchFamily="18" charset="0"/>
              </a:rPr>
              <a:t>записку", в которой изложил свои предложения о тех демократических реформах, которые необходимо провести в стране. </a:t>
            </a:r>
            <a:endParaRPr lang="ru-RU" dirty="0"/>
          </a:p>
        </p:txBody>
      </p:sp>
      <p:graphicFrame>
        <p:nvGraphicFramePr>
          <p:cNvPr id="9" name="Объект 4"/>
          <p:cNvGraphicFramePr>
            <a:graphicFrameLocks/>
          </p:cNvGraphicFramePr>
          <p:nvPr>
            <p:extLst>
              <p:ext uri="{D42A27DB-BD31-4B8C-83A1-F6EECF244321}">
                <p14:modId xmlns:p14="http://schemas.microsoft.com/office/powerpoint/2010/main" val="3914499365"/>
              </p:ext>
            </p:extLst>
          </p:nvPr>
        </p:nvGraphicFramePr>
        <p:xfrm>
          <a:off x="1620982" y="2024747"/>
          <a:ext cx="4170216" cy="407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0732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1817" y="249382"/>
            <a:ext cx="9772795" cy="1205345"/>
          </a:xfrm>
        </p:spPr>
        <p:txBody>
          <a:bodyPr>
            <a:normAutofit/>
          </a:bodyPr>
          <a:lstStyle/>
          <a:p>
            <a:r>
              <a:rPr lang="ru-RU" sz="3100" dirty="0">
                <a:solidFill>
                  <a:schemeClr val="accent2"/>
                </a:solidFill>
                <a:latin typeface="Times New Roman" panose="02020603050405020304" pitchFamily="18" charset="0"/>
                <a:cs typeface="Times New Roman" panose="02020603050405020304" pitchFamily="18" charset="0"/>
              </a:rPr>
              <a:t>«</a:t>
            </a:r>
            <a:r>
              <a:rPr lang="ru-RU" sz="2800" dirty="0">
                <a:solidFill>
                  <a:schemeClr val="accent2"/>
                </a:solidFill>
                <a:latin typeface="Times New Roman" panose="02020603050405020304" pitchFamily="18" charset="0"/>
                <a:cs typeface="Times New Roman" panose="02020603050405020304" pitchFamily="18" charset="0"/>
              </a:rPr>
              <a:t>Какие проблемы, вы бы хотели обсудить за круглым столом вместе с правозащитником Сахаровым» </a:t>
            </a:r>
          </a:p>
        </p:txBody>
      </p:sp>
      <p:graphicFrame>
        <p:nvGraphicFramePr>
          <p:cNvPr id="6" name="Диаграмма 5"/>
          <p:cNvGraphicFramePr/>
          <p:nvPr>
            <p:extLst>
              <p:ext uri="{D42A27DB-BD31-4B8C-83A1-F6EECF244321}">
                <p14:modId xmlns:p14="http://schemas.microsoft.com/office/powerpoint/2010/main" val="2667566708"/>
              </p:ext>
            </p:extLst>
          </p:nvPr>
        </p:nvGraphicFramePr>
        <p:xfrm>
          <a:off x="0" y="1336963"/>
          <a:ext cx="4502727" cy="4010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Объект 6"/>
          <p:cNvGraphicFramePr>
            <a:graphicFrameLocks noGrp="1"/>
          </p:cNvGraphicFramePr>
          <p:nvPr>
            <p:ph idx="1"/>
            <p:extLst>
              <p:ext uri="{D42A27DB-BD31-4B8C-83A1-F6EECF244321}">
                <p14:modId xmlns:p14="http://schemas.microsoft.com/office/powerpoint/2010/main" val="2734916696"/>
              </p:ext>
            </p:extLst>
          </p:nvPr>
        </p:nvGraphicFramePr>
        <p:xfrm>
          <a:off x="3934688" y="1440873"/>
          <a:ext cx="4627419" cy="3604815"/>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8347363" y="1454727"/>
            <a:ext cx="3699166" cy="923330"/>
          </a:xfrm>
          <a:prstGeom prst="rect">
            <a:avLst/>
          </a:prstGeom>
        </p:spPr>
        <p:txBody>
          <a:bodyPr wrap="square">
            <a:spAutoFit/>
          </a:bodyPr>
          <a:lstStyle/>
          <a:p>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Советское руководство с особой осторожностью наблюдало за всем, что делал и говорил Сахаров. </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381829" y="5275413"/>
            <a:ext cx="8486899" cy="1277786"/>
          </a:xfrm>
          <a:prstGeom prst="rect">
            <a:avLst/>
          </a:prstGeom>
        </p:spPr>
        <p:txBody>
          <a:bodyPr wrap="square">
            <a:spAutoFit/>
          </a:bodyPr>
          <a:lstStyle/>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Андрея Дмитриевича, - вспоминал писатель Виктор Некрасов, - много странностей, но есть одна, к которой никак не могут привыкнуть, просто понять люди, считающие себя руководителями нашей страны. Этот человек ничего не боится. Ничего! И никого!"</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6" descr="220px-BonnerAndSakharovAndKallistratova1986"/>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8469244" y="2580013"/>
            <a:ext cx="3622965" cy="2569585"/>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1" name="Объект 6"/>
          <p:cNvGraphicFramePr>
            <a:graphicFrameLocks/>
          </p:cNvGraphicFramePr>
          <p:nvPr>
            <p:extLst>
              <p:ext uri="{D42A27DB-BD31-4B8C-83A1-F6EECF244321}">
                <p14:modId xmlns:p14="http://schemas.microsoft.com/office/powerpoint/2010/main" val="2734916696"/>
              </p:ext>
            </p:extLst>
          </p:nvPr>
        </p:nvGraphicFramePr>
        <p:xfrm>
          <a:off x="3934688" y="1454727"/>
          <a:ext cx="4627419" cy="3604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68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600" decel="100000"/>
                                        <p:tgtEl>
                                          <p:spTgt spid="10"/>
                                        </p:tgtEl>
                                      </p:cBhvr>
                                    </p:animEffect>
                                    <p:anim calcmode="lin" valueType="num">
                                      <p:cBhvr>
                                        <p:cTn id="8" dur="1600" decel="100000" fill="hold"/>
                                        <p:tgtEl>
                                          <p:spTgt spid="10"/>
                                        </p:tgtEl>
                                        <p:attrNameLst>
                                          <p:attrName>style.rotation</p:attrName>
                                        </p:attrNameLst>
                                      </p:cBhvr>
                                      <p:tavLst>
                                        <p:tav tm="0">
                                          <p:val>
                                            <p:fltVal val="-90"/>
                                          </p:val>
                                        </p:tav>
                                        <p:tav tm="100000">
                                          <p:val>
                                            <p:fltVal val="0"/>
                                          </p:val>
                                        </p:tav>
                                      </p:tavLst>
                                    </p:anim>
                                    <p:anim calcmode="lin" valueType="num">
                                      <p:cBhvr>
                                        <p:cTn id="9" dur="1600" decel="100000" fill="hold"/>
                                        <p:tgtEl>
                                          <p:spTgt spid="10"/>
                                        </p:tgtEl>
                                        <p:attrNameLst>
                                          <p:attrName>ppt_x</p:attrName>
                                        </p:attrNameLst>
                                      </p:cBhvr>
                                      <p:tavLst>
                                        <p:tav tm="0">
                                          <p:val>
                                            <p:strVal val="#ppt_x+0.4"/>
                                          </p:val>
                                        </p:tav>
                                        <p:tav tm="100000">
                                          <p:val>
                                            <p:strVal val="#ppt_x-0.05"/>
                                          </p:val>
                                        </p:tav>
                                      </p:tavLst>
                                    </p:anim>
                                    <p:anim calcmode="lin" valueType="num">
                                      <p:cBhvr>
                                        <p:cTn id="10" dur="1600" decel="100000" fill="hold"/>
                                        <p:tgtEl>
                                          <p:spTgt spid="1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3491" y="346364"/>
            <a:ext cx="9551121" cy="955963"/>
          </a:xfrm>
        </p:spPr>
        <p:txBody>
          <a:bodyPr>
            <a:normAutofit/>
          </a:bodyPr>
          <a:lstStyle/>
          <a:p>
            <a:r>
              <a:rPr lang="ru-RU" sz="3600" dirty="0">
                <a:solidFill>
                  <a:schemeClr val="accent2"/>
                </a:solidFill>
                <a:latin typeface="Times New Roman" panose="02020603050405020304" pitchFamily="18" charset="0"/>
                <a:cs typeface="Times New Roman" panose="02020603050405020304" pitchFamily="18" charset="0"/>
              </a:rPr>
              <a:t>«</a:t>
            </a:r>
            <a:r>
              <a:rPr lang="ru-RU" sz="2800" dirty="0">
                <a:solidFill>
                  <a:schemeClr val="accent2"/>
                </a:solidFill>
                <a:latin typeface="Times New Roman" panose="02020603050405020304" pitchFamily="18" charset="0"/>
                <a:cs typeface="Times New Roman" panose="02020603050405020304" pitchFamily="18" charset="0"/>
              </a:rPr>
              <a:t>Какие документы о правах ребёнка ты знаешь?» </a:t>
            </a:r>
          </a:p>
        </p:txBody>
      </p:sp>
      <p:sp>
        <p:nvSpPr>
          <p:cNvPr id="6" name="Объект 5"/>
          <p:cNvSpPr>
            <a:spLocks noGrp="1"/>
          </p:cNvSpPr>
          <p:nvPr>
            <p:ph idx="1"/>
          </p:nvPr>
        </p:nvSpPr>
        <p:spPr>
          <a:xfrm>
            <a:off x="838200" y="1825625"/>
            <a:ext cx="4842164" cy="3937866"/>
          </a:xfrm>
        </p:spPr>
        <p:txBody>
          <a:bodyPr>
            <a:normAutofit/>
          </a:bodyPr>
          <a:lstStyle/>
          <a:p>
            <a:pPr indent="450215" algn="just">
              <a:lnSpc>
                <a:spcPct val="107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Наряду с глобальными проблемами современности его интересовали и волновали проблемы каждого обращавшегося к нему человека, проблемы тех, кто подвергался преследованиям, был гоним обществом и переживал очень трудные моменты в своей</a:t>
            </a:r>
            <a:r>
              <a:rPr lang="ru-RU" sz="1800" dirty="0">
                <a:latin typeface="Helvetica" panose="020B0604020202020204" pitchFamily="34"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жизни.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graphicFrame>
        <p:nvGraphicFramePr>
          <p:cNvPr id="7" name="Диаграмма 6"/>
          <p:cNvGraphicFramePr/>
          <p:nvPr>
            <p:extLst>
              <p:ext uri="{D42A27DB-BD31-4B8C-83A1-F6EECF244321}">
                <p14:modId xmlns:p14="http://schemas.microsoft.com/office/powerpoint/2010/main" val="712043224"/>
              </p:ext>
            </p:extLst>
          </p:nvPr>
        </p:nvGraphicFramePr>
        <p:xfrm>
          <a:off x="6553200" y="1302327"/>
          <a:ext cx="5486400" cy="3474720"/>
        </p:xfrm>
        <a:graphic>
          <a:graphicData uri="http://schemas.openxmlformats.org/drawingml/2006/chart">
            <c:chart xmlns:c="http://schemas.openxmlformats.org/drawingml/2006/chart" xmlns:r="http://schemas.openxmlformats.org/officeDocument/2006/relationships" r:id="rId2"/>
          </a:graphicData>
        </a:graphic>
      </p:graphicFrame>
      <p:pic>
        <p:nvPicPr>
          <p:cNvPr id="7170" name="Picture 2" descr="https://im0-tub-ru.yandex.net/i?id=2aa83c7456a3f91e348c2eb9c0fc0fad-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262" y="3973875"/>
            <a:ext cx="5524789" cy="265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9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1065065"/>
          </a:xfrm>
        </p:spPr>
        <p:txBody>
          <a:bodyPr/>
          <a:lstStyle/>
          <a:p>
            <a:r>
              <a:rPr lang="ru-RU" dirty="0">
                <a:solidFill>
                  <a:schemeClr val="accent2"/>
                </a:solidFill>
                <a:latin typeface="Times New Roman" panose="02020603050405020304" pitchFamily="18" charset="0"/>
                <a:cs typeface="Times New Roman" panose="02020603050405020304" pitchFamily="18" charset="0"/>
              </a:rPr>
              <a:t>Беспокойная совесть России</a:t>
            </a:r>
            <a:endParaRPr lang="ru-RU" dirty="0"/>
          </a:p>
        </p:txBody>
      </p:sp>
      <p:sp>
        <p:nvSpPr>
          <p:cNvPr id="4" name="Прямоугольник 3"/>
          <p:cNvSpPr/>
          <p:nvPr/>
        </p:nvSpPr>
        <p:spPr>
          <a:xfrm>
            <a:off x="838200" y="1983708"/>
            <a:ext cx="6096000" cy="1200329"/>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Многие знавшие Сахарова искренне недоумевали: как он мог променять свое былое высокое положение, славу, деньги, престиж на эту мелочную и никчемную деятельность? </a:t>
            </a:r>
            <a:endParaRPr lang="ru-RU" dirty="0"/>
          </a:p>
        </p:txBody>
      </p:sp>
      <p:sp>
        <p:nvSpPr>
          <p:cNvPr id="5" name="Прямоугольник 4"/>
          <p:cNvSpPr/>
          <p:nvPr/>
        </p:nvSpPr>
        <p:spPr>
          <a:xfrm>
            <a:off x="838200" y="3355262"/>
            <a:ext cx="6096000" cy="923330"/>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В апреле 1972 года Сахаров составил текст обращения к Верховному Совету СССР об амнистии политзаключенных и об отмене смертной казни. </a:t>
            </a:r>
            <a:endParaRPr lang="ru-RU" dirty="0"/>
          </a:p>
        </p:txBody>
      </p:sp>
      <p:sp>
        <p:nvSpPr>
          <p:cNvPr id="7" name="Прямоугольник 6"/>
          <p:cNvSpPr/>
          <p:nvPr/>
        </p:nvSpPr>
        <p:spPr>
          <a:xfrm>
            <a:off x="838200" y="4573125"/>
            <a:ext cx="6096000" cy="981423"/>
          </a:xfrm>
          <a:prstGeom prst="rect">
            <a:avLst/>
          </a:prstGeom>
        </p:spPr>
        <p:txBody>
          <a:bodyPr>
            <a:spAutoFit/>
          </a:bodyPr>
          <a:lstStyle/>
          <a:p>
            <a:pPr indent="191135"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сентябре 1971 года Сахаров обратился к членам Президиума Совета СССР с письмом о свободе эмиграции и беспрепятственного возвращении.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4" descr="Картинка 1 из 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6" y="1916689"/>
            <a:ext cx="4605770" cy="4331711"/>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1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10" y="401782"/>
            <a:ext cx="9495702" cy="914400"/>
          </a:xfrm>
        </p:spPr>
        <p:txBody>
          <a:bodyPr>
            <a:normAutofit/>
          </a:bodyPr>
          <a:lstStyle/>
          <a:p>
            <a:r>
              <a:rPr lang="ru-RU" sz="2800" dirty="0" smtClean="0">
                <a:solidFill>
                  <a:schemeClr val="accent2"/>
                </a:solidFill>
                <a:latin typeface="Times New Roman" panose="02020603050405020304" pitchFamily="18" charset="0"/>
                <a:cs typeface="Times New Roman" panose="02020603050405020304" pitchFamily="18" charset="0"/>
              </a:rPr>
              <a:t>                      «</a:t>
            </a:r>
            <a:r>
              <a:rPr lang="ru-RU" sz="2800" dirty="0">
                <a:solidFill>
                  <a:schemeClr val="accent2"/>
                </a:solidFill>
                <a:latin typeface="Times New Roman" panose="02020603050405020304" pitchFamily="18" charset="0"/>
                <a:cs typeface="Times New Roman" panose="02020603050405020304" pitchFamily="18" charset="0"/>
              </a:rPr>
              <a:t>Соблюдаются ли твои права?». </a:t>
            </a:r>
          </a:p>
        </p:txBody>
      </p:sp>
      <p:graphicFrame>
        <p:nvGraphicFramePr>
          <p:cNvPr id="8" name="Диаграмма 7"/>
          <p:cNvGraphicFramePr/>
          <p:nvPr>
            <p:extLst>
              <p:ext uri="{D42A27DB-BD31-4B8C-83A1-F6EECF244321}">
                <p14:modId xmlns:p14="http://schemas.microsoft.com/office/powerpoint/2010/main" val="1005891707"/>
              </p:ext>
            </p:extLst>
          </p:nvPr>
        </p:nvGraphicFramePr>
        <p:xfrm>
          <a:off x="1270361" y="1316182"/>
          <a:ext cx="5486400" cy="3947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extLst>
              <p:ext uri="{D42A27DB-BD31-4B8C-83A1-F6EECF244321}">
                <p14:modId xmlns:p14="http://schemas.microsoft.com/office/powerpoint/2010/main" val="20575539"/>
              </p:ext>
            </p:extLst>
          </p:nvPr>
        </p:nvGraphicFramePr>
        <p:xfrm>
          <a:off x="6018212" y="1482436"/>
          <a:ext cx="5486400" cy="2950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446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8681" y="318655"/>
            <a:ext cx="5622467" cy="1227786"/>
          </a:xfrm>
        </p:spPr>
        <p:txBody>
          <a:bodyPr/>
          <a:lstStyle/>
          <a:p>
            <a:endParaRPr lang="ru-RU" dirty="0"/>
          </a:p>
        </p:txBody>
      </p:sp>
      <p:sp>
        <p:nvSpPr>
          <p:cNvPr id="3" name="Объект 2"/>
          <p:cNvSpPr>
            <a:spLocks noGrp="1"/>
          </p:cNvSpPr>
          <p:nvPr>
            <p:ph idx="1"/>
          </p:nvPr>
        </p:nvSpPr>
        <p:spPr>
          <a:xfrm>
            <a:off x="1257568" y="2741763"/>
            <a:ext cx="10666412" cy="723611"/>
          </a:xfrm>
        </p:spPr>
        <p:txBody>
          <a:bodyPr>
            <a:normAutofit/>
          </a:bodyPr>
          <a:lstStyle/>
          <a:p>
            <a:pPr marL="0" indent="0">
              <a:buNone/>
            </a:pPr>
            <a:r>
              <a:rPr lang="ru-RU" dirty="0">
                <a:solidFill>
                  <a:srgbClr val="000000"/>
                </a:solidFill>
                <a:latin typeface="Times New Roman" panose="02020603050405020304" pitchFamily="18" charset="0"/>
                <a:ea typeface="Times New Roman" panose="02020603050405020304" pitchFamily="18" charset="0"/>
              </a:rPr>
              <a:t>За рубежом правозащитная деятельность Сахарова, напротив, получила высокую оценку. В 1974 г. А. Д. Сахаров получил международную премию </a:t>
            </a:r>
            <a:r>
              <a:rPr lang="ru-RU" dirty="0" err="1">
                <a:solidFill>
                  <a:srgbClr val="000000"/>
                </a:solidFill>
                <a:latin typeface="Times New Roman" panose="02020603050405020304" pitchFamily="18" charset="0"/>
                <a:ea typeface="Times New Roman" panose="02020603050405020304" pitchFamily="18" charset="0"/>
              </a:rPr>
              <a:t>Чино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дель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Дука</a:t>
            </a:r>
            <a:r>
              <a:rPr lang="ru-RU" dirty="0">
                <a:solidFill>
                  <a:srgbClr val="000000"/>
                </a:solidFill>
                <a:latin typeface="Times New Roman" panose="02020603050405020304" pitchFamily="18" charset="0"/>
                <a:ea typeface="Times New Roman" panose="02020603050405020304" pitchFamily="18" charset="0"/>
              </a:rPr>
              <a:t>.</a:t>
            </a:r>
            <a:endParaRPr lang="ru-RU" dirty="0"/>
          </a:p>
        </p:txBody>
      </p:sp>
      <p:sp>
        <p:nvSpPr>
          <p:cNvPr id="4" name="Прямоугольник 3"/>
          <p:cNvSpPr/>
          <p:nvPr/>
        </p:nvSpPr>
        <p:spPr>
          <a:xfrm>
            <a:off x="1343087" y="3750751"/>
            <a:ext cx="10666412" cy="923330"/>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В 1975 году была написана книга «О стране и мире». В том же 1975 году ему была присуждена Нобелевская премия мира. Получать ее поехала его жена, так как самому Сахарову было отказано в выезде за границу. </a:t>
            </a:r>
            <a:endParaRPr lang="ru-RU" dirty="0"/>
          </a:p>
        </p:txBody>
      </p:sp>
      <p:sp>
        <p:nvSpPr>
          <p:cNvPr id="6" name="Прямоугольник 5"/>
          <p:cNvSpPr/>
          <p:nvPr/>
        </p:nvSpPr>
        <p:spPr>
          <a:xfrm>
            <a:off x="1257568" y="4959458"/>
            <a:ext cx="10837450" cy="1754326"/>
          </a:xfrm>
          <a:prstGeom prst="rect">
            <a:avLst/>
          </a:prstGeom>
        </p:spPr>
        <p:txBody>
          <a:bodyPr wrap="square">
            <a:spAutoFit/>
          </a:bodyPr>
          <a:lstStyle/>
          <a:p>
            <a:r>
              <a:rPr lang="ru-RU" sz="1400"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Я принимаю эту премию с глубокой благодарностью и волнением. Я думаю в этот день о сотнях моих друзей и единомышленников, которые находятся в лагерях, тюрьмах и психбольницах и своим мужеством и страданием утверждают защиту прав человека как высокую цель общества... Я хотел бы верить, что присуждение советскому гражданину международной премии прав человека служит свидетельством того, что международное внимание к обеспечению прав человека в нашей стране будет </a:t>
            </a:r>
            <a:r>
              <a:rPr lang="ru-RU" sz="1400" dirty="0">
                <a:solidFill>
                  <a:srgbClr val="000000"/>
                </a:solidFill>
                <a:latin typeface="Times New Roman" panose="02020603050405020304" pitchFamily="18" charset="0"/>
                <a:ea typeface="Times New Roman" panose="02020603050405020304" pitchFamily="18" charset="0"/>
              </a:rPr>
              <a:t>возрастать и </a:t>
            </a:r>
            <a:r>
              <a:rPr lang="ru-RU" dirty="0">
                <a:solidFill>
                  <a:srgbClr val="000000"/>
                </a:solidFill>
                <a:latin typeface="Times New Roman" panose="02020603050405020304" pitchFamily="18" charset="0"/>
                <a:ea typeface="Times New Roman" panose="02020603050405020304" pitchFamily="18" charset="0"/>
              </a:rPr>
              <a:t>окажет глубокое влияние"</a:t>
            </a:r>
            <a:endParaRPr lang="ru-RU" dirty="0"/>
          </a:p>
        </p:txBody>
      </p:sp>
      <p:pic>
        <p:nvPicPr>
          <p:cNvPr id="2050" name="Picture 2" descr="https://im0-tub-ru.yandex.net/i?id=7dcb8b932d69231ed6683884f8d56e65-sr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4602" y="190481"/>
            <a:ext cx="4412343" cy="240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27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437" y="624110"/>
            <a:ext cx="10022176" cy="886035"/>
          </a:xfrm>
        </p:spPr>
        <p:txBody>
          <a:bodyPr>
            <a:normAutofit/>
          </a:bodyPr>
          <a:lstStyle/>
          <a:p>
            <a:pPr algn="ctr"/>
            <a:r>
              <a:rPr lang="ru-RU" sz="2800" dirty="0" smtClean="0">
                <a:solidFill>
                  <a:schemeClr val="accent2"/>
                </a:solidFill>
                <a:latin typeface="Times New Roman" panose="02020603050405020304" pitchFamily="18" charset="0"/>
                <a:cs typeface="Times New Roman" panose="02020603050405020304" pitchFamily="18" charset="0"/>
              </a:rPr>
              <a:t>Оренбургские правозащитники</a:t>
            </a:r>
            <a:endParaRPr lang="ru-RU" sz="2800" dirty="0">
              <a:solidFill>
                <a:schemeClr val="accent2"/>
              </a:solidFill>
              <a:latin typeface="Times New Roman" panose="02020603050405020304" pitchFamily="18" charset="0"/>
              <a:cs typeface="Times New Roman" panose="02020603050405020304" pitchFamily="18" charset="0"/>
            </a:endParaRPr>
          </a:p>
        </p:txBody>
      </p:sp>
      <p:sp>
        <p:nvSpPr>
          <p:cNvPr id="7" name="Объект 6"/>
          <p:cNvSpPr>
            <a:spLocks noGrp="1"/>
          </p:cNvSpPr>
          <p:nvPr>
            <p:ph idx="1"/>
          </p:nvPr>
        </p:nvSpPr>
        <p:spPr>
          <a:xfrm>
            <a:off x="838200" y="1825626"/>
            <a:ext cx="45719" cy="58592"/>
          </a:xfrm>
        </p:spPr>
        <p:txBody>
          <a:bodyPr>
            <a:normAutofit fontScale="25000" lnSpcReduction="20000"/>
          </a:bodyPr>
          <a:lstStyle/>
          <a:p>
            <a:pPr marL="0" indent="0">
              <a:buNone/>
            </a:pPr>
            <a:endParaRPr lang="ru-RU" dirty="0"/>
          </a:p>
        </p:txBody>
      </p:sp>
      <p:sp>
        <p:nvSpPr>
          <p:cNvPr id="8" name="Прямоугольник 7"/>
          <p:cNvSpPr/>
          <p:nvPr/>
        </p:nvSpPr>
        <p:spPr>
          <a:xfrm>
            <a:off x="700150" y="1884218"/>
            <a:ext cx="4493731" cy="1015663"/>
          </a:xfrm>
          <a:prstGeom prst="rect">
            <a:avLst/>
          </a:prstGeom>
        </p:spPr>
        <p:txBody>
          <a:bodyPr wrap="none">
            <a:spAutoFit/>
          </a:bodyPr>
          <a:lstStyle/>
          <a:p>
            <a:pPr algn="ctr"/>
            <a:r>
              <a:rPr lang="ru-RU" sz="2000" dirty="0">
                <a:solidFill>
                  <a:srgbClr val="000000"/>
                </a:solidFill>
                <a:latin typeface="Times New Roman" panose="02020603050405020304" pitchFamily="18" charset="0"/>
                <a:ea typeface="Times New Roman" panose="02020603050405020304" pitchFamily="18" charset="0"/>
              </a:rPr>
              <a:t>У</a:t>
            </a:r>
            <a:r>
              <a:rPr lang="ru-RU" sz="2000" dirty="0" smtClean="0">
                <a:solidFill>
                  <a:srgbClr val="000000"/>
                </a:solidFill>
                <a:latin typeface="Times New Roman" panose="02020603050405020304" pitchFamily="18" charset="0"/>
                <a:ea typeface="Times New Roman" panose="02020603050405020304" pitchFamily="18" charset="0"/>
              </a:rPr>
              <a:t>полномоченный </a:t>
            </a:r>
            <a:r>
              <a:rPr lang="ru-RU" sz="2000" dirty="0">
                <a:solidFill>
                  <a:srgbClr val="000000"/>
                </a:solidFill>
                <a:latin typeface="Times New Roman" panose="02020603050405020304" pitchFamily="18" charset="0"/>
                <a:ea typeface="Times New Roman" panose="02020603050405020304" pitchFamily="18" charset="0"/>
              </a:rPr>
              <a:t>по правам </a:t>
            </a:r>
            <a:r>
              <a:rPr lang="ru-RU" sz="2000" dirty="0" smtClean="0">
                <a:solidFill>
                  <a:srgbClr val="000000"/>
                </a:solidFill>
                <a:latin typeface="Times New Roman" panose="02020603050405020304" pitchFamily="18" charset="0"/>
                <a:ea typeface="Times New Roman" panose="02020603050405020304" pitchFamily="18" charset="0"/>
              </a:rPr>
              <a:t>человека в</a:t>
            </a:r>
          </a:p>
          <a:p>
            <a:pPr algn="ctr"/>
            <a:r>
              <a:rPr lang="ru-RU" sz="2000" dirty="0" smtClean="0">
                <a:solidFill>
                  <a:srgbClr val="000000"/>
                </a:solidFill>
                <a:latin typeface="Times New Roman" panose="02020603050405020304" pitchFamily="18" charset="0"/>
                <a:ea typeface="Times New Roman" panose="02020603050405020304" pitchFamily="18" charset="0"/>
              </a:rPr>
              <a:t>Оренбургской области </a:t>
            </a:r>
            <a:r>
              <a:rPr lang="ru-RU" sz="2000" dirty="0">
                <a:solidFill>
                  <a:srgbClr val="000000"/>
                </a:solidFill>
                <a:latin typeface="Times New Roman" panose="02020603050405020304" pitchFamily="18" charset="0"/>
                <a:ea typeface="Times New Roman" panose="02020603050405020304" pitchFamily="18" charset="0"/>
              </a:rPr>
              <a:t>– </a:t>
            </a:r>
            <a:endParaRPr lang="ru-RU" sz="2000" dirty="0" smtClean="0">
              <a:solidFill>
                <a:srgbClr val="000000"/>
              </a:solidFill>
              <a:latin typeface="Times New Roman" panose="02020603050405020304" pitchFamily="18" charset="0"/>
              <a:ea typeface="Times New Roman" panose="02020603050405020304" pitchFamily="18" charset="0"/>
            </a:endParaRPr>
          </a:p>
          <a:p>
            <a:pPr algn="ctr"/>
            <a:r>
              <a:rPr lang="ru-RU" sz="2000" dirty="0" err="1" smtClean="0">
                <a:solidFill>
                  <a:srgbClr val="000000"/>
                </a:solidFill>
                <a:latin typeface="Times New Roman" panose="02020603050405020304" pitchFamily="18" charset="0"/>
                <a:ea typeface="Times New Roman" panose="02020603050405020304" pitchFamily="18" charset="0"/>
              </a:rPr>
              <a:t>Чадов</a:t>
            </a:r>
            <a:r>
              <a:rPr lang="ru-RU" sz="2000" dirty="0" smtClean="0">
                <a:solidFill>
                  <a:srgbClr val="000000"/>
                </a:solidFill>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Анатолий Михайлович</a:t>
            </a:r>
            <a:endParaRPr lang="ru-RU" sz="2000" dirty="0"/>
          </a:p>
        </p:txBody>
      </p:sp>
      <p:sp>
        <p:nvSpPr>
          <p:cNvPr id="9" name="Прямоугольник 8"/>
          <p:cNvSpPr/>
          <p:nvPr/>
        </p:nvSpPr>
        <p:spPr>
          <a:xfrm>
            <a:off x="6885050" y="1825626"/>
            <a:ext cx="5029200" cy="1015663"/>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cs typeface="Times New Roman" panose="02020603050405020304" pitchFamily="18" charset="0"/>
              </a:rPr>
              <a:t>Уполномоченный по правам ребенка в Оренбургской области – Анжелика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Линькова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10" name="Рисунок 9" descr="Чадов Анатолий Михайлович — уполномоченный по правам человека в Оренбургской области"/>
          <p:cNvPicPr/>
          <p:nvPr/>
        </p:nvPicPr>
        <p:blipFill>
          <a:blip r:embed="rId3">
            <a:extLst>
              <a:ext uri="{28A0092B-C50C-407E-A947-70E740481C1C}">
                <a14:useLocalDpi xmlns:a14="http://schemas.microsoft.com/office/drawing/2010/main" val="0"/>
              </a:ext>
            </a:extLst>
          </a:blip>
          <a:srcRect/>
          <a:stretch>
            <a:fillRect/>
          </a:stretch>
        </p:blipFill>
        <p:spPr bwMode="auto">
          <a:xfrm>
            <a:off x="415635" y="3331308"/>
            <a:ext cx="3314535" cy="3291492"/>
          </a:xfrm>
          <a:prstGeom prst="rect">
            <a:avLst/>
          </a:prstGeom>
          <a:noFill/>
          <a:ln>
            <a:noFill/>
          </a:ln>
        </p:spPr>
      </p:pic>
      <p:pic>
        <p:nvPicPr>
          <p:cNvPr id="1026" name="Picture 2" descr="http://images.orsk.ru/images/stories/2020/07_july/image_30072020091443_159608248395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4458" y="3194619"/>
            <a:ext cx="3603876" cy="3428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Диаграмма 10"/>
          <p:cNvGraphicFramePr/>
          <p:nvPr>
            <p:extLst>
              <p:ext uri="{D42A27DB-BD31-4B8C-83A1-F6EECF244321}">
                <p14:modId xmlns:p14="http://schemas.microsoft.com/office/powerpoint/2010/main" val="1835286459"/>
              </p:ext>
            </p:extLst>
          </p:nvPr>
        </p:nvGraphicFramePr>
        <p:xfrm>
          <a:off x="3456212" y="2866140"/>
          <a:ext cx="5486400" cy="37566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195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543" y="624110"/>
            <a:ext cx="9937070" cy="754748"/>
          </a:xfrm>
        </p:spPr>
        <p:txBody>
          <a:bodyPr>
            <a:normAutofit/>
          </a:bodyPr>
          <a:lstStyle/>
          <a:p>
            <a:r>
              <a:rPr lang="ru-RU" sz="2800" dirty="0" smtClean="0">
                <a:solidFill>
                  <a:schemeClr val="accent2"/>
                </a:solidFill>
                <a:latin typeface="Times New Roman" panose="02020603050405020304" pitchFamily="18" charset="0"/>
                <a:cs typeface="Times New Roman" panose="02020603050405020304" pitchFamily="18" charset="0"/>
              </a:rPr>
              <a:t>Академик  Сахаров о войне в Афганистане</a:t>
            </a:r>
            <a:endParaRPr lang="ru-RU" sz="2800" dirty="0">
              <a:solidFill>
                <a:schemeClr val="accent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79765" y="1583589"/>
            <a:ext cx="7225146" cy="1111539"/>
          </a:xfrm>
        </p:spPr>
        <p:txBody>
          <a:bodyPr>
            <a:noAutofit/>
          </a:bodyPr>
          <a:lstStyle/>
          <a:p>
            <a:pPr marL="0" indent="0" algn="just">
              <a:buNone/>
            </a:pPr>
            <a:r>
              <a:rPr lang="ru-RU" sz="1600" dirty="0">
                <a:latin typeface="Times New Roman" panose="02020603050405020304" pitchFamily="18" charset="0"/>
                <a:cs typeface="Times New Roman" panose="02020603050405020304" pitchFamily="18" charset="0"/>
              </a:rPr>
              <a:t>П</a:t>
            </a:r>
            <a:r>
              <a:rPr lang="ru-RU" sz="1600" dirty="0" smtClean="0">
                <a:latin typeface="Times New Roman" panose="02020603050405020304" pitchFamily="18" charset="0"/>
                <a:cs typeface="Times New Roman" panose="02020603050405020304" pitchFamily="18" charset="0"/>
              </a:rPr>
              <a:t>осле </a:t>
            </a:r>
            <a:r>
              <a:rPr lang="ru-RU" sz="1600" dirty="0">
                <a:latin typeface="Times New Roman" panose="02020603050405020304" pitchFamily="18" charset="0"/>
                <a:cs typeface="Times New Roman" panose="02020603050405020304" pitchFamily="18" charset="0"/>
              </a:rPr>
              <a:t>ввода в конце декабря 1979 г. советских войск в Афганистан бесстрашно прозвучал в стране голос протеста: А. Д. Сахаров трижды выступил с заявлениями, организовал пресс-конференцию, где осудил эту акцию и призвал советских руководителей вернуть войска на свою территорию. Наконец, он направил открытое письмо Брежневу. Дальше терпеть это советское руководство уже не могло. 22 января 1980 г. А. Д. Сахаров был задержан, лишен всех правительственных наград, затем без суда и следствия отправлен вместе с </a:t>
            </a:r>
            <a:r>
              <a:rPr lang="ru-RU" sz="1600" dirty="0" smtClean="0">
                <a:latin typeface="Times New Roman" panose="02020603050405020304" pitchFamily="18" charset="0"/>
                <a:cs typeface="Times New Roman" panose="02020603050405020304" pitchFamily="18" charset="0"/>
              </a:rPr>
              <a:t>женой в </a:t>
            </a:r>
            <a:r>
              <a:rPr lang="ru-RU" sz="1600" dirty="0">
                <a:latin typeface="Times New Roman" panose="02020603050405020304" pitchFamily="18" charset="0"/>
                <a:cs typeface="Times New Roman" panose="02020603050405020304" pitchFamily="18" charset="0"/>
              </a:rPr>
              <a:t>Горький - город, закрытый для иностранцев.</a:t>
            </a:r>
          </a:p>
        </p:txBody>
      </p:sp>
      <p:sp>
        <p:nvSpPr>
          <p:cNvPr id="4" name="Прямоугольник 3"/>
          <p:cNvSpPr/>
          <p:nvPr/>
        </p:nvSpPr>
        <p:spPr>
          <a:xfrm>
            <a:off x="1163784" y="4214616"/>
            <a:ext cx="10666412" cy="584775"/>
          </a:xfrm>
          <a:prstGeom prst="rect">
            <a:avLst/>
          </a:prstGeom>
        </p:spPr>
        <p:txBody>
          <a:bodyPr wrap="square">
            <a:spAutoFit/>
          </a:bodyPr>
          <a:lstStyle/>
          <a:p>
            <a:r>
              <a:rPr lang="ru-RU" sz="1600" dirty="0">
                <a:solidFill>
                  <a:srgbClr val="000000"/>
                </a:solidFill>
                <a:latin typeface="Times New Roman" panose="02020603050405020304" pitchFamily="18" charset="0"/>
                <a:ea typeface="Times New Roman" panose="02020603050405020304" pitchFamily="18" charset="0"/>
              </a:rPr>
              <a:t>Сахаров не имел возможности встречаться с журналистами, вести из Горького доносились случайные, и то больше через зарубежное радио. </a:t>
            </a:r>
            <a:endParaRPr lang="ru-RU" sz="1600" dirty="0"/>
          </a:p>
        </p:txBody>
      </p:sp>
      <p:sp>
        <p:nvSpPr>
          <p:cNvPr id="5" name="Прямоугольник 4"/>
          <p:cNvSpPr/>
          <p:nvPr/>
        </p:nvSpPr>
        <p:spPr>
          <a:xfrm>
            <a:off x="1202872" y="5033332"/>
            <a:ext cx="10666412" cy="584775"/>
          </a:xfrm>
          <a:prstGeom prst="rect">
            <a:avLst/>
          </a:prstGeom>
        </p:spPr>
        <p:txBody>
          <a:bodyPr wrap="square">
            <a:spAutoFit/>
          </a:bodyPr>
          <a:lstStyle/>
          <a:p>
            <a:r>
              <a:rPr lang="ru-RU" sz="1600" dirty="0">
                <a:solidFill>
                  <a:srgbClr val="000000"/>
                </a:solidFill>
                <a:latin typeface="Times New Roman" panose="02020603050405020304" pitchFamily="18" charset="0"/>
                <a:ea typeface="Times New Roman" panose="02020603050405020304" pitchFamily="18" charset="0"/>
              </a:rPr>
              <a:t>Положение Сахарова изменилось с началом перестройки. В декабре </a:t>
            </a:r>
            <a:r>
              <a:rPr lang="ru-RU" sz="1600" dirty="0" smtClean="0">
                <a:solidFill>
                  <a:srgbClr val="000000"/>
                </a:solidFill>
                <a:latin typeface="Times New Roman" panose="02020603050405020304" pitchFamily="18" charset="0"/>
                <a:ea typeface="Times New Roman" panose="02020603050405020304" pitchFamily="18" charset="0"/>
              </a:rPr>
              <a:t>1986 года, был возвращен в Москву по распоряжению М.С. Горбачева. </a:t>
            </a:r>
            <a:endParaRPr lang="ru-RU" sz="1600" dirty="0"/>
          </a:p>
        </p:txBody>
      </p:sp>
      <p:sp>
        <p:nvSpPr>
          <p:cNvPr id="6" name="Прямоугольник 5"/>
          <p:cNvSpPr/>
          <p:nvPr/>
        </p:nvSpPr>
        <p:spPr>
          <a:xfrm>
            <a:off x="1170710" y="5618107"/>
            <a:ext cx="10666412" cy="584775"/>
          </a:xfrm>
          <a:prstGeom prst="rect">
            <a:avLst/>
          </a:prstGeom>
        </p:spPr>
        <p:txBody>
          <a:bodyPr wrap="square">
            <a:spAutoFit/>
          </a:bodyPr>
          <a:lstStyle/>
          <a:p>
            <a:pPr algn="just"/>
            <a:r>
              <a:rPr lang="ru-RU" sz="1600" dirty="0">
                <a:solidFill>
                  <a:srgbClr val="000000"/>
                </a:solidFill>
                <a:latin typeface="Times New Roman" panose="02020603050405020304" pitchFamily="18" charset="0"/>
                <a:ea typeface="Times New Roman" panose="02020603050405020304" pitchFamily="18" charset="0"/>
              </a:rPr>
              <a:t>Вскоре после приезда в Москву Сахаров вернулся к активной политической деятельности. Андрей Дмитриевич был избран на I съезде народных депутатов СССР в состав комиссии по выработке новой Конституции страны. </a:t>
            </a:r>
            <a:endParaRPr lang="ru-RU" sz="1600" dirty="0"/>
          </a:p>
        </p:txBody>
      </p:sp>
      <p:pic>
        <p:nvPicPr>
          <p:cNvPr id="7" name="Рисунок 6" descr="https://imgprx.livejournal.net/a9909dc548cb638ef4c279195f7c97df94b6fa62/H2CpvdV9r5UrHx9xdVPr0pioPR9VAYGmw7aI3OKyrwyogQa9_z4sLzyxRdaiAsCHY6-PmUSq2YpOz3OJAPzzRlTsSL4vC8ms7EMuMNFbuNkF36HKnEg2jai2X9dd831xxpLNaqE4Br_N7EN7JmzfS9HsLCBNN345xeTECqg-xVI"/>
          <p:cNvPicPr/>
          <p:nvPr/>
        </p:nvPicPr>
        <p:blipFill>
          <a:blip r:embed="rId2">
            <a:extLst>
              <a:ext uri="{28A0092B-C50C-407E-A947-70E740481C1C}">
                <a14:useLocalDpi xmlns:a14="http://schemas.microsoft.com/office/drawing/2010/main" val="0"/>
              </a:ext>
            </a:extLst>
          </a:blip>
          <a:srcRect/>
          <a:stretch>
            <a:fillRect/>
          </a:stretch>
        </p:blipFill>
        <p:spPr bwMode="auto">
          <a:xfrm>
            <a:off x="8451273" y="624109"/>
            <a:ext cx="3053339" cy="2803286"/>
          </a:xfrm>
          <a:prstGeom prst="rect">
            <a:avLst/>
          </a:prstGeom>
          <a:noFill/>
          <a:ln>
            <a:noFill/>
          </a:ln>
        </p:spPr>
      </p:pic>
    </p:spTree>
    <p:extLst>
      <p:ext uri="{BB962C8B-B14F-4D97-AF65-F5344CB8AC3E}">
        <p14:creationId xmlns:p14="http://schemas.microsoft.com/office/powerpoint/2010/main" val="2229033548"/>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378</TotalTime>
  <Words>1027</Words>
  <Application>Microsoft Office PowerPoint</Application>
  <PresentationFormat>Широкоэкранный</PresentationFormat>
  <Paragraphs>45</Paragraphs>
  <Slides>11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Century Gothic</vt:lpstr>
      <vt:lpstr>Helvetica</vt:lpstr>
      <vt:lpstr>Times New Roman</vt:lpstr>
      <vt:lpstr>Wingdings 3</vt:lpstr>
      <vt:lpstr>Легкий дым</vt:lpstr>
      <vt:lpstr>Беспокойная совесть России- академик Сахаров Андрей Дмитриевич</vt:lpstr>
      <vt:lpstr>Опрос учащихся – Кто такой Сахаров- ученый или правозащитник?</vt:lpstr>
      <vt:lpstr>«Какие проблемы, вы бы хотели обсудить за круглым столом вместе с правозащитником Сахаровым» </vt:lpstr>
      <vt:lpstr>«Какие документы о правах ребёнка ты знаешь?» </vt:lpstr>
      <vt:lpstr>Беспокойная совесть России</vt:lpstr>
      <vt:lpstr>                      «Соблюдаются ли твои права?». </vt:lpstr>
      <vt:lpstr>Презентация PowerPoint</vt:lpstr>
      <vt:lpstr>Оренбургские правозащитники</vt:lpstr>
      <vt:lpstr>Академик  Сахаров о войне в Афганистане</vt:lpstr>
      <vt:lpstr>Беспокойная совесть России- академик Сахаров Андрей Дмитриевич</vt:lpstr>
      <vt:lpstr>«Что, на ваш взгляд, нужно, чтобы в России утверждалась демократия и формировалось гражданское общество?»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Беспокойная совесть России- академик Сахаров</dc:title>
  <dc:creator>1</dc:creator>
  <cp:lastModifiedBy>User</cp:lastModifiedBy>
  <cp:revision>29</cp:revision>
  <dcterms:created xsi:type="dcterms:W3CDTF">2021-03-15T14:48:16Z</dcterms:created>
  <dcterms:modified xsi:type="dcterms:W3CDTF">2021-03-29T03:46:07Z</dcterms:modified>
</cp:coreProperties>
</file>