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ABDF"/>
    <a:srgbClr val="D27CC9"/>
    <a:srgbClr val="8DD1E8"/>
    <a:srgbClr val="067C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D39642-863F-4A61-AB15-1D1EEBAC59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2E9BFA6-965A-4B68-B126-07ED829305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C71D29-8F9A-4606-A751-E6DB4EEAE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9EFFE-8139-482D-B364-D6A5128D555E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1BBF75-66CA-4416-B0AC-66DF9CDB7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C35A7-F05C-407F-A91E-8D93BD439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30F06-17BF-4C3B-B984-0B55A5069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9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4AA234-E13F-442B-9C82-00D174089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A01282B-35CB-4DC8-83E5-9946ED0487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B2A83F-0295-4DA1-BC4C-79DC6205B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9EFFE-8139-482D-B364-D6A5128D555E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1E6CDD-4D14-40A8-910F-CA2F510FA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8EA126-AD74-46F1-8780-6BBF01C1E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30F06-17BF-4C3B-B984-0B55A5069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231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7C8DF42-112F-4C1F-80E6-15878BB1F8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81CEE98-6FDC-4E5E-B0FC-CCE7A7D931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0BE806-B8D0-4A4A-AD7D-819273E52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9EFFE-8139-482D-B364-D6A5128D555E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84C3B0-A1B3-4302-A121-4DA5C32CB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167084-FC4A-4E44-8795-992221533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30F06-17BF-4C3B-B984-0B55A5069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91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D2C20-D116-4F26-ACB9-EB511E029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036F69-5600-444E-941D-0180EFB36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FAE905-CD7D-4B62-9D43-08A44AF4A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9EFFE-8139-482D-B364-D6A5128D555E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CD74D0-D1EF-4384-9016-88486D535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9E99D0-276A-46BA-8AFC-57B6DADAD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30F06-17BF-4C3B-B984-0B55A5069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670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B8059D-EC61-4DCA-80E7-B51EE5E1F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C42DE8-D25C-49EC-B0C7-FE1EEA4E3A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0C681C-1579-418E-B670-E17572388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9EFFE-8139-482D-B364-D6A5128D555E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8BCF60-6B5D-45DD-BD43-32A0B8968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487AF2-1CEE-47EC-A66B-7D408FD03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30F06-17BF-4C3B-B984-0B55A5069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60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3A7915-6D33-4776-BEEB-8E45A834C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1B5F4D-83F9-430D-957E-98E7E021A9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3452FA2-7EA1-453A-A744-B52F5BC44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5EE0A7-4F5C-403C-93B2-D46890B75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9EFFE-8139-482D-B364-D6A5128D555E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D7A7D39-1B99-4423-8178-87F7CB71C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A3FA0B-E75B-45B2-906B-A68747E5A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30F06-17BF-4C3B-B984-0B55A5069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537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7974F6-5090-4329-976B-7396C63B3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DC527D8-AFB7-46E1-9B13-408417CE9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F6B4258-F8B8-4D1D-854F-47DF7C14D7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EEC18D4-9E45-469E-B25D-B4BD59877D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4F3CC61-E4C7-4896-A519-FA80A44428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D058A68-BB7A-4FF6-9847-8F8ED06B5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9EFFE-8139-482D-B364-D6A5128D555E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AF594F1-ECDB-41A2-97ED-8999518D2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5037E38-6B92-4FDE-8E9B-7632767FE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30F06-17BF-4C3B-B984-0B55A5069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097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435C19-18D8-4EBD-A4C3-754AD0C66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17281A1-1BB4-41AD-92C6-4CE04B45C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9EFFE-8139-482D-B364-D6A5128D555E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3D3BE4D-F14F-47FC-BDA4-D35A55212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0139BDA-F5A7-4153-968E-CCA156822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30F06-17BF-4C3B-B984-0B55A5069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489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96BE25E-7E85-4DDF-B616-9F3DA0ECA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9EFFE-8139-482D-B364-D6A5128D555E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8284DA-B8D5-41B8-BD3E-2AED93DBB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C92942E-57E1-4D32-A17A-D937088E4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30F06-17BF-4C3B-B984-0B55A5069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088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088F5A-41D6-4008-AD7A-92DAA0AA7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5DEE34-3003-41E4-AE2B-D7F4DAD3B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B2CD4D0-A682-4648-99D8-00C09D3492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FEEB31B-33B5-4496-A7E6-28E188B44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9EFFE-8139-482D-B364-D6A5128D555E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09A327-6E3C-4954-9E75-CA319200C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3BF0C1-FEDD-4074-8727-ACCC4B9E2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30F06-17BF-4C3B-B984-0B55A5069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330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F68BDD-A960-42B6-80F1-F5758925E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AC9FE30-FEA0-4DD5-9377-A3FBC9D318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64BDC75-7F95-4BFF-B908-53368764C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8B8D261-BC4F-4D2A-99CA-2DAB0B726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9EFFE-8139-482D-B364-D6A5128D555E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8BC9F30-7623-4C6F-9999-CEEA58CAD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2201EA9-509D-42FC-8D8A-358AEA1B6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30F06-17BF-4C3B-B984-0B55A5069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31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02C317-1CE2-449D-B4DE-2FB38F2FE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E0F4DB1-19BC-4FA3-8419-C69BFB100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0D4551-4BAA-4F94-861D-1505171D2C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9EFFE-8139-482D-B364-D6A5128D555E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832373-B876-4DA3-AA75-2B7605ACC3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A09529-6D3B-4CA0-9B9B-7086C120F8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30F06-17BF-4C3B-B984-0B55A5069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316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E37800D9-5726-4497-B5B6-AB36C597F6D1}"/>
              </a:ext>
            </a:extLst>
          </p:cNvPr>
          <p:cNvSpPr/>
          <p:nvPr/>
        </p:nvSpPr>
        <p:spPr>
          <a:xfrm>
            <a:off x="1540044" y="1637238"/>
            <a:ext cx="9211377" cy="2836150"/>
          </a:xfrm>
          <a:prstGeom prst="roundRect">
            <a:avLst/>
          </a:prstGeom>
          <a:solidFill>
            <a:srgbClr val="E3ABD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6764E0-6754-4134-BEC3-3D3991231E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7788" y="11223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еневой театр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как средство развития речи детей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6F0D959-F32C-41AA-9C62-140DD1F752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7788" y="3557212"/>
            <a:ext cx="9074167" cy="1655762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Выполнила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воспитатель Воробьева С.В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МБДОУ детский сад №2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281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ABDF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92A241D3-CC7E-4965-BF69-BB7BB6E9B143}"/>
              </a:ext>
            </a:extLst>
          </p:cNvPr>
          <p:cNvSpPr/>
          <p:nvPr/>
        </p:nvSpPr>
        <p:spPr>
          <a:xfrm>
            <a:off x="537882" y="1726548"/>
            <a:ext cx="10856259" cy="4486275"/>
          </a:xfrm>
          <a:prstGeom prst="roundRect">
            <a:avLst/>
          </a:prstGeom>
          <a:solidFill>
            <a:srgbClr val="D27CC9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1E408C-D7E6-4AD9-BDBC-6E6DCEB42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D27CC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и задачи.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7FAB96-A5E9-4544-9235-DE5C9F81A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741" y="1834590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Цель: </a:t>
            </a:r>
            <a:r>
              <a:rPr lang="ru-RU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развитие речи у дошкольников старшего возраста через использование в деятельности теневого театра</a:t>
            </a:r>
          </a:p>
          <a:p>
            <a:pPr marL="0" indent="0" algn="l">
              <a:buNone/>
            </a:pPr>
            <a:r>
              <a:rPr lang="ru-RU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Задачи</a:t>
            </a:r>
            <a:r>
              <a:rPr lang="ru-RU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l">
              <a:buNone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Обогащать и активизировать словарь детей, автоматизировать звуки в тексте.</a:t>
            </a:r>
          </a:p>
          <a:p>
            <a:pPr marL="0" indent="0" algn="l">
              <a:buNone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Способствовать развитию монологической и диалогической речи.</a:t>
            </a:r>
          </a:p>
          <a:p>
            <a:pPr marL="0" indent="0" algn="l">
              <a:buNone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Развивать память, мышление, внимание, эмоционально-волевую сферу детей.</a:t>
            </a:r>
          </a:p>
          <a:p>
            <a:pPr marL="0" indent="0" algn="l">
              <a:buNone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Развивать воображение, фантазию, творческие способности.</a:t>
            </a:r>
          </a:p>
          <a:p>
            <a:pPr marL="0" indent="0" algn="l">
              <a:buNone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Учить взаимодействовать со сверстниками и педагогами.</a:t>
            </a:r>
          </a:p>
        </p:txBody>
      </p:sp>
    </p:spTree>
    <p:extLst>
      <p:ext uri="{BB962C8B-B14F-4D97-AF65-F5344CB8AC3E}">
        <p14:creationId xmlns:p14="http://schemas.microsoft.com/office/powerpoint/2010/main" val="179535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ABDF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839AB8C3-8AC1-4F0D-BD6E-6D6CE7A37B7B}"/>
              </a:ext>
            </a:extLst>
          </p:cNvPr>
          <p:cNvSpPr/>
          <p:nvPr/>
        </p:nvSpPr>
        <p:spPr>
          <a:xfrm>
            <a:off x="6373905" y="1690687"/>
            <a:ext cx="5320554" cy="4486275"/>
          </a:xfrm>
          <a:prstGeom prst="roundRect">
            <a:avLst/>
          </a:prstGeom>
          <a:solidFill>
            <a:srgbClr val="D27CC9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E94EA956-B37D-402D-B3C5-F297BEAD5F5F}"/>
              </a:ext>
            </a:extLst>
          </p:cNvPr>
          <p:cNvSpPr/>
          <p:nvPr/>
        </p:nvSpPr>
        <p:spPr>
          <a:xfrm>
            <a:off x="667871" y="1690688"/>
            <a:ext cx="5320554" cy="4486275"/>
          </a:xfrm>
          <a:prstGeom prst="roundRect">
            <a:avLst/>
          </a:prstGeom>
          <a:solidFill>
            <a:srgbClr val="D27CC9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C3B37B-46E0-4607-8E06-B3502585F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D27CC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Актуальность.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A43FBE-2D83-4766-BF29-40824F18F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4239"/>
            <a:ext cx="5365376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Одним из важных приобретений ребенка в дошкольном детстве является овладение родной речью. Ведь речь – это не только средство общения, но и орудие мышления, творчества. Овладение связной монологической речью является высшим достижением речевого воспитания дошкольников, а ясная и правильная речь - это залог продуктивного общения, уверенности, успешности.</a:t>
            </a:r>
            <a:endParaRPr lang="ru-RU" sz="2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B2EE71E4-2703-403D-B176-A278C451F5EC}"/>
              </a:ext>
            </a:extLst>
          </p:cNvPr>
          <p:cNvSpPr txBox="1">
            <a:spLocks/>
          </p:cNvSpPr>
          <p:nvPr/>
        </p:nvSpPr>
        <p:spPr>
          <a:xfrm>
            <a:off x="6445624" y="1951135"/>
            <a:ext cx="5365376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Для развития выразительной речи необходимо создание условий, в которых каждый ребенок мог бы передать свои эмоции, чувства, желания и взгляды, как в обычном разговоре, так и публично, не стесняясь слушателей. Огромную помощь в этом оказывают организация театрализованной деятельности.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ебенок раскрепощается, передает свои творческие замыслы, получает удовлетворение от деятельности. Ребенок имеет возможность выразить свои чувства, переживания, эмоции, разрешить свои внутренние конфликты. </a:t>
            </a:r>
            <a:endParaRPr lang="ru-RU" dirty="0"/>
          </a:p>
          <a:p>
            <a:pPr marL="0" indent="0">
              <a:buFont typeface="Arial" panose="020B0604020202020204" pitchFamily="34" charset="0"/>
              <a:buNone/>
            </a:pP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600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ABDF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A76BFCF8-857C-43E0-8882-E6DB645663B9}"/>
              </a:ext>
            </a:extLst>
          </p:cNvPr>
          <p:cNvSpPr/>
          <p:nvPr/>
        </p:nvSpPr>
        <p:spPr>
          <a:xfrm>
            <a:off x="219636" y="1762406"/>
            <a:ext cx="5024717" cy="4486275"/>
          </a:xfrm>
          <a:prstGeom prst="roundRect">
            <a:avLst/>
          </a:prstGeom>
          <a:solidFill>
            <a:srgbClr val="D27CC9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2EEB90-80D8-40B9-89AD-58B9FB489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D27CC9"/>
                </a:solidFill>
                <a:effectLst/>
                <a:latin typeface="Arial" panose="020B0604020202020204" pitchFamily="34" charset="0"/>
              </a:rPr>
              <a:t>Игра со светом и тенью – одна из самых известных.</a:t>
            </a:r>
            <a:endParaRPr lang="ru-RU" b="1" dirty="0">
              <a:solidFill>
                <a:srgbClr val="D27CC9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8F1C79-7AB6-4FC4-A72D-F080255F6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47" y="2022849"/>
            <a:ext cx="4773706" cy="4351338"/>
          </a:xfrm>
        </p:spPr>
        <p:txBody>
          <a:bodyPr/>
          <a:lstStyle/>
          <a:p>
            <a:pPr marL="0" indent="0" algn="l">
              <a:buNone/>
            </a:pPr>
            <a:r>
              <a:rPr lang="ru-RU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Почти каждый человек может вспомнить, как  в детстве родители укладывая его спать, показывали на стене теневые фигурки. Свет и тень есть пости везде, и мы можем использовать их для того, чтобы рассказать увлекательные истории.</a:t>
            </a:r>
          </a:p>
        </p:txBody>
      </p:sp>
      <p:pic>
        <p:nvPicPr>
          <p:cNvPr id="1026" name="Picture 2" descr="Более 700 работ на тему «театр теней»: стоковые фото, картинки и  изображения royalty-free - iStock">
            <a:extLst>
              <a:ext uri="{FF2B5EF4-FFF2-40B4-BE49-F238E27FC236}">
                <a16:creationId xmlns:a16="http://schemas.microsoft.com/office/drawing/2014/main" id="{54668FE2-AF42-44A4-8D11-AAF050F1FD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007" y="2050677"/>
            <a:ext cx="5829300" cy="3886200"/>
          </a:xfrm>
          <a:prstGeom prst="snip2DiagRect">
            <a:avLst>
              <a:gd name="adj1" fmla="val 2307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84616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ABDF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B244EB93-A2F1-4C6A-9300-50F8099673B8}"/>
              </a:ext>
            </a:extLst>
          </p:cNvPr>
          <p:cNvSpPr/>
          <p:nvPr/>
        </p:nvSpPr>
        <p:spPr>
          <a:xfrm>
            <a:off x="168882" y="1681630"/>
            <a:ext cx="6563051" cy="4715202"/>
          </a:xfrm>
          <a:prstGeom prst="roundRect">
            <a:avLst/>
          </a:prstGeom>
          <a:solidFill>
            <a:srgbClr val="D27CC9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597370-B5AC-4813-95AC-8BF5C3E31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D27CC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Теневой театр.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C64146-FD52-419B-AE68-1072CCE60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088" y="1939809"/>
            <a:ext cx="6342529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Развивает фантазию, творческие способности, артикуляционный аппарат, речь и умение активно строить диалог, развивает игровое поведение , эстетические чувства, способность творчески относиться к любому делу.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Исполняя роли и вступая в диалог с другими персонажами теневой театр ставит ребёнка перед необходимостью ясно и четко изъясняться, поэтому  участие детей в театрализованных играх  способствует полноценному  развитию  всех сторон связной  монологической и диалогической речи,  что станет основной  предпосылкой  успешного обучения в школе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6FBE5587-DAC5-4CBE-8F01-1F3120163F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03" r="20703"/>
          <a:stretch/>
        </p:blipFill>
        <p:spPr bwMode="auto">
          <a:xfrm>
            <a:off x="7172979" y="1546693"/>
            <a:ext cx="4850139" cy="4850139"/>
          </a:xfrm>
          <a:prstGeom prst="round2DiagRect">
            <a:avLst>
              <a:gd name="adj1" fmla="val 16667"/>
              <a:gd name="adj2" fmla="val 706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890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ABDF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9862191C-1576-46CC-AA17-DE1FF8C71C39}"/>
              </a:ext>
            </a:extLst>
          </p:cNvPr>
          <p:cNvSpPr/>
          <p:nvPr/>
        </p:nvSpPr>
        <p:spPr>
          <a:xfrm>
            <a:off x="387070" y="1786731"/>
            <a:ext cx="6068545" cy="4442526"/>
          </a:xfrm>
          <a:prstGeom prst="roundRect">
            <a:avLst/>
          </a:prstGeom>
          <a:solidFill>
            <a:srgbClr val="D27CC9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741CA6-C72C-41C1-9FDD-4BC2E9F54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D27CC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Виды теневого театра.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8B4665-68DA-4568-B939-79D05FEAC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033" y="1924239"/>
            <a:ext cx="5513294" cy="4351338"/>
          </a:xfrm>
        </p:spPr>
        <p:txBody>
          <a:bodyPr>
            <a:normAutofit fontScale="85000" lnSpcReduction="10000"/>
          </a:bodyPr>
          <a:lstStyle/>
          <a:p>
            <a:pPr marL="0" lvl="0" indent="0">
              <a:lnSpc>
                <a:spcPct val="150000"/>
              </a:lnSpc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ru-RU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РОСТОВОЙ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За огромным, подсвеченным занавесом играют настоящие профессиональные актеры. С помощью дополнительных декораций движений и танцевальных па они показывают зрителю теневой спектакль.</a:t>
            </a:r>
            <a:endParaRPr lang="ru-RU" sz="1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50000"/>
              </a:lnSpc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ru-RU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РУЧНОЙ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Человеческая кисть, причудливо изгибаясь, может отбрасывать тень, похожую на различных животных и птиц. Понадобится лишь источник света и немного практики с руками. </a:t>
            </a:r>
            <a:endParaRPr lang="ru-RU" sz="1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50000"/>
              </a:lnSpc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ru-RU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НАСТОЛЬНЫЙ.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Это театр с плоскостными  куклами-силуэтами. Для этого также понадобятся настольная ширма, источник света и небольшие декорации.</a:t>
            </a:r>
            <a:endParaRPr lang="ru-RU" sz="1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Набор икон кукольного театра">
            <a:extLst>
              <a:ext uri="{FF2B5EF4-FFF2-40B4-BE49-F238E27FC236}">
                <a16:creationId xmlns:a16="http://schemas.microsoft.com/office/drawing/2014/main" id="{8F8DA5CC-C919-4CDE-817A-76D64838D4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3161" y="1663793"/>
            <a:ext cx="4538569" cy="453856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948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ABDF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86E615A0-16F8-4714-A2BD-9D86B179E40B}"/>
              </a:ext>
            </a:extLst>
          </p:cNvPr>
          <p:cNvSpPr/>
          <p:nvPr/>
        </p:nvSpPr>
        <p:spPr>
          <a:xfrm>
            <a:off x="109818" y="1601041"/>
            <a:ext cx="7618412" cy="4442526"/>
          </a:xfrm>
          <a:prstGeom prst="roundRect">
            <a:avLst/>
          </a:prstGeom>
          <a:solidFill>
            <a:srgbClr val="D27CC9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AEC745-AED9-4CE3-A765-D5F8F71E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079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D27CC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Этапы работы с теневым театром.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783AD3-8A15-4128-9432-013A9B102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405" y="1754981"/>
            <a:ext cx="6799729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</a:t>
            </a:r>
            <a:r>
              <a:rPr lang="ru-RU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накомство детей с подвижными  персонажами, применяя стихи и потешки к этим героям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 И</a:t>
            </a:r>
            <a:r>
              <a:rPr lang="ru-RU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 стихотворения можно создать целый мини-спектакль и разыграть его в форме этюдов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3) Предложить </a:t>
            </a:r>
            <a:r>
              <a:rPr lang="ru-RU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игры-упражнения, например: покажи и озвучь как ходит медведь, как танцует и поет лиса, как собака гавкает и виляет хвостом, как летает и каркает  ворона и </a:t>
            </a:r>
            <a:r>
              <a:rPr lang="ru-RU" sz="24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т.д</a:t>
            </a:r>
            <a:endParaRPr lang="ru-RU" sz="24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4) Д</a:t>
            </a:r>
            <a:r>
              <a:rPr lang="ru-RU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раматизация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5) С</a:t>
            </a:r>
            <a:r>
              <a:rPr lang="ru-RU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очинение рассказов и сказок с помощью педагога так и в самостоятельной деятельности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BAA5ADF-C00D-4F8B-AEBA-16C28AAD90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7163" y="1469211"/>
            <a:ext cx="4620221" cy="308014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122" name="Picture 2" descr="Театр теней - Всюду театр">
            <a:extLst>
              <a:ext uri="{FF2B5EF4-FFF2-40B4-BE49-F238E27FC236}">
                <a16:creationId xmlns:a16="http://schemas.microsoft.com/office/drawing/2014/main" id="{3862CF98-AB83-4C94-8C43-ED1BC89832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695" y="3984198"/>
            <a:ext cx="3922058" cy="261470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100603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ABDF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102D899E-2109-4229-97F5-621D5649598A}"/>
              </a:ext>
            </a:extLst>
          </p:cNvPr>
          <p:cNvSpPr/>
          <p:nvPr/>
        </p:nvSpPr>
        <p:spPr>
          <a:xfrm>
            <a:off x="1721222" y="1909482"/>
            <a:ext cx="8659906" cy="2178423"/>
          </a:xfrm>
          <a:prstGeom prst="roundRect">
            <a:avLst/>
          </a:prstGeom>
          <a:solidFill>
            <a:srgbClr val="D27CC9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4081D8-DD86-47B8-9BE4-061F3DE92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2318"/>
            <a:ext cx="10515600" cy="1733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7368939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529</Words>
  <Application>Microsoft Office PowerPoint</Application>
  <PresentationFormat>Широкоэкранный</PresentationFormat>
  <Paragraphs>30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Теневой театр как средство развития речи детей</vt:lpstr>
      <vt:lpstr>Цель и задачи.</vt:lpstr>
      <vt:lpstr>Актуальность.</vt:lpstr>
      <vt:lpstr>Игра со светом и тенью – одна из самых известных.</vt:lpstr>
      <vt:lpstr>Теневой театр.</vt:lpstr>
      <vt:lpstr>Виды теневого театра.</vt:lpstr>
      <vt:lpstr>Этапы работы с теневым театром.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Теневой театр как средство развития речи</dc:title>
  <dc:creator>MSI</dc:creator>
  <cp:lastModifiedBy>MSI</cp:lastModifiedBy>
  <cp:revision>10</cp:revision>
  <dcterms:created xsi:type="dcterms:W3CDTF">2024-03-30T12:36:50Z</dcterms:created>
  <dcterms:modified xsi:type="dcterms:W3CDTF">2024-04-08T17:12:50Z</dcterms:modified>
</cp:coreProperties>
</file>