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59" r:id="rId6"/>
    <p:sldId id="273" r:id="rId7"/>
    <p:sldId id="265" r:id="rId8"/>
    <p:sldId id="258" r:id="rId9"/>
    <p:sldId id="260" r:id="rId10"/>
    <p:sldId id="262" r:id="rId11"/>
    <p:sldId id="263" r:id="rId12"/>
    <p:sldId id="266" r:id="rId13"/>
    <p:sldId id="272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C6C-1B5E-4070-8CA0-2F05EBE9F278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796C-72E8-452E-A581-7E829A07B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53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C6C-1B5E-4070-8CA0-2F05EBE9F278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796C-72E8-452E-A581-7E829A07B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20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C6C-1B5E-4070-8CA0-2F05EBE9F278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796C-72E8-452E-A581-7E829A07B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06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C6C-1B5E-4070-8CA0-2F05EBE9F278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796C-72E8-452E-A581-7E829A07B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47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C6C-1B5E-4070-8CA0-2F05EBE9F278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796C-72E8-452E-A581-7E829A07B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79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C6C-1B5E-4070-8CA0-2F05EBE9F278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796C-72E8-452E-A581-7E829A07B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05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C6C-1B5E-4070-8CA0-2F05EBE9F278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796C-72E8-452E-A581-7E829A07B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5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C6C-1B5E-4070-8CA0-2F05EBE9F278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796C-72E8-452E-A581-7E829A07B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53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C6C-1B5E-4070-8CA0-2F05EBE9F278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796C-72E8-452E-A581-7E829A07B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99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C6C-1B5E-4070-8CA0-2F05EBE9F278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796C-72E8-452E-A581-7E829A07B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4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4C6C-1B5E-4070-8CA0-2F05EBE9F278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796C-72E8-452E-A581-7E829A07B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41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4C6C-1B5E-4070-8CA0-2F05EBE9F278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8796C-72E8-452E-A581-7E829A07B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8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70C0"/>
                </a:solidFill>
              </a:rPr>
              <a:t>С</a:t>
            </a:r>
            <a:r>
              <a:rPr lang="ru-RU" b="1" i="1" dirty="0" smtClean="0">
                <a:solidFill>
                  <a:srgbClr val="0070C0"/>
                </a:solidFill>
              </a:rPr>
              <a:t>войства оснований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8 класс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51520" y="3157624"/>
            <a:ext cx="3024336" cy="3511565"/>
            <a:chOff x="251520" y="3157624"/>
            <a:chExt cx="3024336" cy="3511565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06" r="45765"/>
            <a:stretch/>
          </p:blipFill>
          <p:spPr bwMode="auto">
            <a:xfrm>
              <a:off x="251520" y="3157624"/>
              <a:ext cx="2851898" cy="3511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2843808" y="3429000"/>
              <a:ext cx="432048" cy="936104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246917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Химические свойства</a:t>
            </a:r>
            <a:endParaRPr lang="ru-RU" b="1" i="1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646566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579439"/>
            <a:ext cx="6206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u="sng" dirty="0" smtClean="0">
                <a:solidFill>
                  <a:schemeClr val="tx2"/>
                </a:solidFill>
              </a:rPr>
              <a:t>1.</a:t>
            </a:r>
            <a:endParaRPr lang="ru-RU" sz="4400" b="1" i="1" u="sng" dirty="0">
              <a:solidFill>
                <a:schemeClr val="tx2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444208" y="5301208"/>
            <a:ext cx="12241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444208" y="3284984"/>
            <a:ext cx="115212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974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Взаимодействие с кислотными оксидами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Щелочи </a:t>
            </a:r>
            <a:r>
              <a:rPr lang="ru-RU" u="sng" dirty="0" smtClean="0"/>
              <a:t>вступают в реакцию с любыми кислотными оксидами</a:t>
            </a:r>
            <a:r>
              <a:rPr lang="ru-RU" dirty="0" smtClean="0"/>
              <a:t>. Нерастворимые основания взаимодействуют только с кислотными оксидами, которые соответствуют сильным кислотам.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Кислотный оксид + основание = соль + вода</a:t>
            </a:r>
          </a:p>
          <a:p>
            <a:pPr marL="0" indent="0">
              <a:buNone/>
            </a:pPr>
            <a:endParaRPr lang="ru-RU" sz="2400" b="1" i="1" u="sng" dirty="0" smtClean="0"/>
          </a:p>
          <a:p>
            <a:pPr marL="0" indent="0">
              <a:buNone/>
            </a:pPr>
            <a:r>
              <a:rPr lang="ru-RU" sz="2400" b="1" i="1" u="sng" dirty="0" smtClean="0"/>
              <a:t>Например:</a:t>
            </a:r>
            <a:r>
              <a:rPr lang="ru-RU" sz="2400" b="1" i="1" dirty="0" smtClean="0"/>
              <a:t>          </a:t>
            </a:r>
            <a:r>
              <a:rPr lang="ru-RU" b="1" dirty="0" smtClean="0"/>
              <a:t>N</a:t>
            </a:r>
            <a:r>
              <a:rPr lang="ru-RU" sz="2400" b="1" dirty="0" smtClean="0"/>
              <a:t>2</a:t>
            </a:r>
            <a:r>
              <a:rPr lang="ru-RU" b="1" dirty="0" smtClean="0"/>
              <a:t>O</a:t>
            </a:r>
            <a:r>
              <a:rPr lang="ru-RU" sz="2400" b="1" dirty="0" smtClean="0"/>
              <a:t>5</a:t>
            </a:r>
            <a:r>
              <a:rPr lang="ru-RU" b="1" dirty="0" smtClean="0"/>
              <a:t> + 2NaOH = 2NaNO</a:t>
            </a:r>
            <a:r>
              <a:rPr lang="ru-RU" sz="2400" b="1" dirty="0" smtClean="0"/>
              <a:t>3</a:t>
            </a:r>
            <a:r>
              <a:rPr lang="ru-RU" b="1" dirty="0" smtClean="0"/>
              <a:t> + H2O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88631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Взаимодействие с солями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Основания взаимодействуют с растворимыми солями по обменному механизму. В результате такой реакции</a:t>
            </a:r>
            <a:r>
              <a:rPr lang="ru-RU" u="sng" dirty="0" smtClean="0"/>
              <a:t> должен выделиться осадок или газ </a:t>
            </a:r>
            <a:r>
              <a:rPr lang="ru-RU" dirty="0" smtClean="0"/>
              <a:t>(CO</a:t>
            </a:r>
            <a:r>
              <a:rPr lang="ru-RU" sz="2400" dirty="0" smtClean="0"/>
              <a:t>2</a:t>
            </a:r>
            <a:r>
              <a:rPr lang="ru-RU" dirty="0" smtClean="0"/>
              <a:t>, SO</a:t>
            </a:r>
            <a:r>
              <a:rPr lang="ru-RU" sz="2400" dirty="0" smtClean="0"/>
              <a:t>2</a:t>
            </a:r>
            <a:r>
              <a:rPr lang="ru-RU" dirty="0" smtClean="0"/>
              <a:t>, NH</a:t>
            </a:r>
            <a:r>
              <a:rPr lang="ru-RU" sz="2400" dirty="0" smtClean="0"/>
              <a:t>3</a:t>
            </a:r>
            <a:r>
              <a:rPr lang="ru-RU" dirty="0" smtClean="0"/>
              <a:t>)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Основание + соль = другое основание + другая соль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2400" b="1" i="1" u="sng" dirty="0" smtClean="0"/>
              <a:t>Например:</a:t>
            </a:r>
            <a:r>
              <a:rPr lang="ru-RU" sz="2400" b="1" i="1" dirty="0" smtClean="0"/>
              <a:t>      </a:t>
            </a:r>
            <a:r>
              <a:rPr lang="ru-RU" b="1" dirty="0" smtClean="0"/>
              <a:t>KOH + MgSO</a:t>
            </a:r>
            <a:r>
              <a:rPr lang="ru-RU" sz="2400" b="1" dirty="0" smtClean="0"/>
              <a:t>4</a:t>
            </a:r>
            <a:r>
              <a:rPr lang="ru-RU" b="1" dirty="0" smtClean="0"/>
              <a:t> = </a:t>
            </a:r>
            <a:r>
              <a:rPr lang="ru-RU" b="1" dirty="0" err="1" smtClean="0"/>
              <a:t>Mg</a:t>
            </a:r>
            <a:r>
              <a:rPr lang="ru-RU" b="1" dirty="0" smtClean="0"/>
              <a:t>(OH)</a:t>
            </a:r>
            <a:r>
              <a:rPr lang="ru-RU" sz="2400" b="1" dirty="0" smtClean="0"/>
              <a:t>2</a:t>
            </a:r>
            <a:r>
              <a:rPr lang="ru-RU" b="1" dirty="0" smtClean="0"/>
              <a:t>↓ + K</a:t>
            </a:r>
            <a:r>
              <a:rPr lang="ru-RU" sz="2400" b="1" dirty="0" smtClean="0"/>
              <a:t>2</a:t>
            </a:r>
            <a:r>
              <a:rPr lang="ru-RU" b="1" dirty="0" smtClean="0"/>
              <a:t>SO</a:t>
            </a:r>
            <a:r>
              <a:rPr lang="ru-RU" sz="2400" b="1" dirty="0" smtClean="0"/>
              <a:t>4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188496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Реакция нейтрализации 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Взаимодействие щелочи и кислоты образуются соль и вода.</a:t>
            </a:r>
            <a:endParaRPr lang="ru-RU" dirty="0"/>
          </a:p>
          <a:p>
            <a:pPr marL="0" indent="0">
              <a:buNone/>
            </a:pPr>
            <a:r>
              <a:rPr lang="ru-RU" sz="2400" b="1" i="1" u="sng" dirty="0" smtClean="0"/>
              <a:t>Например;</a:t>
            </a:r>
            <a:r>
              <a:rPr lang="ru-RU" sz="2400" b="1" i="1" dirty="0" smtClean="0"/>
              <a:t>                </a:t>
            </a:r>
            <a:r>
              <a:rPr lang="ru-RU" b="1" dirty="0" smtClean="0"/>
              <a:t>NaOH+HCl→NaCl+H2O.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93613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Термическое разложение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/>
              <a:t>При нагревани</a:t>
            </a:r>
            <a:r>
              <a:rPr lang="ru-RU" dirty="0" smtClean="0"/>
              <a:t>и нерастворимые основания разлагаются на соответствующий оксид (степень окисления металла остается неизменной) и воду.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         </a:t>
            </a:r>
            <a:r>
              <a:rPr lang="en-US" sz="2800" b="1" dirty="0" smtClean="0">
                <a:solidFill>
                  <a:srgbClr val="C00000"/>
                </a:solidFill>
              </a:rPr>
              <a:t>t°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Нерастворимое основание = оксид металла + вода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                                          </a:t>
            </a:r>
            <a:r>
              <a:rPr lang="en-US" sz="2400" b="1" dirty="0" smtClean="0"/>
              <a:t>t° </a:t>
            </a:r>
            <a:endParaRPr lang="ru-RU" sz="2400" b="1" i="1" u="sng" dirty="0" smtClean="0"/>
          </a:p>
          <a:p>
            <a:pPr marL="0" indent="0">
              <a:buNone/>
            </a:pPr>
            <a:r>
              <a:rPr lang="ru-RU" sz="2400" b="1" i="1" u="sng" dirty="0" smtClean="0"/>
              <a:t>Например:</a:t>
            </a:r>
            <a:r>
              <a:rPr lang="ru-RU" sz="2400" b="1" i="1" dirty="0" smtClean="0"/>
              <a:t>                   </a:t>
            </a:r>
            <a:r>
              <a:rPr lang="ru-RU" b="1" dirty="0" err="1" smtClean="0"/>
              <a:t>Cu</a:t>
            </a:r>
            <a:r>
              <a:rPr lang="ru-RU" b="1" dirty="0" smtClean="0"/>
              <a:t>(OH)2 =  </a:t>
            </a:r>
            <a:r>
              <a:rPr lang="ru-RU" b="1" dirty="0" err="1" smtClean="0"/>
              <a:t>CuO</a:t>
            </a:r>
            <a:r>
              <a:rPr lang="ru-RU" b="1" dirty="0" smtClean="0"/>
              <a:t> + H2O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66212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Взаимодействие амфотерных гидроксидов со щелочами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Продукты реакции зависят от условий ее проведения.</a:t>
            </a:r>
          </a:p>
          <a:p>
            <a:pPr marL="0" indent="0">
              <a:buNone/>
            </a:pPr>
            <a:r>
              <a:rPr lang="ru-RU" b="1" u="sng" dirty="0" smtClean="0"/>
              <a:t>При сплавлении двух оснований:</a:t>
            </a:r>
          </a:p>
          <a:p>
            <a:pPr marL="0" indent="0" algn="ctr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Амфотерный гидроксид </a:t>
            </a:r>
            <a:r>
              <a:rPr lang="ru-RU" sz="2600" b="1" u="sng" dirty="0" smtClean="0">
                <a:solidFill>
                  <a:srgbClr val="C00000"/>
                </a:solidFill>
              </a:rPr>
              <a:t>(</a:t>
            </a:r>
            <a:r>
              <a:rPr lang="ru-RU" sz="2600" b="1" u="sng" dirty="0" err="1" smtClean="0">
                <a:solidFill>
                  <a:srgbClr val="C00000"/>
                </a:solidFill>
              </a:rPr>
              <a:t>тв</a:t>
            </a:r>
            <a:r>
              <a:rPr lang="ru-RU" sz="2600" b="1" u="sng" dirty="0" smtClean="0">
                <a:solidFill>
                  <a:srgbClr val="C00000"/>
                </a:solidFill>
              </a:rPr>
              <a:t>) </a:t>
            </a:r>
            <a:r>
              <a:rPr lang="ru-RU" sz="2600" b="1" dirty="0" smtClean="0">
                <a:solidFill>
                  <a:srgbClr val="C00000"/>
                </a:solidFill>
              </a:rPr>
              <a:t>+ щелочь (</a:t>
            </a:r>
            <a:r>
              <a:rPr lang="ru-RU" sz="2600" b="1" dirty="0" err="1" smtClean="0">
                <a:solidFill>
                  <a:srgbClr val="C00000"/>
                </a:solidFill>
              </a:rPr>
              <a:t>тв</a:t>
            </a:r>
            <a:r>
              <a:rPr lang="ru-RU" sz="2600" b="1" dirty="0" smtClean="0">
                <a:solidFill>
                  <a:srgbClr val="C00000"/>
                </a:solidFill>
              </a:rPr>
              <a:t>) = средняя соль + вода</a:t>
            </a:r>
          </a:p>
          <a:p>
            <a:pPr marL="0" indent="0">
              <a:buNone/>
            </a:pPr>
            <a:r>
              <a:rPr lang="ru-RU" sz="2600" b="1" i="1" u="sng" dirty="0" smtClean="0"/>
              <a:t>Например:</a:t>
            </a:r>
            <a:r>
              <a:rPr lang="ru-RU" sz="2600" b="1" i="1" dirty="0" smtClean="0"/>
              <a:t>            </a:t>
            </a:r>
            <a:r>
              <a:rPr lang="ru-RU" b="1" dirty="0" err="1" smtClean="0"/>
              <a:t>Al</a:t>
            </a:r>
            <a:r>
              <a:rPr lang="ru-RU" b="1" dirty="0" smtClean="0"/>
              <a:t>(OH)</a:t>
            </a:r>
            <a:r>
              <a:rPr lang="ru-RU" sz="2600" b="1" dirty="0" smtClean="0"/>
              <a:t>3</a:t>
            </a:r>
            <a:r>
              <a:rPr lang="ru-RU" b="1" dirty="0" smtClean="0"/>
              <a:t> + KOH = KAlO</a:t>
            </a:r>
            <a:r>
              <a:rPr lang="ru-RU" sz="2600" b="1" dirty="0" smtClean="0"/>
              <a:t>2</a:t>
            </a:r>
            <a:r>
              <a:rPr lang="ru-RU" b="1" dirty="0" smtClean="0"/>
              <a:t> + 2H</a:t>
            </a:r>
            <a:r>
              <a:rPr lang="ru-RU" sz="2600" b="1" dirty="0" smtClean="0"/>
              <a:t>2</a:t>
            </a:r>
            <a:r>
              <a:rPr lang="ru-RU" b="1" dirty="0" smtClean="0"/>
              <a:t>O</a:t>
            </a:r>
          </a:p>
          <a:p>
            <a:pPr marL="0" indent="0">
              <a:buNone/>
            </a:pPr>
            <a:r>
              <a:rPr lang="ru-RU" b="1" u="sng" dirty="0" smtClean="0"/>
              <a:t>Если реакция проводится в растворе: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Амфотерный гидроксид </a:t>
            </a:r>
            <a:r>
              <a:rPr lang="ru-RU" sz="2600" b="1" u="sng" dirty="0" smtClean="0">
                <a:solidFill>
                  <a:srgbClr val="C00000"/>
                </a:solidFill>
              </a:rPr>
              <a:t>(р-р) </a:t>
            </a:r>
            <a:r>
              <a:rPr lang="ru-RU" sz="2600" b="1" dirty="0" smtClean="0">
                <a:solidFill>
                  <a:srgbClr val="C00000"/>
                </a:solidFill>
              </a:rPr>
              <a:t>+ щелочь (р-р) = комплексная соль</a:t>
            </a:r>
          </a:p>
          <a:p>
            <a:pPr marL="0" indent="0">
              <a:buNone/>
            </a:pPr>
            <a:r>
              <a:rPr lang="ru-RU" sz="2600" b="1" i="1" u="sng" dirty="0" smtClean="0"/>
              <a:t>Например:</a:t>
            </a:r>
            <a:r>
              <a:rPr lang="ru-RU" dirty="0" smtClean="0"/>
              <a:t>               </a:t>
            </a:r>
            <a:r>
              <a:rPr lang="ru-RU" b="1" dirty="0" err="1" smtClean="0"/>
              <a:t>Al</a:t>
            </a:r>
            <a:r>
              <a:rPr lang="ru-RU" b="1" dirty="0" smtClean="0"/>
              <a:t>(OH)</a:t>
            </a:r>
            <a:r>
              <a:rPr lang="ru-RU" sz="2600" b="1" dirty="0" smtClean="0"/>
              <a:t>3</a:t>
            </a:r>
            <a:r>
              <a:rPr lang="ru-RU" b="1" dirty="0" smtClean="0"/>
              <a:t> + KOH = K[</a:t>
            </a:r>
            <a:r>
              <a:rPr lang="ru-RU" b="1" dirty="0" err="1" smtClean="0"/>
              <a:t>Al</a:t>
            </a:r>
            <a:r>
              <a:rPr lang="ru-RU" b="1" dirty="0" smtClean="0"/>
              <a:t>(OH)</a:t>
            </a:r>
            <a:r>
              <a:rPr lang="ru-RU" sz="2600" b="1" dirty="0" smtClean="0"/>
              <a:t>4</a:t>
            </a:r>
            <a:r>
              <a:rPr lang="ru-RU" b="1" dirty="0" smtClean="0"/>
              <a:t>]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27080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Получение оснований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Взаимодействие металла с водой.</a:t>
            </a:r>
          </a:p>
          <a:p>
            <a:pPr marL="0" indent="0">
              <a:buNone/>
            </a:pPr>
            <a:r>
              <a:rPr lang="ru-RU" b="1" u="sng" dirty="0" smtClean="0"/>
              <a:t>Активные металлы </a:t>
            </a:r>
            <a:r>
              <a:rPr lang="ru-RU" dirty="0" smtClean="0"/>
              <a:t>(металлы групп </a:t>
            </a:r>
            <a:r>
              <a:rPr lang="ru-RU" b="1" dirty="0" smtClean="0"/>
              <a:t>IA и IIA</a:t>
            </a:r>
            <a:r>
              <a:rPr lang="ru-RU" dirty="0" smtClean="0"/>
              <a:t>, кроме </a:t>
            </a:r>
            <a:r>
              <a:rPr lang="ru-RU" b="1" dirty="0" err="1" smtClean="0"/>
              <a:t>Be</a:t>
            </a:r>
            <a:r>
              <a:rPr lang="ru-RU" b="1" dirty="0" smtClean="0"/>
              <a:t> и </a:t>
            </a:r>
            <a:r>
              <a:rPr lang="ru-RU" b="1" dirty="0" err="1" smtClean="0"/>
              <a:t>Mg</a:t>
            </a:r>
            <a:r>
              <a:rPr lang="ru-RU" dirty="0" smtClean="0"/>
              <a:t>) активно взаимодействуют с водой при обычных условиях с образованием щелочей.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Металл + вода = гидроксид металла + водород</a:t>
            </a:r>
          </a:p>
          <a:p>
            <a:pPr marL="0" indent="0">
              <a:buNone/>
            </a:pPr>
            <a:r>
              <a:rPr lang="ru-RU" sz="2400" b="1" i="1" u="sng" dirty="0" smtClean="0"/>
              <a:t>Например:</a:t>
            </a:r>
            <a:r>
              <a:rPr lang="ru-RU" sz="2400" b="1" i="1" dirty="0" smtClean="0"/>
              <a:t>                 </a:t>
            </a:r>
            <a:r>
              <a:rPr lang="ru-RU" b="1" dirty="0" err="1" smtClean="0"/>
              <a:t>Na</a:t>
            </a:r>
            <a:r>
              <a:rPr lang="ru-RU" b="1" dirty="0" smtClean="0"/>
              <a:t> + H</a:t>
            </a:r>
            <a:r>
              <a:rPr lang="ru-RU" sz="2400" b="1" dirty="0" smtClean="0"/>
              <a:t>2</a:t>
            </a:r>
            <a:r>
              <a:rPr lang="ru-RU" b="1" dirty="0" smtClean="0"/>
              <a:t>O = </a:t>
            </a:r>
            <a:r>
              <a:rPr lang="ru-RU" b="1" dirty="0" err="1" smtClean="0"/>
              <a:t>NaOH</a:t>
            </a:r>
            <a:r>
              <a:rPr lang="ru-RU" b="1" dirty="0" smtClean="0"/>
              <a:t> + H</a:t>
            </a:r>
            <a:r>
              <a:rPr lang="ru-RU" sz="2400" b="1" dirty="0" smtClean="0"/>
              <a:t>2</a:t>
            </a:r>
            <a:r>
              <a:rPr lang="ru-RU" b="1" dirty="0" smtClean="0"/>
              <a:t>↑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43270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Взаимодействие оксидов щелочных и щелочноземельных металлов с водой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Этим способом получают </a:t>
            </a:r>
            <a:r>
              <a:rPr lang="ru-RU" b="1" u="sng" dirty="0" smtClean="0"/>
              <a:t>только растворимые </a:t>
            </a:r>
            <a:r>
              <a:rPr lang="ru-RU" dirty="0" smtClean="0"/>
              <a:t>в воде основания.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Оксид металла + вода = щелочь</a:t>
            </a:r>
          </a:p>
          <a:p>
            <a:pPr marL="0" indent="0">
              <a:buNone/>
            </a:pPr>
            <a:r>
              <a:rPr lang="ru-RU" b="1" i="1" u="sng" dirty="0" smtClean="0"/>
              <a:t>Например:</a:t>
            </a:r>
            <a:r>
              <a:rPr lang="ru-RU" b="1" i="1" dirty="0" smtClean="0"/>
              <a:t>              </a:t>
            </a:r>
            <a:r>
              <a:rPr lang="ru-RU" b="1" dirty="0" err="1" smtClean="0"/>
              <a:t>CaO</a:t>
            </a:r>
            <a:r>
              <a:rPr lang="ru-RU" b="1" dirty="0" smtClean="0"/>
              <a:t> + H2O = </a:t>
            </a:r>
            <a:r>
              <a:rPr lang="ru-RU" b="1" dirty="0" err="1" smtClean="0"/>
              <a:t>Ca</a:t>
            </a:r>
            <a:r>
              <a:rPr lang="ru-RU" b="1" dirty="0" smtClean="0"/>
              <a:t>(OH)2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67867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Получение нерастворимых оснований 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П</a:t>
            </a:r>
            <a:r>
              <a:rPr lang="ru-RU" b="1" dirty="0" smtClean="0"/>
              <a:t>ри взаимодействии соли со щелочью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Растворимая соль + щелочь = нерастворимое основание + другая соль</a:t>
            </a:r>
          </a:p>
          <a:p>
            <a:pPr marL="0" indent="0">
              <a:buNone/>
            </a:pPr>
            <a:r>
              <a:rPr lang="ru-RU" sz="2400" b="1" i="1" u="sng" dirty="0" smtClean="0"/>
              <a:t>Например: </a:t>
            </a:r>
          </a:p>
          <a:p>
            <a:pPr marL="0" indent="0" algn="ctr">
              <a:buNone/>
            </a:pPr>
            <a:r>
              <a:rPr lang="ru-RU" b="1" dirty="0" err="1" smtClean="0"/>
              <a:t>Cu</a:t>
            </a:r>
            <a:r>
              <a:rPr lang="ru-RU" b="1" dirty="0" smtClean="0"/>
              <a:t>(NO3)2 + 2KOH = </a:t>
            </a:r>
            <a:r>
              <a:rPr lang="ru-RU" b="1" dirty="0" err="1" smtClean="0"/>
              <a:t>Cu</a:t>
            </a:r>
            <a:r>
              <a:rPr lang="ru-RU" b="1" dirty="0" smtClean="0"/>
              <a:t>(OH)2↓ + 2KNO3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38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u="sng" dirty="0" smtClean="0">
                <a:solidFill>
                  <a:srgbClr val="0070C0"/>
                </a:solidFill>
              </a:rPr>
              <a:t>Основания </a:t>
            </a:r>
            <a:r>
              <a:rPr lang="ru-RU" dirty="0" smtClean="0"/>
              <a:t>- это сложные соединения, включающие атомы металла и гидроксильную группу, которая может отщепляться при взаимодействии с другими веществами.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4520131"/>
            <a:ext cx="314701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err="1" smtClean="0"/>
              <a:t>Ме</a:t>
            </a:r>
            <a:r>
              <a:rPr lang="ru-RU" sz="6000" b="1" dirty="0" smtClean="0"/>
              <a:t>(ОН)</a:t>
            </a:r>
            <a:r>
              <a:rPr lang="en-US" sz="6000" b="1" dirty="0" smtClean="0"/>
              <a:t>n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n= 1</a:t>
            </a:r>
            <a:r>
              <a:rPr lang="ru-RU" sz="2400" b="1" dirty="0" smtClean="0">
                <a:solidFill>
                  <a:srgbClr val="C00000"/>
                </a:solidFill>
              </a:rPr>
              <a:t>, 2, 3</a:t>
            </a:r>
          </a:p>
        </p:txBody>
      </p:sp>
    </p:spTree>
    <p:extLst>
      <p:ext uri="{BB962C8B-B14F-4D97-AF65-F5344CB8AC3E}">
        <p14:creationId xmlns:p14="http://schemas.microsoft.com/office/powerpoint/2010/main" val="54812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Названия оснований</a:t>
            </a:r>
            <a:br>
              <a:rPr lang="ru-RU" b="1" i="1" dirty="0" smtClean="0">
                <a:solidFill>
                  <a:srgbClr val="0070C0"/>
                </a:solidFill>
              </a:rPr>
            </a:b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названии основания два слова: </a:t>
            </a:r>
            <a:r>
              <a:rPr lang="ru-RU" b="1" dirty="0" smtClean="0"/>
              <a:t>КОН </a:t>
            </a:r>
            <a:r>
              <a:rPr lang="ru-RU" dirty="0" smtClean="0"/>
              <a:t>– </a:t>
            </a:r>
            <a:r>
              <a:rPr lang="ru-RU" b="1" u="sng" dirty="0" smtClean="0"/>
              <a:t>гидроксид калия. </a:t>
            </a:r>
            <a:r>
              <a:rPr lang="ru-RU" dirty="0" smtClean="0"/>
              <a:t>Если металл имеет переменную валентность, то ее указывают римской цифрой в скобках: </a:t>
            </a:r>
            <a:r>
              <a:rPr lang="ru-RU" dirty="0" err="1" smtClean="0"/>
              <a:t>Сг</a:t>
            </a:r>
            <a:r>
              <a:rPr lang="ru-RU" dirty="0" smtClean="0"/>
              <a:t>(ОН)3 – гидроксид хрома(III).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38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Тривиальные названия</a:t>
            </a:r>
            <a:endParaRPr lang="ru-RU" b="1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793037"/>
              </p:ext>
            </p:extLst>
          </p:nvPr>
        </p:nvGraphicFramePr>
        <p:xfrm>
          <a:off x="457200" y="1600200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/>
                <a:gridCol w="45468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Формула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Название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KOH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Едкое кали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NaOH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Едкий натр, каустическая сода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Ca</a:t>
                      </a:r>
                      <a:r>
                        <a:rPr lang="ru-RU" sz="2400" dirty="0" smtClean="0"/>
                        <a:t>(OH)2	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Гашеная известь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Ca</a:t>
                      </a:r>
                      <a:r>
                        <a:rPr lang="ru-RU" sz="2400" dirty="0" smtClean="0"/>
                        <a:t>(OH)2 (прозрачный раствор)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Известковая вода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Ca</a:t>
                      </a:r>
                      <a:r>
                        <a:rPr lang="ru-RU" sz="2400" dirty="0" smtClean="0"/>
                        <a:t>(OH)2 (мутный раствор)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Известковое молоко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Ba</a:t>
                      </a:r>
                      <a:r>
                        <a:rPr lang="ru-RU" sz="2400" dirty="0" smtClean="0"/>
                        <a:t>(OH)2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Едкий барит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038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Виды оснований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1)</a:t>
            </a:r>
            <a:r>
              <a:rPr lang="ru-RU" dirty="0" smtClean="0"/>
              <a:t> по количеству групп ОН – </a:t>
            </a:r>
            <a:r>
              <a:rPr lang="ru-RU" b="1" u="sng" dirty="0" err="1" smtClean="0"/>
              <a:t>однокислотные</a:t>
            </a:r>
            <a:r>
              <a:rPr lang="ru-RU" b="1" u="sng" dirty="0" smtClean="0"/>
              <a:t> и </a:t>
            </a:r>
            <a:r>
              <a:rPr lang="ru-RU" b="1" u="sng" dirty="0" err="1" smtClean="0"/>
              <a:t>многокислотные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2) </a:t>
            </a:r>
            <a:r>
              <a:rPr lang="ru-RU" dirty="0" smtClean="0"/>
              <a:t>по растворимости в воде – </a:t>
            </a:r>
            <a:r>
              <a:rPr lang="ru-RU" b="1" u="sng" dirty="0" smtClean="0"/>
              <a:t>щёлочи (растворимые)- </a:t>
            </a:r>
            <a:endParaRPr lang="en-US" b="1" u="sng" dirty="0" smtClean="0"/>
          </a:p>
          <a:p>
            <a:pPr marL="0" indent="0"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LiOH</a:t>
            </a:r>
            <a:r>
              <a:rPr lang="en-US" b="1" u="sng" dirty="0" smtClean="0">
                <a:solidFill>
                  <a:srgbClr val="C00000"/>
                </a:solidFill>
              </a:rPr>
              <a:t>;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</a:rPr>
              <a:t>NaOH</a:t>
            </a:r>
            <a:r>
              <a:rPr lang="en-US" b="1" u="sng" dirty="0" smtClean="0">
                <a:solidFill>
                  <a:srgbClr val="C00000"/>
                </a:solidFill>
              </a:rPr>
              <a:t>;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</a:rPr>
              <a:t>KOH;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</a:rPr>
              <a:t>RbOH</a:t>
            </a:r>
            <a:r>
              <a:rPr lang="en-US" b="1" u="sng" dirty="0" smtClean="0">
                <a:solidFill>
                  <a:srgbClr val="C00000"/>
                </a:solidFill>
              </a:rPr>
              <a:t>;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</a:rPr>
              <a:t>CsOH</a:t>
            </a:r>
            <a:r>
              <a:rPr lang="en-US" b="1" u="sng" dirty="0" smtClean="0">
                <a:solidFill>
                  <a:srgbClr val="C00000"/>
                </a:solidFill>
              </a:rPr>
              <a:t>;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</a:rPr>
              <a:t>Ca</a:t>
            </a:r>
            <a:r>
              <a:rPr lang="en-US" b="1" u="sng" dirty="0" smtClean="0">
                <a:solidFill>
                  <a:srgbClr val="C00000"/>
                </a:solidFill>
              </a:rPr>
              <a:t>(OH)2;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</a:rPr>
              <a:t>Sr</a:t>
            </a:r>
            <a:r>
              <a:rPr lang="en-US" b="1" u="sng" dirty="0" smtClean="0">
                <a:solidFill>
                  <a:srgbClr val="C00000"/>
                </a:solidFill>
              </a:rPr>
              <a:t>(OH)2;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</a:rPr>
              <a:t>Ba(OH)2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u="sng" dirty="0" smtClean="0"/>
              <a:t>и нерастворимые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3) </a:t>
            </a:r>
            <a:r>
              <a:rPr lang="ru-RU" b="1" u="sng" dirty="0" smtClean="0"/>
              <a:t>амфотерные гидроксиды </a:t>
            </a:r>
            <a:r>
              <a:rPr lang="ru-RU" dirty="0" smtClean="0"/>
              <a:t>(со степенью окисления +3 или +4, </a:t>
            </a:r>
            <a:r>
              <a:rPr lang="ru-RU" u="sng" dirty="0" smtClean="0">
                <a:solidFill>
                  <a:srgbClr val="C00000"/>
                </a:solidFill>
              </a:rPr>
              <a:t>ИСКЛЮЧЕНИЕ</a:t>
            </a:r>
            <a:r>
              <a:rPr lang="ru-RU" dirty="0" smtClean="0">
                <a:solidFill>
                  <a:srgbClr val="C00000"/>
                </a:solidFill>
              </a:rPr>
              <a:t>- </a:t>
            </a:r>
            <a:r>
              <a:rPr lang="en-US" sz="2800" b="1" u="sng" dirty="0" smtClean="0"/>
              <a:t>Zn(OH)2, </a:t>
            </a:r>
            <a:r>
              <a:rPr lang="en-US" sz="2800" b="1" u="sng" dirty="0" err="1" smtClean="0"/>
              <a:t>Pb</a:t>
            </a:r>
            <a:r>
              <a:rPr lang="en-US" sz="2800" b="1" u="sng" dirty="0" smtClean="0"/>
              <a:t>(OH)2, </a:t>
            </a:r>
            <a:r>
              <a:rPr lang="en-US" sz="2800" b="1" u="sng" dirty="0" err="1" smtClean="0"/>
              <a:t>Sn</a:t>
            </a:r>
            <a:r>
              <a:rPr lang="en-US" sz="2800" b="1" u="sng" dirty="0" smtClean="0"/>
              <a:t>(OH)2, Be(OH)2</a:t>
            </a:r>
            <a:r>
              <a:rPr lang="ru-RU" sz="2800" b="1" u="sng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726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Амфотерные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Это основания, которые могут проявлять в одних случаях свойства характерные для оснований, а в других случаях свойства характерные для кислот.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99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7416824" cy="6744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025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Физические свойства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Большинство оснований – </a:t>
            </a:r>
            <a:r>
              <a:rPr lang="ru-RU" u="sng" dirty="0" smtClean="0"/>
              <a:t>твёрдые вещества белого цвета без запаха, нелетучие</a:t>
            </a:r>
            <a:r>
              <a:rPr lang="ru-RU" dirty="0" smtClean="0"/>
              <a:t>. Однако некоторые металлы придают веществу характерную окраску, например: </a:t>
            </a:r>
          </a:p>
          <a:p>
            <a:pPr marL="0" indent="0">
              <a:buNone/>
            </a:pPr>
            <a:r>
              <a:rPr lang="ru-RU" b="1" dirty="0" err="1" smtClean="0"/>
              <a:t>CuOH</a:t>
            </a:r>
            <a:r>
              <a:rPr lang="ru-RU" dirty="0" smtClean="0"/>
              <a:t> - жёлтый </a:t>
            </a:r>
          </a:p>
          <a:p>
            <a:pPr marL="0" indent="0">
              <a:buNone/>
            </a:pPr>
            <a:r>
              <a:rPr lang="ru-RU" b="1" dirty="0" err="1" smtClean="0"/>
              <a:t>Cu</a:t>
            </a:r>
            <a:r>
              <a:rPr lang="ru-RU" b="1" dirty="0" smtClean="0"/>
              <a:t>(OH)2</a:t>
            </a:r>
            <a:r>
              <a:rPr lang="ru-RU" dirty="0" smtClean="0"/>
              <a:t>- голубой</a:t>
            </a:r>
          </a:p>
          <a:p>
            <a:pPr marL="0" indent="0">
              <a:buNone/>
            </a:pPr>
            <a:r>
              <a:rPr lang="ru-RU" b="1" dirty="0" err="1" smtClean="0"/>
              <a:t>Ni</a:t>
            </a:r>
            <a:r>
              <a:rPr lang="ru-RU" b="1" dirty="0" smtClean="0"/>
              <a:t>(OH)2</a:t>
            </a:r>
            <a:r>
              <a:rPr lang="ru-RU" dirty="0" smtClean="0"/>
              <a:t> – светло-зелёный</a:t>
            </a:r>
          </a:p>
          <a:p>
            <a:pPr marL="0" indent="0">
              <a:buNone/>
            </a:pPr>
            <a:r>
              <a:rPr lang="ru-RU" b="1" dirty="0" err="1" smtClean="0"/>
              <a:t>Fe</a:t>
            </a:r>
            <a:r>
              <a:rPr lang="ru-RU" b="1" dirty="0" smtClean="0"/>
              <a:t>(OH)3</a:t>
            </a:r>
            <a:r>
              <a:rPr lang="ru-RU" dirty="0" smtClean="0"/>
              <a:t> – красно-коричневый</a:t>
            </a:r>
          </a:p>
          <a:p>
            <a:pPr marL="0" indent="0">
              <a:buNone/>
            </a:pPr>
            <a:r>
              <a:rPr lang="ru-RU" b="1" i="1" u="sng" dirty="0" smtClean="0">
                <a:solidFill>
                  <a:srgbClr val="0070C0"/>
                </a:solidFill>
              </a:rPr>
              <a:t>Щелочи</a:t>
            </a:r>
            <a:r>
              <a:rPr lang="ru-RU" dirty="0" smtClean="0"/>
              <a:t> – очень едкие вещества, вызывают ожоги. </a:t>
            </a:r>
            <a:r>
              <a:rPr lang="ru-RU" dirty="0"/>
              <a:t>М</a:t>
            </a:r>
            <a:r>
              <a:rPr lang="ru-RU" dirty="0" smtClean="0"/>
              <a:t>ылкие на ощупь.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84"/>
          <a:stretch/>
        </p:blipFill>
        <p:spPr bwMode="auto">
          <a:xfrm>
            <a:off x="6228184" y="3212976"/>
            <a:ext cx="2642791" cy="193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134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Техника безопасности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0"/>
            <a:ext cx="7826845" cy="1785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4438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520</Words>
  <Application>Microsoft Office PowerPoint</Application>
  <PresentationFormat>Экран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Свойства оснований</vt:lpstr>
      <vt:lpstr>Презентация PowerPoint</vt:lpstr>
      <vt:lpstr>Названия оснований </vt:lpstr>
      <vt:lpstr>Тривиальные названия</vt:lpstr>
      <vt:lpstr>Виды оснований</vt:lpstr>
      <vt:lpstr>Амфотерные</vt:lpstr>
      <vt:lpstr>Презентация PowerPoint</vt:lpstr>
      <vt:lpstr>Физические свойства</vt:lpstr>
      <vt:lpstr>Техника безопасности</vt:lpstr>
      <vt:lpstr>Химические свойства</vt:lpstr>
      <vt:lpstr>Взаимодействие с кислотными оксидами</vt:lpstr>
      <vt:lpstr>Взаимодействие с солями</vt:lpstr>
      <vt:lpstr>Реакция нейтрализации </vt:lpstr>
      <vt:lpstr>Термическое разложение</vt:lpstr>
      <vt:lpstr>Взаимодействие амфотерных гидроксидов со щелочами</vt:lpstr>
      <vt:lpstr>Получение оснований</vt:lpstr>
      <vt:lpstr>Взаимодействие оксидов щелочных и щелочноземельных металлов с водой</vt:lpstr>
      <vt:lpstr>Получение нерастворимых оснований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оснований</dc:title>
  <dc:creator>Лена</dc:creator>
  <cp:lastModifiedBy>Лена</cp:lastModifiedBy>
  <cp:revision>8</cp:revision>
  <dcterms:created xsi:type="dcterms:W3CDTF">2023-03-06T18:10:29Z</dcterms:created>
  <dcterms:modified xsi:type="dcterms:W3CDTF">2023-03-06T19:00:08Z</dcterms:modified>
</cp:coreProperties>
</file>