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75" r:id="rId2"/>
    <p:sldId id="257" r:id="rId3"/>
    <p:sldId id="258" r:id="rId4"/>
    <p:sldId id="259" r:id="rId5"/>
    <p:sldId id="262" r:id="rId6"/>
    <p:sldId id="263" r:id="rId7"/>
    <p:sldId id="264" r:id="rId8"/>
    <p:sldId id="265" r:id="rId9"/>
    <p:sldId id="266" r:id="rId10"/>
    <p:sldId id="269" r:id="rId11"/>
    <p:sldId id="270" r:id="rId12"/>
    <p:sldId id="272" r:id="rId13"/>
    <p:sldId id="273" r:id="rId14"/>
    <p:sldId id="267" r:id="rId15"/>
    <p:sldId id="268" r:id="rId16"/>
    <p:sldId id="274"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65" autoAdjust="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EDB13C-7C17-4F83-9D9E-CA6D5F1F6AF6}" type="datetimeFigureOut">
              <a:rPr lang="ru-RU" smtClean="0"/>
              <a:pPr/>
              <a:t>05.06.2020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A553C1-F1DC-4F42-A083-1EAD71920CF0}" type="slidenum">
              <a:rPr lang="ru-RU" smtClean="0"/>
              <a:pPr/>
              <a:t>‹#›</a:t>
            </a:fld>
            <a:endParaRPr lang="ru-RU"/>
          </a:p>
        </p:txBody>
      </p:sp>
    </p:spTree>
    <p:extLst>
      <p:ext uri="{BB962C8B-B14F-4D97-AF65-F5344CB8AC3E}">
        <p14:creationId xmlns:p14="http://schemas.microsoft.com/office/powerpoint/2010/main" val="1254085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DA553C1-F1DC-4F42-A083-1EAD71920CF0}" type="slidenum">
              <a:rPr lang="ru-RU" smtClean="0"/>
              <a:pPr/>
              <a:t>5</a:t>
            </a:fld>
            <a:endParaRPr lang="ru-RU"/>
          </a:p>
        </p:txBody>
      </p:sp>
    </p:spTree>
    <p:extLst>
      <p:ext uri="{BB962C8B-B14F-4D97-AF65-F5344CB8AC3E}">
        <p14:creationId xmlns:p14="http://schemas.microsoft.com/office/powerpoint/2010/main" val="354003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DA553C1-F1DC-4F42-A083-1EAD71920CF0}" type="slidenum">
              <a:rPr lang="ru-RU" smtClean="0"/>
              <a:pPr/>
              <a:t>6</a:t>
            </a:fld>
            <a:endParaRPr lang="ru-RU"/>
          </a:p>
        </p:txBody>
      </p:sp>
    </p:spTree>
    <p:extLst>
      <p:ext uri="{BB962C8B-B14F-4D97-AF65-F5344CB8AC3E}">
        <p14:creationId xmlns:p14="http://schemas.microsoft.com/office/powerpoint/2010/main" val="267647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0C1D993-4425-4F0C-BD55-AC5151D84C1D}" type="datetimeFigureOut">
              <a:rPr lang="ru-RU" smtClean="0"/>
              <a:pPr/>
              <a:t>05.06.2020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E64053-29B4-42C9-A2E5-5220AA7ECB1E}"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0C1D993-4425-4F0C-BD55-AC5151D84C1D}" type="datetimeFigureOut">
              <a:rPr lang="ru-RU" smtClean="0"/>
              <a:pPr/>
              <a:t>05.06.2020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E64053-29B4-42C9-A2E5-5220AA7ECB1E}"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C1D993-4425-4F0C-BD55-AC5151D84C1D}" type="datetimeFigureOut">
              <a:rPr lang="ru-RU" smtClean="0"/>
              <a:pPr/>
              <a:t>05.06.2020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E64053-29B4-42C9-A2E5-5220AA7ECB1E}"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0C1D993-4425-4F0C-BD55-AC5151D84C1D}" type="datetimeFigureOut">
              <a:rPr lang="ru-RU" smtClean="0"/>
              <a:pPr/>
              <a:t>05.06.2020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E64053-29B4-42C9-A2E5-5220AA7ECB1E}"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C1D993-4425-4F0C-BD55-AC5151D84C1D}" type="datetimeFigureOut">
              <a:rPr lang="ru-RU" smtClean="0"/>
              <a:pPr/>
              <a:t>05.06.2020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E64053-29B4-42C9-A2E5-5220AA7ECB1E}"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0C1D993-4425-4F0C-BD55-AC5151D84C1D}" type="datetimeFigureOut">
              <a:rPr lang="ru-RU" smtClean="0"/>
              <a:pPr/>
              <a:t>05.06.2020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7E64053-29B4-42C9-A2E5-5220AA7ECB1E}"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0C1D993-4425-4F0C-BD55-AC5151D84C1D}" type="datetimeFigureOut">
              <a:rPr lang="ru-RU" smtClean="0"/>
              <a:pPr/>
              <a:t>05.06.2020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7E64053-29B4-42C9-A2E5-5220AA7ECB1E}"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0C1D993-4425-4F0C-BD55-AC5151D84C1D}" type="datetimeFigureOut">
              <a:rPr lang="ru-RU" smtClean="0"/>
              <a:pPr/>
              <a:t>05.06.2020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7E64053-29B4-42C9-A2E5-5220AA7ECB1E}"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1D993-4425-4F0C-BD55-AC5151D84C1D}" type="datetimeFigureOut">
              <a:rPr lang="ru-RU" smtClean="0"/>
              <a:pPr/>
              <a:t>05.06.2020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7E64053-29B4-42C9-A2E5-5220AA7ECB1E}"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C1D993-4425-4F0C-BD55-AC5151D84C1D}" type="datetimeFigureOut">
              <a:rPr lang="ru-RU" smtClean="0"/>
              <a:pPr/>
              <a:t>05.06.2020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7E64053-29B4-42C9-A2E5-5220AA7ECB1E}"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C1D993-4425-4F0C-BD55-AC5151D84C1D}" type="datetimeFigureOut">
              <a:rPr lang="ru-RU" smtClean="0"/>
              <a:pPr/>
              <a:t>05.06.2020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7E64053-29B4-42C9-A2E5-5220AA7ECB1E}"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0C1D993-4425-4F0C-BD55-AC5151D84C1D}" type="datetimeFigureOut">
              <a:rPr lang="ru-RU" smtClean="0"/>
              <a:pPr/>
              <a:t>05.06.2020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7E64053-29B4-42C9-A2E5-5220AA7ECB1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692696"/>
            <a:ext cx="6696744" cy="923330"/>
          </a:xfrm>
          <a:prstGeom prst="rect">
            <a:avLst/>
          </a:prstGeom>
        </p:spPr>
        <p:txBody>
          <a:bodyPr wrap="square">
            <a:spAutoFit/>
          </a:bodyPr>
          <a:lstStyle/>
          <a:p>
            <a:pPr algn="ctr"/>
            <a:r>
              <a:rPr lang="ru-RU" dirty="0">
                <a:latin typeface="Times New Roman" pitchFamily="18" charset="0"/>
                <a:cs typeface="Times New Roman" pitchFamily="18" charset="0"/>
              </a:rPr>
              <a:t>Муниципальное Бюджетное Дошкольное Образовательное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Учреждение Детский сад №46 «</a:t>
            </a:r>
            <a:r>
              <a:rPr lang="ru-RU" dirty="0" err="1">
                <a:latin typeface="Times New Roman" pitchFamily="18" charset="0"/>
                <a:cs typeface="Times New Roman" pitchFamily="18" charset="0"/>
              </a:rPr>
              <a:t>Северяночка</a:t>
            </a:r>
            <a:r>
              <a:rPr lang="ru-RU" dirty="0">
                <a:latin typeface="Times New Roman" pitchFamily="18" charset="0"/>
                <a:cs typeface="Times New Roman" pitchFamily="18" charset="0"/>
              </a:rPr>
              <a:t>»</a:t>
            </a:r>
            <a:br>
              <a:rPr lang="ru-RU" dirty="0">
                <a:latin typeface="Times New Roman" pitchFamily="18" charset="0"/>
                <a:cs typeface="Times New Roman" pitchFamily="18" charset="0"/>
              </a:rPr>
            </a:br>
            <a:endParaRPr lang="ru-RU" dirty="0"/>
          </a:p>
        </p:txBody>
      </p:sp>
      <p:sp>
        <p:nvSpPr>
          <p:cNvPr id="3" name="Прямоугольник 2"/>
          <p:cNvSpPr/>
          <p:nvPr/>
        </p:nvSpPr>
        <p:spPr>
          <a:xfrm>
            <a:off x="2051720" y="2348880"/>
            <a:ext cx="5256584" cy="646331"/>
          </a:xfrm>
          <a:prstGeom prst="rect">
            <a:avLst/>
          </a:prstGeom>
        </p:spPr>
        <p:txBody>
          <a:bodyPr wrap="square">
            <a:spAutoFit/>
          </a:bodyPr>
          <a:lstStyle/>
          <a:p>
            <a:pPr lvl="0" algn="ctr" eaLnBrk="0" fontAlgn="base" hangingPunct="0">
              <a:spcBef>
                <a:spcPct val="0"/>
              </a:spcBef>
              <a:spcAft>
                <a:spcPct val="0"/>
              </a:spcAft>
            </a:pPr>
            <a:r>
              <a:rPr lang="ru-RU" b="1" dirty="0">
                <a:latin typeface="Times New Roman" pitchFamily="18" charset="0"/>
                <a:ea typeface="Times New Roman" pitchFamily="18" charset="0"/>
                <a:cs typeface="Times New Roman" pitchFamily="18" charset="0"/>
              </a:rPr>
              <a:t>Проект</a:t>
            </a:r>
          </a:p>
          <a:p>
            <a:pPr lvl="0" algn="ctr" eaLnBrk="0" fontAlgn="base" hangingPunct="0">
              <a:spcBef>
                <a:spcPct val="0"/>
              </a:spcBef>
              <a:spcAft>
                <a:spcPct val="0"/>
              </a:spcAft>
            </a:pPr>
            <a:r>
              <a:rPr lang="ru-RU" b="1" dirty="0">
                <a:latin typeface="Times New Roman" pitchFamily="18" charset="0"/>
                <a:ea typeface="Times New Roman" pitchFamily="18" charset="0"/>
                <a:cs typeface="Times New Roman" pitchFamily="18" charset="0"/>
              </a:rPr>
              <a:t>Тема: Способы работы с одаренными детьми</a:t>
            </a:r>
            <a:endParaRPr lang="ru-RU" dirty="0">
              <a:latin typeface="Times New Roman" pitchFamily="18" charset="0"/>
              <a:cs typeface="Times New Roman" pitchFamily="18" charset="0"/>
            </a:endParaRPr>
          </a:p>
        </p:txBody>
      </p:sp>
      <p:sp>
        <p:nvSpPr>
          <p:cNvPr id="4" name="Прямоугольник 3"/>
          <p:cNvSpPr/>
          <p:nvPr/>
        </p:nvSpPr>
        <p:spPr>
          <a:xfrm>
            <a:off x="4211960" y="4941168"/>
            <a:ext cx="4392488" cy="646331"/>
          </a:xfrm>
          <a:prstGeom prst="rect">
            <a:avLst/>
          </a:prstGeom>
        </p:spPr>
        <p:txBody>
          <a:bodyPr wrap="square">
            <a:spAutoFit/>
          </a:bodyPr>
          <a:lstStyle/>
          <a:p>
            <a:pPr lvl="0" eaLnBrk="0" fontAlgn="base" hangingPunct="0">
              <a:spcBef>
                <a:spcPct val="0"/>
              </a:spcBef>
              <a:spcAft>
                <a:spcPct val="0"/>
              </a:spcAft>
            </a:pPr>
            <a:r>
              <a:rPr lang="ru-RU" dirty="0" smtClean="0">
                <a:latin typeface="Times New Roman" pitchFamily="18" charset="0"/>
                <a:cs typeface="Times New Roman" pitchFamily="18" charset="0"/>
              </a:rPr>
              <a:t> Выполнила</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воспитатель</a:t>
            </a:r>
            <a:r>
              <a:rPr lang="ru-RU" dirty="0" smtClean="0">
                <a:latin typeface="Times New Roman" pitchFamily="18" charset="0"/>
                <a:ea typeface="Times New Roman" pitchFamily="18" charset="0"/>
                <a:cs typeface="Times New Roman" pitchFamily="18" charset="0"/>
              </a:rPr>
              <a:t>                                                                                                                    Назаренко </a:t>
            </a:r>
            <a:r>
              <a:rPr lang="ru-RU" dirty="0">
                <a:latin typeface="Times New Roman" pitchFamily="18" charset="0"/>
                <a:ea typeface="Times New Roman" pitchFamily="18" charset="0"/>
                <a:cs typeface="Times New Roman" pitchFamily="18" charset="0"/>
              </a:rPr>
              <a:t>Ирина Александровна</a:t>
            </a:r>
            <a:endParaRPr lang="ru-RU" dirty="0"/>
          </a:p>
        </p:txBody>
      </p:sp>
    </p:spTree>
    <p:extLst>
      <p:ext uri="{BB962C8B-B14F-4D97-AF65-F5344CB8AC3E}">
        <p14:creationId xmlns:p14="http://schemas.microsoft.com/office/powerpoint/2010/main" val="3868715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3" y="692696"/>
            <a:ext cx="7406208" cy="5256584"/>
          </a:xfrm>
        </p:spPr>
        <p:txBody>
          <a:bodyPr/>
          <a:lstStyle/>
          <a:p>
            <a:pPr algn="l"/>
            <a:r>
              <a:rPr lang="ru-RU" sz="1800" dirty="0" smtClean="0">
                <a:effectLst/>
                <a:latin typeface="Times New Roman" pitchFamily="18" charset="0"/>
                <a:cs typeface="Times New Roman" pitchFamily="18" charset="0"/>
              </a:rPr>
              <a:t>Выявление </a:t>
            </a:r>
            <a:r>
              <a:rPr lang="ru-RU" sz="1800" dirty="0">
                <a:effectLst/>
                <a:latin typeface="Times New Roman" pitchFamily="18" charset="0"/>
                <a:cs typeface="Times New Roman" pitchFamily="18" charset="0"/>
              </a:rPr>
              <a:t>одаренных детей возможно различными путями</a:t>
            </a:r>
            <a:r>
              <a:rPr lang="ru-RU" sz="1800" b="0" dirty="0">
                <a:effectLst/>
                <a:latin typeface="Times New Roman" pitchFamily="18" charset="0"/>
                <a:cs typeface="Times New Roman" pitchFamily="18" charset="0"/>
              </a:rPr>
              <a:t>. Самый простой и доступный для воспитателей — </a:t>
            </a:r>
            <a:r>
              <a:rPr lang="ru-RU" sz="1800" dirty="0">
                <a:effectLst/>
                <a:latin typeface="Times New Roman" pitchFamily="18" charset="0"/>
                <a:cs typeface="Times New Roman" pitchFamily="18" charset="0"/>
              </a:rPr>
              <a:t>это наблюдение. </a:t>
            </a:r>
            <a:r>
              <a:rPr lang="ru-RU" sz="1800" b="0" dirty="0">
                <a:effectLst/>
                <a:latin typeface="Times New Roman" pitchFamily="18" charset="0"/>
                <a:cs typeface="Times New Roman" pitchFamily="18" charset="0"/>
              </a:rPr>
              <a:t>Результаты наблюдения могут быть использованы при заполнении специальных анкет, разрабатываемых для родителей и воспитателей.</a:t>
            </a:r>
            <a:br>
              <a:rPr lang="ru-RU" sz="1800" b="0" dirty="0">
                <a:effectLst/>
                <a:latin typeface="Times New Roman" pitchFamily="18" charset="0"/>
                <a:cs typeface="Times New Roman" pitchFamily="18" charset="0"/>
              </a:rPr>
            </a:br>
            <a:r>
              <a:rPr lang="ru-RU" sz="1800" b="0" dirty="0">
                <a:effectLst/>
                <a:latin typeface="Times New Roman" pitchFamily="18" charset="0"/>
                <a:cs typeface="Times New Roman" pitchFamily="18" charset="0"/>
              </a:rPr>
              <a:t>Еще один возможный путь — это тестирование при помощи специальных заданий. Возможен также отбор детей в процессе их обучения по специальной программе, когда успевающие дети оцениваются как одаренные.</a:t>
            </a:r>
            <a:br>
              <a:rPr lang="ru-RU" sz="1800" b="0" dirty="0">
                <a:effectLst/>
                <a:latin typeface="Times New Roman" pitchFamily="18" charset="0"/>
                <a:cs typeface="Times New Roman" pitchFamily="18" charset="0"/>
              </a:rPr>
            </a:br>
            <a:endParaRPr lang="ru-RU" sz="1800" b="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212976"/>
            <a:ext cx="4320480" cy="247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7157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76672"/>
            <a:ext cx="8280919" cy="5688632"/>
          </a:xfrm>
        </p:spPr>
        <p:txBody>
          <a:bodyPr/>
          <a:lstStyle/>
          <a:p>
            <a:pPr algn="l"/>
            <a:r>
              <a:rPr lang="ru-RU" sz="1600" dirty="0">
                <a:effectLst/>
                <a:latin typeface="Times New Roman" pitchFamily="18" charset="0"/>
                <a:cs typeface="Times New Roman" pitchFamily="18" charset="0"/>
              </a:rPr>
              <a:t>С учетом всего вышесказанного нами были сформулированы следующие принципы выявления одаренных детей:</a:t>
            </a:r>
            <a:br>
              <a:rPr lang="ru-RU" sz="1600" dirty="0">
                <a:effectLst/>
                <a:latin typeface="Times New Roman" pitchFamily="18" charset="0"/>
                <a:cs typeface="Times New Roman" pitchFamily="18" charset="0"/>
              </a:rPr>
            </a:br>
            <a:r>
              <a:rPr lang="ru-RU" sz="1600" b="0" dirty="0">
                <a:effectLst/>
                <a:latin typeface="Times New Roman" pitchFamily="18" charset="0"/>
                <a:cs typeface="Times New Roman" pitchFamily="18" charset="0"/>
              </a:rPr>
              <a:t>1) комплексный характер оценивания разных сторон поведения и деятельности ребенка, что позволяет использовать различные источники информации и охватить как можно более широкий спектр его способностей;</a:t>
            </a:r>
            <a:br>
              <a:rPr lang="ru-RU" sz="1600" b="0" dirty="0">
                <a:effectLst/>
                <a:latin typeface="Times New Roman" pitchFamily="18" charset="0"/>
                <a:cs typeface="Times New Roman" pitchFamily="18" charset="0"/>
              </a:rPr>
            </a:br>
            <a:r>
              <a:rPr lang="ru-RU" sz="1600" b="0" dirty="0">
                <a:effectLst/>
                <a:latin typeface="Times New Roman" pitchFamily="18" charset="0"/>
                <a:cs typeface="Times New Roman" pitchFamily="18" charset="0"/>
              </a:rPr>
              <a:t>2) длительность идентификации (развернутое во времени наблюдение за поведением данного ребенка в разных ситуациях);</a:t>
            </a:r>
            <a:br>
              <a:rPr lang="ru-RU" sz="1600" b="0" dirty="0">
                <a:effectLst/>
                <a:latin typeface="Times New Roman" pitchFamily="18" charset="0"/>
                <a:cs typeface="Times New Roman" pitchFamily="18" charset="0"/>
              </a:rPr>
            </a:br>
            <a:r>
              <a:rPr lang="ru-RU" sz="1600" b="0" dirty="0">
                <a:effectLst/>
                <a:latin typeface="Times New Roman" pitchFamily="18" charset="0"/>
                <a:cs typeface="Times New Roman" pitchFamily="18" charset="0"/>
              </a:rPr>
              <a:t>3) анализ его поведения в тех сферах деятельности, которые в максимальной мере соответствуют его склонностям и интересам;</a:t>
            </a:r>
            <a:br>
              <a:rPr lang="ru-RU" sz="1600" b="0" dirty="0">
                <a:effectLst/>
                <a:latin typeface="Times New Roman" pitchFamily="18" charset="0"/>
                <a:cs typeface="Times New Roman" pitchFamily="18" charset="0"/>
              </a:rPr>
            </a:br>
            <a:r>
              <a:rPr lang="ru-RU" sz="1600" b="0" dirty="0">
                <a:effectLst/>
                <a:latin typeface="Times New Roman" pitchFamily="18" charset="0"/>
                <a:cs typeface="Times New Roman" pitchFamily="18" charset="0"/>
              </a:rPr>
              <a:t>4) использование </a:t>
            </a:r>
            <a:r>
              <a:rPr lang="ru-RU" sz="1600" b="0" dirty="0" err="1">
                <a:effectLst/>
                <a:latin typeface="Times New Roman" pitchFamily="18" charset="0"/>
                <a:cs typeface="Times New Roman" pitchFamily="18" charset="0"/>
              </a:rPr>
              <a:t>тренинговых</a:t>
            </a:r>
            <a:r>
              <a:rPr lang="ru-RU" sz="1600" b="0" dirty="0">
                <a:effectLst/>
                <a:latin typeface="Times New Roman" pitchFamily="18" charset="0"/>
                <a:cs typeface="Times New Roman" pitchFamily="18" charset="0"/>
              </a:rPr>
              <a:t> методов, в рамках которых организуются определенные развивающие влияния, снимаются типичные для данного ребенка психологические “преграды” и т.п.;</a:t>
            </a:r>
            <a:br>
              <a:rPr lang="ru-RU" sz="1600" b="0" dirty="0">
                <a:effectLst/>
                <a:latin typeface="Times New Roman" pitchFamily="18" charset="0"/>
                <a:cs typeface="Times New Roman" pitchFamily="18" charset="0"/>
              </a:rPr>
            </a:br>
            <a:r>
              <a:rPr lang="ru-RU" sz="1600" b="0" dirty="0">
                <a:effectLst/>
                <a:latin typeface="Times New Roman" pitchFamily="18" charset="0"/>
                <a:cs typeface="Times New Roman" pitchFamily="18" charset="0"/>
              </a:rPr>
              <a:t>5) подключение к оценке одаренного ребенка экспертов: специалистов высшей квалификации в соответствующей предметной области деятельности;</a:t>
            </a:r>
            <a:br>
              <a:rPr lang="ru-RU" sz="1600" b="0" dirty="0">
                <a:effectLst/>
                <a:latin typeface="Times New Roman" pitchFamily="18" charset="0"/>
                <a:cs typeface="Times New Roman" pitchFamily="18" charset="0"/>
              </a:rPr>
            </a:br>
            <a:r>
              <a:rPr lang="ru-RU" sz="1600" b="0" dirty="0">
                <a:effectLst/>
                <a:latin typeface="Times New Roman" pitchFamily="18" charset="0"/>
                <a:cs typeface="Times New Roman" pitchFamily="18" charset="0"/>
              </a:rPr>
              <a:t>6) оценка признаков одаренности ребенка не только по отношению к актуальному уровню его психического развития, но и с учетом зоны ближайшего развития;</a:t>
            </a:r>
            <a:br>
              <a:rPr lang="ru-RU" sz="1600" b="0" dirty="0">
                <a:effectLst/>
                <a:latin typeface="Times New Roman" pitchFamily="18" charset="0"/>
                <a:cs typeface="Times New Roman" pitchFamily="18" charset="0"/>
              </a:rPr>
            </a:br>
            <a:r>
              <a:rPr lang="ru-RU" sz="1600" b="0" dirty="0">
                <a:effectLst/>
                <a:latin typeface="Times New Roman" pitchFamily="18" charset="0"/>
                <a:cs typeface="Times New Roman" pitchFamily="18" charset="0"/>
              </a:rPr>
              <a:t>7) преимущественная опора на экологически валидные методы психодиагностики, имеющие дело с оценкой реального поведения ребенка в реальной ситуации, таких как: анализ продуктов деятельности, наблюдение, беседа, экспертные оценки педагогов и родителей, естественный эксперимент.</a:t>
            </a:r>
            <a:br>
              <a:rPr lang="ru-RU" sz="1600" b="0" dirty="0">
                <a:effectLst/>
                <a:latin typeface="Times New Roman" pitchFamily="18" charset="0"/>
                <a:cs typeface="Times New Roman" pitchFamily="18" charset="0"/>
              </a:rPr>
            </a:br>
            <a:r>
              <a:rPr lang="ru-RU" sz="1600" dirty="0">
                <a:solidFill>
                  <a:schemeClr val="tx2"/>
                </a:solidFill>
                <a:effectLst/>
                <a:latin typeface="Times New Roman" pitchFamily="18" charset="0"/>
                <a:cs typeface="Times New Roman" pitchFamily="18" charset="0"/>
              </a:rPr>
              <a:t/>
            </a:r>
            <a:br>
              <a:rPr lang="ru-RU" sz="1600" dirty="0">
                <a:solidFill>
                  <a:schemeClr val="tx2"/>
                </a:solidFill>
                <a:effectLst/>
                <a:latin typeface="Times New Roman" pitchFamily="18" charset="0"/>
                <a:cs typeface="Times New Roman" pitchFamily="18" charset="0"/>
              </a:rPr>
            </a:br>
            <a:r>
              <a:rPr lang="ru-RU" sz="1600" dirty="0">
                <a:solidFill>
                  <a:schemeClr val="tx2"/>
                </a:solidFill>
                <a:effectLst/>
                <a:latin typeface="Times New Roman" pitchFamily="18" charset="0"/>
                <a:cs typeface="Times New Roman" pitchFamily="18" charset="0"/>
              </a:rPr>
              <a:t> </a:t>
            </a:r>
            <a:br>
              <a:rPr lang="ru-RU" sz="1600" dirty="0">
                <a:solidFill>
                  <a:schemeClr val="tx2"/>
                </a:solidFill>
                <a:effectLst/>
                <a:latin typeface="Times New Roman" pitchFamily="18" charset="0"/>
                <a:cs typeface="Times New Roman" pitchFamily="18" charset="0"/>
              </a:rPr>
            </a:br>
            <a:r>
              <a:rPr lang="ru-RU" sz="1400" dirty="0">
                <a:solidFill>
                  <a:schemeClr val="tx2"/>
                </a:solidFill>
                <a:effectLst/>
                <a:latin typeface="Times New Roman" pitchFamily="18" charset="0"/>
                <a:cs typeface="Times New Roman" pitchFamily="18" charset="0"/>
              </a:rPr>
              <a:t> </a:t>
            </a:r>
            <a:br>
              <a:rPr lang="ru-RU" sz="1400" dirty="0">
                <a:solidFill>
                  <a:schemeClr val="tx2"/>
                </a:solidFill>
                <a:effectLst/>
                <a:latin typeface="Times New Roman" pitchFamily="18" charset="0"/>
                <a:cs typeface="Times New Roman" pitchFamily="18" charset="0"/>
              </a:rPr>
            </a:br>
            <a:endParaRPr lang="ru-RU" sz="1400"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1938035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7" y="476672"/>
            <a:ext cx="7910264" cy="5904656"/>
          </a:xfrm>
        </p:spPr>
        <p:txBody>
          <a:bodyPr/>
          <a:lstStyle/>
          <a:p>
            <a:pPr algn="l"/>
            <a:r>
              <a:rPr lang="ru-RU" sz="1600" dirty="0">
                <a:effectLst/>
                <a:latin typeface="Times New Roman" pitchFamily="18" charset="0"/>
                <a:cs typeface="Times New Roman" pitchFamily="18" charset="0"/>
              </a:rPr>
              <a:t>Для успешной работы с одаренными детьми необходимо:</a:t>
            </a:r>
            <a:br>
              <a:rPr lang="ru-RU" sz="1600" dirty="0">
                <a:effectLst/>
                <a:latin typeface="Times New Roman" pitchFamily="18" charset="0"/>
                <a:cs typeface="Times New Roman" pitchFamily="18" charset="0"/>
              </a:rPr>
            </a:br>
            <a:r>
              <a:rPr lang="ru-RU" sz="1600" b="0" dirty="0">
                <a:effectLst/>
                <a:latin typeface="Times New Roman" pitchFamily="18" charset="0"/>
                <a:cs typeface="Times New Roman" pitchFamily="18" charset="0"/>
              </a:rPr>
              <a:t>1. Расширение и совершенствование деятельности психологической службе в ДОУ.</a:t>
            </a:r>
            <a:br>
              <a:rPr lang="ru-RU" sz="1600" b="0" dirty="0">
                <a:effectLst/>
                <a:latin typeface="Times New Roman" pitchFamily="18" charset="0"/>
                <a:cs typeface="Times New Roman" pitchFamily="18" charset="0"/>
              </a:rPr>
            </a:br>
            <a:r>
              <a:rPr lang="ru-RU" sz="1600" b="0" dirty="0">
                <a:effectLst/>
                <a:latin typeface="Times New Roman" pitchFamily="18" charset="0"/>
                <a:cs typeface="Times New Roman" pitchFamily="18" charset="0"/>
              </a:rPr>
              <a:t>2. Включение проблемы работы с одаренными детьми как приоритетного</a:t>
            </a:r>
            <a:br>
              <a:rPr lang="ru-RU" sz="1600" b="0" dirty="0">
                <a:effectLst/>
                <a:latin typeface="Times New Roman" pitchFamily="18" charset="0"/>
                <a:cs typeface="Times New Roman" pitchFamily="18" charset="0"/>
              </a:rPr>
            </a:br>
            <a:r>
              <a:rPr lang="ru-RU" sz="1600" b="0" dirty="0">
                <a:effectLst/>
                <a:latin typeface="Times New Roman" pitchFamily="18" charset="0"/>
                <a:cs typeface="Times New Roman" pitchFamily="18" charset="0"/>
              </a:rPr>
              <a:t>направления в систему научно-методической и опытно-экспериментальной работы</a:t>
            </a:r>
            <a:br>
              <a:rPr lang="ru-RU" sz="1600" b="0" dirty="0">
                <a:effectLst/>
                <a:latin typeface="Times New Roman" pitchFamily="18" charset="0"/>
                <a:cs typeface="Times New Roman" pitchFamily="18" charset="0"/>
              </a:rPr>
            </a:br>
            <a:r>
              <a:rPr lang="ru-RU" sz="1600" b="0" dirty="0">
                <a:effectLst/>
                <a:latin typeface="Times New Roman" pitchFamily="18" charset="0"/>
                <a:cs typeface="Times New Roman" pitchFamily="18" charset="0"/>
              </a:rPr>
              <a:t>педагогов ДОУ.</a:t>
            </a:r>
            <a:br>
              <a:rPr lang="ru-RU" sz="1600" b="0" dirty="0">
                <a:effectLst/>
                <a:latin typeface="Times New Roman" pitchFamily="18" charset="0"/>
                <a:cs typeface="Times New Roman" pitchFamily="18" charset="0"/>
              </a:rPr>
            </a:br>
            <a:r>
              <a:rPr lang="ru-RU" sz="1600" b="0" dirty="0">
                <a:effectLst/>
                <a:latin typeface="Times New Roman" pitchFamily="18" charset="0"/>
                <a:cs typeface="Times New Roman" pitchFamily="18" charset="0"/>
              </a:rPr>
              <a:t>3. Осознание важности работы с каждым одаренным ребенком.</a:t>
            </a:r>
            <a:br>
              <a:rPr lang="ru-RU" sz="1600" b="0" dirty="0">
                <a:effectLst/>
                <a:latin typeface="Times New Roman" pitchFamily="18" charset="0"/>
                <a:cs typeface="Times New Roman" pitchFamily="18" charset="0"/>
              </a:rPr>
            </a:br>
            <a:r>
              <a:rPr lang="ru-RU" sz="1600" b="0" dirty="0">
                <a:effectLst/>
                <a:latin typeface="Times New Roman" pitchFamily="18" charset="0"/>
                <a:cs typeface="Times New Roman" pitchFamily="18" charset="0"/>
              </a:rPr>
              <a:t>4. Создание и постоянное совершенствование методической системы ДОУ работы с</a:t>
            </a:r>
            <a:br>
              <a:rPr lang="ru-RU" sz="1600" b="0" dirty="0">
                <a:effectLst/>
                <a:latin typeface="Times New Roman" pitchFamily="18" charset="0"/>
                <a:cs typeface="Times New Roman" pitchFamily="18" charset="0"/>
              </a:rPr>
            </a:br>
            <a:r>
              <a:rPr lang="ru-RU" sz="1600" b="0" dirty="0">
                <a:effectLst/>
                <a:latin typeface="Times New Roman" pitchFamily="18" charset="0"/>
                <a:cs typeface="Times New Roman" pitchFamily="18" charset="0"/>
              </a:rPr>
              <a:t>одаренными воспитанниками.</a:t>
            </a:r>
            <a:br>
              <a:rPr lang="ru-RU" sz="1600" b="0" dirty="0">
                <a:effectLst/>
                <a:latin typeface="Times New Roman" pitchFamily="18" charset="0"/>
                <a:cs typeface="Times New Roman" pitchFamily="18" charset="0"/>
              </a:rPr>
            </a:br>
            <a:r>
              <a:rPr lang="ru-RU" sz="1600" b="0" dirty="0">
                <a:effectLst/>
                <a:latin typeface="Times New Roman" pitchFamily="18" charset="0"/>
                <a:cs typeface="Times New Roman" pitchFamily="18" charset="0"/>
              </a:rPr>
              <a:t>5. Признание руководством и коллективом ДОУ того, что реализация системы</a:t>
            </a:r>
            <a:br>
              <a:rPr lang="ru-RU" sz="1600" b="0" dirty="0">
                <a:effectLst/>
                <a:latin typeface="Times New Roman" pitchFamily="18" charset="0"/>
                <a:cs typeface="Times New Roman" pitchFamily="18" charset="0"/>
              </a:rPr>
            </a:br>
            <a:r>
              <a:rPr lang="ru-RU" sz="1600" b="0" dirty="0">
                <a:effectLst/>
                <a:latin typeface="Times New Roman" pitchFamily="18" charset="0"/>
                <a:cs typeface="Times New Roman" pitchFamily="18" charset="0"/>
              </a:rPr>
              <a:t>работы с одаренными воспитанниками является одним из приоритетных направлений </a:t>
            </a:r>
            <a:r>
              <a:rPr lang="ru-RU" sz="1600" b="0" dirty="0" smtClean="0">
                <a:effectLst/>
                <a:latin typeface="Times New Roman" pitchFamily="18" charset="0"/>
                <a:cs typeface="Times New Roman" pitchFamily="18" charset="0"/>
              </a:rPr>
              <a:t>в работе </a:t>
            </a:r>
            <a:r>
              <a:rPr lang="ru-RU" sz="1600" b="0" dirty="0">
                <a:effectLst/>
                <a:latin typeface="Times New Roman" pitchFamily="18" charset="0"/>
                <a:cs typeface="Times New Roman" pitchFamily="18" charset="0"/>
              </a:rPr>
              <a:t>ДОУ.</a:t>
            </a:r>
            <a:br>
              <a:rPr lang="ru-RU" sz="1600" b="0" dirty="0">
                <a:effectLst/>
                <a:latin typeface="Times New Roman" pitchFamily="18" charset="0"/>
                <a:cs typeface="Times New Roman" pitchFamily="18" charset="0"/>
              </a:rPr>
            </a:br>
            <a:r>
              <a:rPr lang="ru-RU" sz="1600" b="0" dirty="0">
                <a:effectLst/>
                <a:latin typeface="Times New Roman" pitchFamily="18" charset="0"/>
                <a:cs typeface="Times New Roman" pitchFamily="18" charset="0"/>
              </a:rPr>
              <a:t>6. Включение в работу с одаренными воспитанниками в первую очередь педагогов,</a:t>
            </a:r>
            <a:br>
              <a:rPr lang="ru-RU" sz="1600" b="0" dirty="0">
                <a:effectLst/>
                <a:latin typeface="Times New Roman" pitchFamily="18" charset="0"/>
                <a:cs typeface="Times New Roman" pitchFamily="18" charset="0"/>
              </a:rPr>
            </a:br>
            <a:r>
              <a:rPr lang="ru-RU" sz="1600" b="0" dirty="0">
                <a:effectLst/>
                <a:latin typeface="Times New Roman" pitchFamily="18" charset="0"/>
                <a:cs typeface="Times New Roman" pitchFamily="18" charset="0"/>
              </a:rPr>
              <a:t>обладающих определенными качествами: педагог для одаренного ребенка </a:t>
            </a:r>
            <a:r>
              <a:rPr lang="ru-RU" sz="1600" b="0" dirty="0" smtClean="0">
                <a:effectLst/>
                <a:latin typeface="Times New Roman" pitchFamily="18" charset="0"/>
                <a:cs typeface="Times New Roman" pitchFamily="18" charset="0"/>
              </a:rPr>
              <a:t>являет</a:t>
            </a:r>
            <a:r>
              <a:rPr lang="ru-RU" sz="1600" b="0" dirty="0">
                <a:effectLst/>
                <a:latin typeface="Times New Roman" pitchFamily="18" charset="0"/>
                <a:cs typeface="Times New Roman" pitchFamily="18" charset="0"/>
              </a:rPr>
              <a:t/>
            </a:r>
            <a:br>
              <a:rPr lang="ru-RU" sz="1600" b="0" dirty="0">
                <a:effectLst/>
                <a:latin typeface="Times New Roman" pitchFamily="18" charset="0"/>
                <a:cs typeface="Times New Roman" pitchFamily="18" charset="0"/>
              </a:rPr>
            </a:br>
            <a:r>
              <a:rPr lang="ru-RU" sz="1600" b="0" dirty="0">
                <a:effectLst/>
                <a:latin typeface="Times New Roman" pitchFamily="18" charset="0"/>
                <a:cs typeface="Times New Roman" pitchFamily="18" charset="0"/>
              </a:rPr>
              <a:t>личностью, продуктивно реагирующей на вызов, умеющей воспринимать критику и </a:t>
            </a:r>
            <a:r>
              <a:rPr lang="ru-RU" sz="1600" b="0" dirty="0" smtClean="0">
                <a:effectLst/>
                <a:latin typeface="Times New Roman" pitchFamily="18" charset="0"/>
                <a:cs typeface="Times New Roman" pitchFamily="18" charset="0"/>
              </a:rPr>
              <a:t>не страдать </a:t>
            </a:r>
            <a:r>
              <a:rPr lang="ru-RU" sz="1600" b="0" dirty="0">
                <a:effectLst/>
                <a:latin typeface="Times New Roman" pitchFamily="18" charset="0"/>
                <a:cs typeface="Times New Roman" pitchFamily="18" charset="0"/>
              </a:rPr>
              <a:t>от стресса при работе с людьми более способными и знающими, чем он </a:t>
            </a:r>
            <a:r>
              <a:rPr lang="ru-RU" sz="1600" b="0" dirty="0" smtClean="0">
                <a:effectLst/>
                <a:latin typeface="Times New Roman" pitchFamily="18" charset="0"/>
                <a:cs typeface="Times New Roman" pitchFamily="18" charset="0"/>
              </a:rPr>
              <a:t>сам. Выявление</a:t>
            </a:r>
            <a:r>
              <a:rPr lang="ru-RU" sz="1600" b="0" dirty="0">
                <a:effectLst/>
                <a:latin typeface="Times New Roman" pitchFamily="18" charset="0"/>
                <a:cs typeface="Times New Roman" pitchFamily="18" charset="0"/>
              </a:rPr>
              <a:t>, обучение и воспитание одаренных детей с учетом их особенностей — залог их дальнейшего благополучного развития.</a:t>
            </a:r>
            <a:br>
              <a:rPr lang="ru-RU" sz="1600" b="0" dirty="0">
                <a:effectLst/>
                <a:latin typeface="Times New Roman" pitchFamily="18" charset="0"/>
                <a:cs typeface="Times New Roman" pitchFamily="18" charset="0"/>
              </a:rPr>
            </a:br>
            <a:r>
              <a:rPr lang="ru-RU" sz="1400" dirty="0">
                <a:effectLst/>
                <a:latin typeface="Times New Roman" pitchFamily="18" charset="0"/>
                <a:cs typeface="Times New Roman" pitchFamily="18" charset="0"/>
              </a:rPr>
              <a:t> </a:t>
            </a:r>
            <a:br>
              <a:rPr lang="ru-RU" sz="1400" dirty="0">
                <a:effectLst/>
                <a:latin typeface="Times New Roman" pitchFamily="18" charset="0"/>
                <a:cs typeface="Times New Roman" pitchFamily="18" charset="0"/>
              </a:rPr>
            </a:br>
            <a:r>
              <a:rPr lang="ru-RU" sz="1400" dirty="0">
                <a:effectLst/>
                <a:latin typeface="Times New Roman" pitchFamily="18" charset="0"/>
                <a:cs typeface="Times New Roman" pitchFamily="18" charset="0"/>
              </a:rPr>
              <a:t> </a:t>
            </a:r>
            <a:br>
              <a:rPr lang="ru-RU" sz="1400" dirty="0">
                <a:effectLst/>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593762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1" y="548680"/>
            <a:ext cx="7694240" cy="5688632"/>
          </a:xfrm>
        </p:spPr>
        <p:txBody>
          <a:bodyPr/>
          <a:lstStyle/>
          <a:p>
            <a:pPr marL="0" indent="0" algn="ctr">
              <a:buNone/>
            </a:pPr>
            <a:r>
              <a:rPr lang="ru-RU" sz="1800" dirty="0" smtClean="0">
                <a:effectLst/>
                <a:latin typeface="Times New Roman" pitchFamily="18" charset="0"/>
                <a:cs typeface="Times New Roman" pitchFamily="18" charset="0"/>
              </a:rPr>
              <a:t/>
            </a:r>
            <a:br>
              <a:rPr lang="ru-RU" sz="1800" dirty="0" smtClean="0">
                <a:effectLst/>
                <a:latin typeface="Times New Roman" pitchFamily="18" charset="0"/>
                <a:cs typeface="Times New Roman" pitchFamily="18" charset="0"/>
              </a:rPr>
            </a:br>
            <a:r>
              <a:rPr lang="ru-RU" sz="1800" dirty="0">
                <a:effectLst/>
                <a:latin typeface="Times New Roman" pitchFamily="18" charset="0"/>
                <a:cs typeface="Times New Roman" pitchFamily="18" charset="0"/>
              </a:rPr>
              <a:t>Схема </a:t>
            </a:r>
            <a:r>
              <a:rPr lang="ru-RU" sz="1800" dirty="0" smtClean="0">
                <a:effectLst/>
                <a:latin typeface="Times New Roman" pitchFamily="18" charset="0"/>
                <a:cs typeface="Times New Roman" pitchFamily="18" charset="0"/>
              </a:rPr>
              <a:t> </a:t>
            </a:r>
            <a:r>
              <a:rPr lang="ru-RU" sz="1800" dirty="0">
                <a:effectLst/>
                <a:latin typeface="Times New Roman" pitchFamily="18" charset="0"/>
                <a:cs typeface="Times New Roman" pitchFamily="18" charset="0"/>
              </a:rPr>
              <a:t>«Виды одаренности в зависимости от вида </a:t>
            </a:r>
            <a:r>
              <a:rPr lang="ru-RU" sz="1800" dirty="0" smtClean="0">
                <a:effectLst/>
                <a:latin typeface="Times New Roman" pitchFamily="18" charset="0"/>
                <a:cs typeface="Times New Roman" pitchFamily="18" charset="0"/>
              </a:rPr>
              <a:t>предпочитаемой </a:t>
            </a:r>
            <a:r>
              <a:rPr lang="ru-RU" sz="1800" dirty="0">
                <a:effectLst/>
                <a:latin typeface="Times New Roman" pitchFamily="18" charset="0"/>
                <a:cs typeface="Times New Roman" pitchFamily="18" charset="0"/>
              </a:rPr>
              <a:t>деятельности</a:t>
            </a:r>
            <a:r>
              <a:rPr lang="ru-RU" sz="1800" dirty="0" smtClean="0">
                <a:effectLst/>
                <a:latin typeface="Times New Roman" pitchFamily="18" charset="0"/>
                <a:cs typeface="Times New Roman" pitchFamily="18" charset="0"/>
              </a:rPr>
              <a:t>»</a:t>
            </a:r>
            <a:br>
              <a:rPr lang="ru-RU" sz="1800" dirty="0" smtClean="0">
                <a:effectLst/>
                <a:latin typeface="Times New Roman" pitchFamily="18" charset="0"/>
                <a:cs typeface="Times New Roman" pitchFamily="18" charset="0"/>
              </a:rPr>
            </a:br>
            <a:r>
              <a:rPr lang="ru-RU" sz="1800" dirty="0">
                <a:effectLst/>
                <a:latin typeface="Times New Roman" pitchFamily="18" charset="0"/>
                <a:cs typeface="Times New Roman" pitchFamily="18" charset="0"/>
              </a:rPr>
              <a:t/>
            </a:r>
            <a:br>
              <a:rPr lang="ru-RU" sz="1800" dirty="0">
                <a:effectLst/>
                <a:latin typeface="Times New Roman" pitchFamily="18" charset="0"/>
                <a:cs typeface="Times New Roman" pitchFamily="18" charset="0"/>
              </a:rPr>
            </a:br>
            <a:r>
              <a:rPr lang="ru-RU" sz="1800" dirty="0" smtClean="0">
                <a:effectLst/>
                <a:latin typeface="Times New Roman" pitchFamily="18" charset="0"/>
                <a:cs typeface="Times New Roman" pitchFamily="18" charset="0"/>
              </a:rPr>
              <a:t/>
            </a:r>
            <a:br>
              <a:rPr lang="ru-RU" sz="1800" dirty="0" smtClean="0">
                <a:effectLst/>
                <a:latin typeface="Times New Roman" pitchFamily="18" charset="0"/>
                <a:cs typeface="Times New Roman" pitchFamily="18" charset="0"/>
              </a:rPr>
            </a:br>
            <a:r>
              <a:rPr lang="ru-RU" sz="1800" dirty="0" smtClean="0">
                <a:effectLst/>
                <a:latin typeface="Times New Roman" pitchFamily="18" charset="0"/>
                <a:cs typeface="Times New Roman" pitchFamily="18" charset="0"/>
              </a:rPr>
              <a:t/>
            </a:r>
            <a:br>
              <a:rPr lang="ru-RU" sz="1800" dirty="0" smtClean="0">
                <a:effectLst/>
                <a:latin typeface="Times New Roman" pitchFamily="18" charset="0"/>
                <a:cs typeface="Times New Roman" pitchFamily="18" charset="0"/>
              </a:rPr>
            </a:br>
            <a:r>
              <a:rPr lang="ru-RU" sz="1800" dirty="0">
                <a:effectLst/>
                <a:latin typeface="Times New Roman" pitchFamily="18" charset="0"/>
                <a:cs typeface="Times New Roman" pitchFamily="18" charset="0"/>
              </a:rPr>
              <a:t/>
            </a:r>
            <a:br>
              <a:rPr lang="ru-RU" sz="1800" dirty="0">
                <a:effectLst/>
                <a:latin typeface="Times New Roman" pitchFamily="18" charset="0"/>
                <a:cs typeface="Times New Roman" pitchFamily="18" charset="0"/>
              </a:rPr>
            </a:br>
            <a:r>
              <a:rPr lang="ru-RU" sz="1800" dirty="0">
                <a:effectLst/>
              </a:rPr>
              <a:t> </a:t>
            </a:r>
            <a:br>
              <a:rPr lang="ru-RU" sz="1800" dirty="0">
                <a:effectLst/>
              </a:rPr>
            </a:br>
            <a:endParaRPr lang="ru-RU" sz="1800" dirty="0">
              <a:latin typeface="Times New Roman" pitchFamily="18" charset="0"/>
              <a:cs typeface="Times New Roman" pitchFamily="18" charset="0"/>
            </a:endParaRPr>
          </a:p>
        </p:txBody>
      </p:sp>
      <p:pic>
        <p:nvPicPr>
          <p:cNvPr id="3" name="Рисунок 2"/>
          <p:cNvPicPr/>
          <p:nvPr/>
        </p:nvPicPr>
        <p:blipFill>
          <a:blip r:embed="rId2">
            <a:extLst>
              <a:ext uri="{28A0092B-C50C-407E-A947-70E740481C1C}">
                <a14:useLocalDpi xmlns:a14="http://schemas.microsoft.com/office/drawing/2010/main" val="0"/>
              </a:ext>
            </a:extLst>
          </a:blip>
          <a:srcRect/>
          <a:stretch>
            <a:fillRect/>
          </a:stretch>
        </p:blipFill>
        <p:spPr bwMode="auto">
          <a:xfrm>
            <a:off x="2005012" y="1916832"/>
            <a:ext cx="5133975" cy="4248472"/>
          </a:xfrm>
          <a:prstGeom prst="rect">
            <a:avLst/>
          </a:prstGeom>
          <a:noFill/>
          <a:ln>
            <a:noFill/>
          </a:ln>
        </p:spPr>
      </p:pic>
    </p:spTree>
    <p:extLst>
      <p:ext uri="{BB962C8B-B14F-4D97-AF65-F5344CB8AC3E}">
        <p14:creationId xmlns:p14="http://schemas.microsoft.com/office/powerpoint/2010/main" val="479714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420888"/>
            <a:ext cx="7550224" cy="2880320"/>
          </a:xfrm>
        </p:spPr>
        <p:txBody>
          <a:bodyPr/>
          <a:lstStyle/>
          <a:p>
            <a:pPr marL="0" indent="0" algn="l">
              <a:buNone/>
            </a:pPr>
            <a:r>
              <a:rPr lang="ru-RU" sz="1800" dirty="0" smtClean="0">
                <a:effectLst/>
                <a:latin typeface="Times New Roman" pitchFamily="18" charset="0"/>
                <a:cs typeface="Times New Roman" pitchFamily="18" charset="0"/>
              </a:rPr>
              <a:t>                                </a:t>
            </a:r>
            <a:r>
              <a:rPr lang="ru-RU" sz="1800" b="0" dirty="0" smtClean="0">
                <a:effectLst/>
                <a:latin typeface="Times New Roman" pitchFamily="18" charset="0"/>
                <a:cs typeface="Times New Roman" pitchFamily="18" charset="0"/>
              </a:rPr>
              <a:t/>
            </a:r>
            <a:br>
              <a:rPr lang="ru-RU" sz="1800" b="0" dirty="0" smtClean="0">
                <a:effectLst/>
                <a:latin typeface="Times New Roman" pitchFamily="18" charset="0"/>
                <a:cs typeface="Times New Roman" pitchFamily="18" charset="0"/>
              </a:rPr>
            </a:br>
            <a:r>
              <a:rPr lang="ru-RU" sz="1800" dirty="0">
                <a:effectLst/>
                <a:latin typeface="Times New Roman" pitchFamily="18" charset="0"/>
                <a:cs typeface="Times New Roman" pitchFamily="18" charset="0"/>
              </a:rPr>
              <a:t>Задача воспитателя </a:t>
            </a:r>
            <a:r>
              <a:rPr lang="ru-RU" sz="1800" b="0" dirty="0">
                <a:effectLst/>
                <a:latin typeface="Times New Roman" pitchFamily="18" charset="0"/>
                <a:cs typeface="Times New Roman" pitchFamily="18" charset="0"/>
              </a:rPr>
              <a:t>состоит в том, чтобы создать условия практического овладения языком доступным для каждого воспитанника, выбрать такие методы обучения, которые позволили бы каждому воспитаннику проявить свою активность и творчество</a:t>
            </a:r>
            <a:r>
              <a:rPr lang="ru-RU" sz="1800" dirty="0">
                <a:effectLst/>
              </a:rPr>
              <a:t>.</a:t>
            </a:r>
            <a:r>
              <a:rPr lang="ru-RU" sz="1800" b="0" dirty="0" smtClean="0">
                <a:effectLst/>
                <a:latin typeface="Times New Roman" pitchFamily="18" charset="0"/>
                <a:cs typeface="Times New Roman" pitchFamily="18" charset="0"/>
              </a:rPr>
              <a:t/>
            </a:r>
            <a:br>
              <a:rPr lang="ru-RU" sz="1800" b="0" dirty="0" smtClean="0">
                <a:effectLst/>
                <a:latin typeface="Times New Roman" pitchFamily="18" charset="0"/>
                <a:cs typeface="Times New Roman" pitchFamily="18" charset="0"/>
              </a:rPr>
            </a:br>
            <a:r>
              <a:rPr lang="ru-RU" sz="1800" b="0" dirty="0" smtClean="0">
                <a:effectLst/>
                <a:latin typeface="Times New Roman" pitchFamily="18" charset="0"/>
                <a:cs typeface="Times New Roman" pitchFamily="18" charset="0"/>
              </a:rPr>
              <a:t>В заключение </a:t>
            </a:r>
            <a:r>
              <a:rPr lang="ru-RU" sz="1800" b="0" dirty="0">
                <a:effectLst/>
                <a:latin typeface="Times New Roman" pitchFamily="18" charset="0"/>
                <a:cs typeface="Times New Roman" pitchFamily="18" charset="0"/>
              </a:rPr>
              <a:t>хотелось бы отметить, что работа педагога с одаренными детьми – это сложный и никогда не прекращающийся процесс. Он требует от воспитателя личностного роста, хороших, постоянно обновляемых знаний в области психологии одаренных и их обучения, а также тесного сотрудничества с психологами, другими воспитателями, администрацией и обязательно с родителями. Он требует постоянного роста мастерства педагогической гибкости, умения отказаться оттого, что еще сегодня казалось творческой находкой и сильной стороной</a:t>
            </a:r>
            <a:r>
              <a:rPr lang="ru-RU" sz="1800" b="0" dirty="0" smtClean="0">
                <a:effectLst/>
                <a:latin typeface="Times New Roman" pitchFamily="18" charset="0"/>
                <a:cs typeface="Times New Roman" pitchFamily="18" charset="0"/>
              </a:rPr>
              <a:t>.</a:t>
            </a:r>
            <a:endParaRPr lang="ru-RU" sz="1800" b="0" dirty="0">
              <a:latin typeface="Times New Roman" pitchFamily="18" charset="0"/>
              <a:cs typeface="Times New Roman" pitchFamily="18" charset="0"/>
            </a:endParaRPr>
          </a:p>
        </p:txBody>
      </p:sp>
      <p:sp>
        <p:nvSpPr>
          <p:cNvPr id="3" name="Прямоугольник 2"/>
          <p:cNvSpPr/>
          <p:nvPr/>
        </p:nvSpPr>
        <p:spPr>
          <a:xfrm>
            <a:off x="3779912" y="469250"/>
            <a:ext cx="1530419" cy="369332"/>
          </a:xfrm>
          <a:prstGeom prst="rect">
            <a:avLst/>
          </a:prstGeom>
        </p:spPr>
        <p:txBody>
          <a:bodyPr wrap="none">
            <a:spAutoFit/>
          </a:bodyPr>
          <a:lstStyle/>
          <a:p>
            <a:pPr algn="ctr"/>
            <a:r>
              <a:rPr lang="ru-RU" b="1" dirty="0">
                <a:latin typeface="Times New Roman" pitchFamily="18" charset="0"/>
                <a:cs typeface="Times New Roman" pitchFamily="18" charset="0"/>
              </a:rPr>
              <a:t>Заключение:</a:t>
            </a:r>
            <a:endParaRPr lang="ru-RU" b="1" dirty="0"/>
          </a:p>
        </p:txBody>
      </p:sp>
      <p:sp>
        <p:nvSpPr>
          <p:cNvPr id="4" name="Прямоугольник 3"/>
          <p:cNvSpPr/>
          <p:nvPr/>
        </p:nvSpPr>
        <p:spPr>
          <a:xfrm>
            <a:off x="738329" y="1268760"/>
            <a:ext cx="7434069" cy="1477328"/>
          </a:xfrm>
          <a:prstGeom prst="rect">
            <a:avLst/>
          </a:prstGeom>
        </p:spPr>
        <p:txBody>
          <a:bodyPr wrap="square">
            <a:spAutoFit/>
          </a:bodyPr>
          <a:lstStyle/>
          <a:p>
            <a:pPr algn="just"/>
            <a:r>
              <a:rPr lang="ru-RU" b="1" dirty="0">
                <a:gradFill>
                  <a:gsLst>
                    <a:gs pos="0">
                      <a:schemeClr val="tx1"/>
                    </a:gs>
                    <a:gs pos="40000">
                      <a:schemeClr val="tx1">
                        <a:lumMod val="75000"/>
                        <a:lumOff val="25000"/>
                      </a:schemeClr>
                    </a:gs>
                    <a:gs pos="100000">
                      <a:schemeClr val="tx2">
                        <a:alpha val="65000"/>
                      </a:schemeClr>
                    </a:gs>
                  </a:gsLst>
                  <a:lin ang="5400000" scaled="0"/>
                </a:gradFill>
                <a:latin typeface="Times New Roman" pitchFamily="18" charset="0"/>
                <a:ea typeface="+mj-ea"/>
                <a:cs typeface="Times New Roman" pitchFamily="18" charset="0"/>
              </a:rPr>
              <a:t>Детская одаренность </a:t>
            </a:r>
            <a:r>
              <a:rPr lang="ru-RU" dirty="0">
                <a:gradFill>
                  <a:gsLst>
                    <a:gs pos="0">
                      <a:schemeClr val="tx1"/>
                    </a:gs>
                    <a:gs pos="40000">
                      <a:schemeClr val="tx1">
                        <a:lumMod val="75000"/>
                        <a:lumOff val="25000"/>
                      </a:schemeClr>
                    </a:gs>
                    <a:gs pos="100000">
                      <a:schemeClr val="tx2">
                        <a:alpha val="65000"/>
                      </a:schemeClr>
                    </a:gs>
                  </a:gsLst>
                  <a:lin ang="5400000" scaled="0"/>
                </a:gradFill>
                <a:latin typeface="Times New Roman" pitchFamily="18" charset="0"/>
                <a:ea typeface="+mj-ea"/>
                <a:cs typeface="Times New Roman" pitchFamily="18" charset="0"/>
              </a:rPr>
              <a:t>- сложное и многоаспектное явление. Существует множество подходов к определению одаренности, точек зрения на проблему одаренности. Возникает острая необходимость в особых, научно обоснованных методов работы с детьми с различными видами одаренности.</a:t>
            </a:r>
          </a:p>
        </p:txBody>
      </p:sp>
    </p:spTree>
    <p:extLst>
      <p:ext uri="{BB962C8B-B14F-4D97-AF65-F5344CB8AC3E}">
        <p14:creationId xmlns:p14="http://schemas.microsoft.com/office/powerpoint/2010/main" val="3626231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3" y="692696"/>
            <a:ext cx="7406208" cy="5400600"/>
          </a:xfrm>
        </p:spPr>
        <p:txBody>
          <a:bodyPr/>
          <a:lstStyle/>
          <a:p>
            <a:pPr marL="0" indent="0" algn="l">
              <a:buNone/>
            </a:pPr>
            <a:r>
              <a:rPr lang="ru-RU" sz="1800" dirty="0" smtClean="0">
                <a:solidFill>
                  <a:schemeClr val="tx1"/>
                </a:solidFill>
                <a:effectLst/>
                <a:latin typeface="Times New Roman" pitchFamily="18" charset="0"/>
                <a:cs typeface="Times New Roman" pitchFamily="18" charset="0"/>
              </a:rPr>
              <a:t>Список используемой литературы:</a:t>
            </a:r>
            <a:br>
              <a:rPr lang="ru-RU" sz="1800" dirty="0" smtClean="0">
                <a:solidFill>
                  <a:schemeClr val="tx1"/>
                </a:solidFill>
                <a:effectLst/>
                <a:latin typeface="Times New Roman" pitchFamily="18" charset="0"/>
                <a:cs typeface="Times New Roman" pitchFamily="18" charset="0"/>
              </a:rPr>
            </a:br>
            <a:r>
              <a:rPr lang="ru-RU" sz="1800" b="0" dirty="0" smtClean="0">
                <a:solidFill>
                  <a:schemeClr val="tx1"/>
                </a:solidFill>
                <a:effectLst/>
                <a:latin typeface="Times New Roman" pitchFamily="18" charset="0"/>
                <a:cs typeface="Times New Roman" pitchFamily="18" charset="0"/>
              </a:rPr>
              <a:t>1. Авдеева Н. И. «Одарённые дети» Н.И. Авдеева -</a:t>
            </a:r>
            <a:r>
              <a:rPr lang="ru-RU" sz="1800" b="0" dirty="0" err="1" smtClean="0">
                <a:solidFill>
                  <a:schemeClr val="tx1"/>
                </a:solidFill>
                <a:effectLst/>
                <a:latin typeface="Times New Roman" pitchFamily="18" charset="0"/>
                <a:cs typeface="Times New Roman" pitchFamily="18" charset="0"/>
              </a:rPr>
              <a:t>М.издательский</a:t>
            </a:r>
            <a:r>
              <a:rPr lang="ru-RU" sz="1800" b="0" dirty="0" smtClean="0">
                <a:solidFill>
                  <a:schemeClr val="tx1"/>
                </a:solidFill>
                <a:effectLst/>
                <a:latin typeface="Times New Roman" pitchFamily="18" charset="0"/>
                <a:cs typeface="Times New Roman" pitchFamily="18" charset="0"/>
              </a:rPr>
              <a:t> центр «Академия»2008.-176 с.</a:t>
            </a:r>
            <a:br>
              <a:rPr lang="ru-RU" sz="1800" b="0" dirty="0" smtClean="0">
                <a:solidFill>
                  <a:schemeClr val="tx1"/>
                </a:solidFill>
                <a:effectLst/>
                <a:latin typeface="Times New Roman" pitchFamily="18" charset="0"/>
                <a:cs typeface="Times New Roman" pitchFamily="18" charset="0"/>
              </a:rPr>
            </a:br>
            <a:r>
              <a:rPr lang="ru-RU" sz="1800" b="0" dirty="0" smtClean="0">
                <a:solidFill>
                  <a:schemeClr val="tx1"/>
                </a:solidFill>
                <a:effectLst/>
                <a:latin typeface="Times New Roman" pitchFamily="18" charset="0"/>
                <a:cs typeface="Times New Roman" pitchFamily="18" charset="0"/>
              </a:rPr>
              <a:t>2. </a:t>
            </a:r>
            <a:r>
              <a:rPr lang="ru-RU" sz="1800" b="0" dirty="0" err="1" smtClean="0">
                <a:solidFill>
                  <a:schemeClr val="tx1"/>
                </a:solidFill>
                <a:effectLst/>
                <a:latin typeface="Times New Roman" pitchFamily="18" charset="0"/>
                <a:cs typeface="Times New Roman" pitchFamily="18" charset="0"/>
              </a:rPr>
              <a:t>Гильбух</a:t>
            </a:r>
            <a:r>
              <a:rPr lang="ru-RU" sz="1800" b="0" dirty="0" smtClean="0">
                <a:solidFill>
                  <a:schemeClr val="tx1"/>
                </a:solidFill>
                <a:effectLst/>
                <a:latin typeface="Times New Roman" pitchFamily="18" charset="0"/>
                <a:cs typeface="Times New Roman" pitchFamily="18" charset="0"/>
              </a:rPr>
              <a:t> Ю. З. Внимание: одаренные дети. — М., 1991.</a:t>
            </a:r>
            <a:br>
              <a:rPr lang="ru-RU" sz="1800" b="0" dirty="0" smtClean="0">
                <a:solidFill>
                  <a:schemeClr val="tx1"/>
                </a:solidFill>
                <a:effectLst/>
                <a:latin typeface="Times New Roman" pitchFamily="18" charset="0"/>
                <a:cs typeface="Times New Roman" pitchFamily="18" charset="0"/>
              </a:rPr>
            </a:br>
            <a:r>
              <a:rPr lang="ru-RU" sz="1800" b="0" dirty="0" smtClean="0">
                <a:solidFill>
                  <a:schemeClr val="tx1"/>
                </a:solidFill>
                <a:effectLst/>
                <a:latin typeface="Times New Roman" pitchFamily="18" charset="0"/>
                <a:cs typeface="Times New Roman" pitchFamily="18" charset="0"/>
              </a:rPr>
              <a:t>3. </a:t>
            </a:r>
            <a:r>
              <a:rPr lang="ru-RU" sz="1800" b="0" dirty="0" err="1" smtClean="0">
                <a:solidFill>
                  <a:schemeClr val="tx1"/>
                </a:solidFill>
                <a:effectLst/>
                <a:latin typeface="Times New Roman" pitchFamily="18" charset="0"/>
                <a:cs typeface="Times New Roman" pitchFamily="18" charset="0"/>
              </a:rPr>
              <a:t>Ковалькова</a:t>
            </a:r>
            <a:r>
              <a:rPr lang="ru-RU" sz="1800" b="0" dirty="0" smtClean="0">
                <a:solidFill>
                  <a:schemeClr val="tx1"/>
                </a:solidFill>
                <a:effectLst/>
                <a:latin typeface="Times New Roman" pitchFamily="18" charset="0"/>
                <a:cs typeface="Times New Roman" pitchFamily="18" charset="0"/>
              </a:rPr>
              <a:t> О. Н. «</a:t>
            </a:r>
            <a:r>
              <a:rPr lang="ru-RU" sz="1800" b="0" dirty="0" err="1" smtClean="0">
                <a:solidFill>
                  <a:schemeClr val="tx1"/>
                </a:solidFill>
                <a:effectLst/>
                <a:latin typeface="Times New Roman" pitchFamily="18" charset="0"/>
                <a:cs typeface="Times New Roman" pitchFamily="18" charset="0"/>
              </a:rPr>
              <a:t>Одаренность»:проблемы</a:t>
            </a:r>
            <a:r>
              <a:rPr lang="ru-RU" sz="1800" b="0" dirty="0" smtClean="0">
                <a:solidFill>
                  <a:schemeClr val="tx1"/>
                </a:solidFill>
                <a:effectLst/>
                <a:latin typeface="Times New Roman" pitchFamily="18" charset="0"/>
                <a:cs typeface="Times New Roman" pitchFamily="18" charset="0"/>
              </a:rPr>
              <a:t>, испытания М., «Академия», 2010.</a:t>
            </a:r>
            <a:br>
              <a:rPr lang="ru-RU" sz="1800" b="0" dirty="0" smtClean="0">
                <a:solidFill>
                  <a:schemeClr val="tx1"/>
                </a:solidFill>
                <a:effectLst/>
                <a:latin typeface="Times New Roman" pitchFamily="18" charset="0"/>
                <a:cs typeface="Times New Roman" pitchFamily="18" charset="0"/>
              </a:rPr>
            </a:br>
            <a:r>
              <a:rPr lang="ru-RU" sz="1800" b="0" dirty="0" smtClean="0">
                <a:solidFill>
                  <a:schemeClr val="tx1"/>
                </a:solidFill>
                <a:effectLst/>
                <a:latin typeface="Times New Roman" pitchFamily="18" charset="0"/>
                <a:cs typeface="Times New Roman" pitchFamily="18" charset="0"/>
              </a:rPr>
              <a:t>4. </a:t>
            </a:r>
            <a:r>
              <a:rPr lang="ru-RU" sz="1800" b="0" dirty="0" err="1" smtClean="0">
                <a:solidFill>
                  <a:schemeClr val="tx1"/>
                </a:solidFill>
                <a:effectLst/>
                <a:latin typeface="Times New Roman" pitchFamily="18" charset="0"/>
                <a:cs typeface="Times New Roman" pitchFamily="18" charset="0"/>
              </a:rPr>
              <a:t>Лейтес</a:t>
            </a:r>
            <a:r>
              <a:rPr lang="ru-RU" sz="1800" b="0" dirty="0" smtClean="0">
                <a:solidFill>
                  <a:schemeClr val="tx1"/>
                </a:solidFill>
                <a:effectLst/>
                <a:latin typeface="Times New Roman" pitchFamily="18" charset="0"/>
                <a:cs typeface="Times New Roman" pitchFamily="18" charset="0"/>
              </a:rPr>
              <a:t> Н. С. «Возрастная одаренность» учебное пособие для студентов высших педагогических учебных заведений </a:t>
            </a:r>
            <a:r>
              <a:rPr lang="ru-RU" sz="1800" b="0" dirty="0" err="1" smtClean="0">
                <a:solidFill>
                  <a:schemeClr val="tx1"/>
                </a:solidFill>
                <a:effectLst/>
                <a:latin typeface="Times New Roman" pitchFamily="18" charset="0"/>
                <a:cs typeface="Times New Roman" pitchFamily="18" charset="0"/>
              </a:rPr>
              <a:t>М.:Издательский</a:t>
            </a:r>
            <a:r>
              <a:rPr lang="ru-RU" sz="1800" b="0" dirty="0" smtClean="0">
                <a:solidFill>
                  <a:schemeClr val="tx1"/>
                </a:solidFill>
                <a:effectLst/>
                <a:latin typeface="Times New Roman" pitchFamily="18" charset="0"/>
                <a:cs typeface="Times New Roman" pitchFamily="18" charset="0"/>
              </a:rPr>
              <a:t> центр «Академия», 2003-320 с.</a:t>
            </a:r>
            <a:br>
              <a:rPr lang="ru-RU" sz="1800" b="0" dirty="0" smtClean="0">
                <a:solidFill>
                  <a:schemeClr val="tx1"/>
                </a:solidFill>
                <a:effectLst/>
                <a:latin typeface="Times New Roman" pitchFamily="18" charset="0"/>
                <a:cs typeface="Times New Roman" pitchFamily="18" charset="0"/>
              </a:rPr>
            </a:br>
            <a:r>
              <a:rPr lang="ru-RU" sz="1800" b="0" dirty="0" smtClean="0">
                <a:solidFill>
                  <a:schemeClr val="tx1"/>
                </a:solidFill>
                <a:effectLst/>
                <a:latin typeface="Times New Roman" pitchFamily="18" charset="0"/>
                <a:cs typeface="Times New Roman" pitchFamily="18" charset="0"/>
              </a:rPr>
              <a:t>5. Матюшкин A. M. Загадки одаренности. М.,1992 .</a:t>
            </a:r>
            <a:br>
              <a:rPr lang="ru-RU" sz="1800" b="0" dirty="0" smtClean="0">
                <a:solidFill>
                  <a:schemeClr val="tx1"/>
                </a:solidFill>
                <a:effectLst/>
                <a:latin typeface="Times New Roman" pitchFamily="18" charset="0"/>
                <a:cs typeface="Times New Roman" pitchFamily="18" charset="0"/>
              </a:rPr>
            </a:br>
            <a:r>
              <a:rPr lang="ru-RU" sz="1800" b="0" dirty="0" smtClean="0">
                <a:solidFill>
                  <a:schemeClr val="tx1"/>
                </a:solidFill>
                <a:effectLst/>
                <a:latin typeface="Times New Roman" pitchFamily="18" charset="0"/>
                <a:cs typeface="Times New Roman" pitchFamily="18" charset="0"/>
              </a:rPr>
              <a:t>6. Одаренные дети. Под редакцией Г.В. </a:t>
            </a:r>
            <a:r>
              <a:rPr lang="ru-RU" sz="1800" b="0" dirty="0" err="1" smtClean="0">
                <a:solidFill>
                  <a:schemeClr val="tx1"/>
                </a:solidFill>
                <a:effectLst/>
                <a:latin typeface="Times New Roman" pitchFamily="18" charset="0"/>
                <a:cs typeface="Times New Roman" pitchFamily="18" charset="0"/>
              </a:rPr>
              <a:t>Бурменской</a:t>
            </a:r>
            <a:r>
              <a:rPr lang="ru-RU" sz="1800" b="0" dirty="0" smtClean="0">
                <a:solidFill>
                  <a:schemeClr val="tx1"/>
                </a:solidFill>
                <a:effectLst/>
                <a:latin typeface="Times New Roman" pitchFamily="18" charset="0"/>
                <a:cs typeface="Times New Roman" pitchFamily="18" charset="0"/>
              </a:rPr>
              <a:t> и В.М. Слуцкого. — М., 1991.</a:t>
            </a:r>
            <a:br>
              <a:rPr lang="ru-RU" sz="1800" b="0" dirty="0" smtClean="0">
                <a:solidFill>
                  <a:schemeClr val="tx1"/>
                </a:solidFill>
                <a:effectLst/>
                <a:latin typeface="Times New Roman" pitchFamily="18" charset="0"/>
                <a:cs typeface="Times New Roman" pitchFamily="18" charset="0"/>
              </a:rPr>
            </a:br>
            <a:r>
              <a:rPr lang="ru-RU" sz="1800" b="0" dirty="0" smtClean="0">
                <a:solidFill>
                  <a:schemeClr val="tx1"/>
                </a:solidFill>
                <a:effectLst/>
                <a:latin typeface="Times New Roman" pitchFamily="18" charset="0"/>
                <a:cs typeface="Times New Roman" pitchFamily="18" charset="0"/>
              </a:rPr>
              <a:t>7. </a:t>
            </a:r>
            <a:r>
              <a:rPr lang="ru-RU" sz="1800" b="0" dirty="0" err="1" smtClean="0">
                <a:solidFill>
                  <a:schemeClr val="tx1"/>
                </a:solidFill>
                <a:effectLst/>
                <a:latin typeface="Times New Roman" pitchFamily="18" charset="0"/>
                <a:cs typeface="Times New Roman" pitchFamily="18" charset="0"/>
              </a:rPr>
              <a:t>Семянникова</a:t>
            </a:r>
            <a:r>
              <a:rPr lang="ru-RU" sz="1800" b="0" dirty="0" smtClean="0">
                <a:solidFill>
                  <a:schemeClr val="tx1"/>
                </a:solidFill>
                <a:effectLst/>
                <a:latin typeface="Times New Roman" pitchFamily="18" charset="0"/>
                <a:cs typeface="Times New Roman" pitchFamily="18" charset="0"/>
              </a:rPr>
              <a:t> Ю. П. «Выявление и развитие одаренных детей»  Ю. П. </a:t>
            </a:r>
            <a:r>
              <a:rPr lang="ru-RU" sz="1800" b="0" dirty="0" err="1" smtClean="0">
                <a:solidFill>
                  <a:schemeClr val="tx1"/>
                </a:solidFill>
                <a:effectLst/>
                <a:latin typeface="Times New Roman" pitchFamily="18" charset="0"/>
                <a:cs typeface="Times New Roman" pitchFamily="18" charset="0"/>
              </a:rPr>
              <a:t>Семянникова</a:t>
            </a:r>
            <a:r>
              <a:rPr lang="ru-RU" sz="1800" b="0" dirty="0" smtClean="0">
                <a:solidFill>
                  <a:schemeClr val="tx1"/>
                </a:solidFill>
                <a:effectLst/>
                <a:latin typeface="Times New Roman" pitchFamily="18" charset="0"/>
                <a:cs typeface="Times New Roman" pitchFamily="18" charset="0"/>
              </a:rPr>
              <a:t>.-М.: Педагогика 2003,-115 с.</a:t>
            </a:r>
            <a:br>
              <a:rPr lang="ru-RU" sz="1800" b="0" dirty="0" smtClean="0">
                <a:solidFill>
                  <a:schemeClr val="tx1"/>
                </a:solidFill>
                <a:effectLst/>
                <a:latin typeface="Times New Roman" pitchFamily="18" charset="0"/>
                <a:cs typeface="Times New Roman" pitchFamily="18" charset="0"/>
              </a:rPr>
            </a:br>
            <a:r>
              <a:rPr lang="ru-RU" sz="1800" b="0" dirty="0" smtClean="0">
                <a:solidFill>
                  <a:schemeClr val="tx1"/>
                </a:solidFill>
                <a:effectLst/>
                <a:latin typeface="Times New Roman" pitchFamily="18" charset="0"/>
                <a:cs typeface="Times New Roman" pitchFamily="18" charset="0"/>
              </a:rPr>
              <a:t>8. В. В. </a:t>
            </a:r>
            <a:r>
              <a:rPr lang="ru-RU" sz="1800" b="0" dirty="0" err="1" smtClean="0">
                <a:solidFill>
                  <a:schemeClr val="tx1"/>
                </a:solidFill>
                <a:effectLst/>
                <a:latin typeface="Times New Roman" pitchFamily="18" charset="0"/>
                <a:cs typeface="Times New Roman" pitchFamily="18" charset="0"/>
              </a:rPr>
              <a:t>Чурсина</a:t>
            </a:r>
            <a:r>
              <a:rPr lang="ru-RU" sz="1800" b="0" dirty="0" smtClean="0">
                <a:solidFill>
                  <a:schemeClr val="tx1"/>
                </a:solidFill>
                <a:effectLst/>
                <a:latin typeface="Times New Roman" pitchFamily="18" charset="0"/>
                <a:cs typeface="Times New Roman" pitchFamily="18" charset="0"/>
              </a:rPr>
              <a:t> «Одарённые дети в детском саду и в семье»  В. В. </a:t>
            </a:r>
            <a:r>
              <a:rPr lang="ru-RU" sz="1800" b="0" dirty="0" err="1" smtClean="0">
                <a:solidFill>
                  <a:schemeClr val="tx1"/>
                </a:solidFill>
                <a:effectLst/>
                <a:latin typeface="Times New Roman" pitchFamily="18" charset="0"/>
                <a:cs typeface="Times New Roman" pitchFamily="18" charset="0"/>
              </a:rPr>
              <a:t>Чурсина</a:t>
            </a:r>
            <a:r>
              <a:rPr lang="ru-RU" sz="1800" b="0" dirty="0" smtClean="0">
                <a:solidFill>
                  <a:schemeClr val="tx1"/>
                </a:solidFill>
                <a:effectLst/>
                <a:latin typeface="Times New Roman" pitchFamily="18" charset="0"/>
                <a:cs typeface="Times New Roman" pitchFamily="18" charset="0"/>
              </a:rPr>
              <a:t>. -М.Издательство«Преент»,2006.-176с</a:t>
            </a:r>
            <a:br>
              <a:rPr lang="ru-RU" sz="1800" b="0" dirty="0" smtClean="0">
                <a:solidFill>
                  <a:schemeClr val="tx1"/>
                </a:solidFill>
                <a:effectLst/>
                <a:latin typeface="Times New Roman" pitchFamily="18" charset="0"/>
                <a:cs typeface="Times New Roman" pitchFamily="18" charset="0"/>
              </a:rPr>
            </a:br>
            <a:r>
              <a:rPr lang="ru-RU" sz="1800" b="0" dirty="0" smtClean="0">
                <a:solidFill>
                  <a:schemeClr val="tx1"/>
                </a:solidFill>
                <a:effectLst/>
                <a:latin typeface="Times New Roman" pitchFamily="18" charset="0"/>
                <a:cs typeface="Times New Roman" pitchFamily="18" charset="0"/>
              </a:rPr>
              <a:t>10. </a:t>
            </a:r>
            <a:r>
              <a:rPr lang="en-US" sz="1800" b="0" u="sng" dirty="0" smtClean="0">
                <a:solidFill>
                  <a:schemeClr val="tx1"/>
                </a:solidFill>
                <a:effectLst/>
                <a:latin typeface="Times New Roman" pitchFamily="18" charset="0"/>
                <a:cs typeface="Times New Roman" pitchFamily="18" charset="0"/>
              </a:rPr>
              <a:t>http</a:t>
            </a:r>
            <a:r>
              <a:rPr lang="ru-RU" sz="1800" b="0" u="sng" dirty="0" smtClean="0">
                <a:solidFill>
                  <a:schemeClr val="tx1"/>
                </a:solidFill>
                <a:effectLst/>
                <a:latin typeface="Times New Roman" pitchFamily="18" charset="0"/>
                <a:cs typeface="Times New Roman" pitchFamily="18" charset="0"/>
              </a:rPr>
              <a:t>:</a:t>
            </a:r>
            <a:r>
              <a:rPr lang="en-US" sz="1800" b="0" u="sng" dirty="0" smtClean="0">
                <a:solidFill>
                  <a:schemeClr val="tx1"/>
                </a:solidFill>
                <a:effectLst/>
                <a:latin typeface="Times New Roman" pitchFamily="18" charset="0"/>
                <a:cs typeface="Times New Roman" pitchFamily="18" charset="0"/>
              </a:rPr>
              <a:t>//dohcolonoc.ru</a:t>
            </a:r>
            <a:r>
              <a:rPr lang="ru-RU" sz="1800" b="0" dirty="0" smtClean="0">
                <a:solidFill>
                  <a:schemeClr val="tx1"/>
                </a:solidFill>
                <a:effectLst/>
                <a:latin typeface="Times New Roman" pitchFamily="18" charset="0"/>
                <a:cs typeface="Times New Roman" pitchFamily="18" charset="0"/>
              </a:rPr>
              <a:t/>
            </a:r>
            <a:br>
              <a:rPr lang="ru-RU" sz="1800" b="0" dirty="0" smtClean="0">
                <a:solidFill>
                  <a:schemeClr val="tx1"/>
                </a:solidFill>
                <a:effectLst/>
                <a:latin typeface="Times New Roman" pitchFamily="18" charset="0"/>
                <a:cs typeface="Times New Roman" pitchFamily="18" charset="0"/>
              </a:rPr>
            </a:br>
            <a:r>
              <a:rPr lang="ru-RU" sz="1800" dirty="0" smtClean="0">
                <a:solidFill>
                  <a:schemeClr val="tx1"/>
                </a:solidFill>
                <a:effectLst/>
              </a:rPr>
              <a:t> </a:t>
            </a:r>
            <a:br>
              <a:rPr lang="ru-RU" sz="1800" dirty="0" smtClean="0">
                <a:solidFill>
                  <a:schemeClr val="tx1"/>
                </a:solidFill>
                <a:effectLst/>
              </a:rPr>
            </a:br>
            <a:r>
              <a:rPr lang="ru-RU" sz="1800" dirty="0" smtClean="0">
                <a:effectLst/>
              </a:rPr>
              <a:t> </a:t>
            </a:r>
            <a:br>
              <a:rPr lang="ru-RU" sz="1800" dirty="0" smtClean="0">
                <a:effectLst/>
              </a:rPr>
            </a:br>
            <a:r>
              <a:rPr lang="ru-RU" sz="1800" dirty="0" smtClean="0">
                <a:effectLst/>
              </a:rPr>
              <a:t> </a:t>
            </a:r>
            <a:br>
              <a:rPr lang="ru-RU" sz="1800" dirty="0" smtClean="0">
                <a:effectLst/>
              </a:rPr>
            </a:br>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1688388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5" y="2348880"/>
            <a:ext cx="7118176" cy="1512168"/>
          </a:xfrm>
        </p:spPr>
        <p:txBody>
          <a:bodyPr/>
          <a:lstStyle/>
          <a:p>
            <a:pPr algn="ctr"/>
            <a:r>
              <a:rPr lang="ru-RU" sz="3600" dirty="0" smtClean="0"/>
              <a:t>Спасибо за внимание!</a:t>
            </a:r>
            <a:endParaRPr lang="ru-RU" sz="3600" dirty="0"/>
          </a:p>
        </p:txBody>
      </p:sp>
    </p:spTree>
    <p:extLst>
      <p:ext uri="{BB962C8B-B14F-4D97-AF65-F5344CB8AC3E}">
        <p14:creationId xmlns:p14="http://schemas.microsoft.com/office/powerpoint/2010/main" val="3552342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7" y="476672"/>
            <a:ext cx="7550224" cy="5038496"/>
          </a:xfrm>
        </p:spPr>
        <p:txBody>
          <a:bodyPr/>
          <a:lstStyle/>
          <a:p>
            <a:pPr algn="just"/>
            <a:r>
              <a:rPr lang="ru-RU" sz="1800" u="sng" dirty="0">
                <a:effectLst/>
                <a:latin typeface="Times New Roman" pitchFamily="18" charset="0"/>
                <a:cs typeface="Times New Roman" pitchFamily="18" charset="0"/>
              </a:rPr>
              <a:t>Актуальность работы: </a:t>
            </a:r>
            <a:r>
              <a:rPr lang="ru-RU" sz="1800" b="0" dirty="0">
                <a:solidFill>
                  <a:schemeClr val="tx2"/>
                </a:solidFill>
                <a:effectLst/>
                <a:latin typeface="Times New Roman" pitchFamily="18" charset="0"/>
                <a:cs typeface="Times New Roman" pitchFamily="18" charset="0"/>
              </a:rPr>
              <a:t>До недавнего времени в нашей стране уделялось достаточно мало внимания изучению детской одаренности и разработке психолого-педагогических вопросов обучения и воспитания незаурядных детей. В соответствии с господствовавшей идеологией считалось, что все дети равны и нет причин выделять особо способных детей, так как у каждого ребенка могут быть сформированы при соответствующем обучении необходимые качества. И только с демократизацией общества данная проблема стала вызывать интерес и необходимость поиска ее решений. Данная тема актуальна потому что, с быстрым темпом развития общества и информационных технологий у социума встаёт острая потребность в нестандартно-мыслящих людях. Для этого необходимо развивать и всячески поощрять одарённых детей, не позволяя их способностям исчезать из-за невнимательности и </a:t>
            </a:r>
            <a:r>
              <a:rPr lang="ru-RU" sz="1800" b="0" dirty="0" smtClean="0">
                <a:solidFill>
                  <a:schemeClr val="tx2"/>
                </a:solidFill>
                <a:effectLst/>
                <a:latin typeface="Times New Roman" pitchFamily="18" charset="0"/>
                <a:cs typeface="Times New Roman" pitchFamily="18" charset="0"/>
              </a:rPr>
              <a:t>неподготовленности взрослых</a:t>
            </a:r>
            <a:r>
              <a:rPr lang="ru-RU" sz="1800" b="0" dirty="0">
                <a:solidFill>
                  <a:schemeClr val="tx2"/>
                </a:solidFill>
                <a:effectLst/>
                <a:latin typeface="Times New Roman" pitchFamily="18" charset="0"/>
                <a:cs typeface="Times New Roman" pitchFamily="18" charset="0"/>
              </a:rPr>
              <a:t>.</a:t>
            </a:r>
            <a:br>
              <a:rPr lang="ru-RU" sz="1800" b="0" dirty="0">
                <a:solidFill>
                  <a:schemeClr val="tx2"/>
                </a:solidFill>
                <a:effectLst/>
                <a:latin typeface="Times New Roman" pitchFamily="18" charset="0"/>
                <a:cs typeface="Times New Roman" pitchFamily="18" charset="0"/>
              </a:rPr>
            </a:br>
            <a:endParaRPr lang="ru-RU" sz="1800" b="0" dirty="0">
              <a:solidFill>
                <a:schemeClr val="tx2"/>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509119"/>
            <a:ext cx="2304256" cy="144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6424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48680"/>
            <a:ext cx="8352928" cy="3970318"/>
          </a:xfrm>
          <a:prstGeom prst="rect">
            <a:avLst/>
          </a:prstGeom>
        </p:spPr>
        <p:txBody>
          <a:bodyPr wrap="square">
            <a:spAutoFit/>
          </a:bodyPr>
          <a:lstStyle/>
          <a:p>
            <a:pPr algn="just"/>
            <a:r>
              <a:rPr lang="ru-RU" b="1" dirty="0">
                <a:latin typeface="Times New Roman" pitchFamily="18" charset="0"/>
                <a:cs typeface="Times New Roman" pitchFamily="18" charset="0"/>
              </a:rPr>
              <a:t>Цели и задачи  работы с одаренными детьми: </a:t>
            </a:r>
            <a:endParaRPr lang="ru-RU" dirty="0">
              <a:latin typeface="Times New Roman" pitchFamily="18" charset="0"/>
              <a:cs typeface="Times New Roman" pitchFamily="18" charset="0"/>
            </a:endParaRPr>
          </a:p>
          <a:p>
            <a:pPr algn="just"/>
            <a:r>
              <a:rPr lang="ru-RU" u="sng" dirty="0">
                <a:latin typeface="Times New Roman" pitchFamily="18" charset="0"/>
                <a:cs typeface="Times New Roman" pitchFamily="18" charset="0"/>
              </a:rPr>
              <a:t>Цель:</a:t>
            </a:r>
            <a:r>
              <a:rPr lang="ru-RU" dirty="0">
                <a:latin typeface="Times New Roman" pitchFamily="18" charset="0"/>
                <a:cs typeface="Times New Roman" pitchFamily="18" charset="0"/>
              </a:rPr>
              <a:t> Создание оптимальных условий для выявления, гармонического развития детей с высоким уровнем способностей в условиях детского сада и их самореализации при тесном взаимодействии с семьей и другими социальными институтами. </a:t>
            </a:r>
          </a:p>
          <a:p>
            <a:pPr algn="just"/>
            <a:r>
              <a:rPr lang="ru-RU" u="sng" dirty="0">
                <a:latin typeface="Times New Roman" pitchFamily="18" charset="0"/>
                <a:cs typeface="Times New Roman" pitchFamily="18" charset="0"/>
              </a:rPr>
              <a:t>Задачи: </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1.Изучить методическую и педагогическую литературу по данной теме.</a:t>
            </a:r>
          </a:p>
          <a:p>
            <a:pPr algn="just"/>
            <a:r>
              <a:rPr lang="ru-RU" dirty="0">
                <a:latin typeface="Times New Roman" pitchFamily="18" charset="0"/>
                <a:cs typeface="Times New Roman" pitchFamily="18" charset="0"/>
              </a:rPr>
              <a:t>2.Охарактеризовать понятие одаренность. </a:t>
            </a:r>
          </a:p>
          <a:p>
            <a:pPr algn="just"/>
            <a:r>
              <a:rPr lang="ru-RU" dirty="0">
                <a:latin typeface="Times New Roman" pitchFamily="18" charset="0"/>
                <a:cs typeface="Times New Roman" pitchFamily="18" charset="0"/>
              </a:rPr>
              <a:t>3.Выявить детей с предпосылками одаренности.</a:t>
            </a:r>
          </a:p>
          <a:p>
            <a:pPr algn="just"/>
            <a:r>
              <a:rPr lang="ru-RU" dirty="0" smtClean="0">
                <a:latin typeface="Times New Roman" pitchFamily="18" charset="0"/>
                <a:cs typeface="Times New Roman" pitchFamily="18" charset="0"/>
              </a:rPr>
              <a:t>4.Описать </a:t>
            </a:r>
            <a:r>
              <a:rPr lang="ru-RU" dirty="0">
                <a:latin typeface="Times New Roman" pitchFamily="18" charset="0"/>
                <a:cs typeface="Times New Roman" pitchFamily="18" charset="0"/>
              </a:rPr>
              <a:t>способы обучения одаренных детей.</a:t>
            </a:r>
          </a:p>
          <a:p>
            <a:pPr algn="just"/>
            <a:r>
              <a:rPr lang="ru-RU" dirty="0" smtClean="0">
                <a:latin typeface="Times New Roman" pitchFamily="18" charset="0"/>
                <a:cs typeface="Times New Roman" pitchFamily="18" charset="0"/>
              </a:rPr>
              <a:t>5.Описать </a:t>
            </a:r>
            <a:r>
              <a:rPr lang="ru-RU" dirty="0">
                <a:latin typeface="Times New Roman" pitchFamily="18" charset="0"/>
                <a:cs typeface="Times New Roman" pitchFamily="18" charset="0"/>
              </a:rPr>
              <a:t>способы работы с одаренными детьми.</a:t>
            </a:r>
          </a:p>
          <a:p>
            <a:pPr algn="just"/>
            <a:r>
              <a:rPr lang="ru-RU" dirty="0">
                <a:latin typeface="Times New Roman" pitchFamily="18" charset="0"/>
                <a:cs typeface="Times New Roman" pitchFamily="18" charset="0"/>
              </a:rPr>
              <a:t>5. Оказать консультативную помощь родителям детей с признаками одаренности. </a:t>
            </a:r>
          </a:p>
          <a:p>
            <a:pPr algn="just"/>
            <a:r>
              <a:rPr lang="ru-RU" b="1"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algn="just"/>
            <a:r>
              <a:rPr lang="ru-RU" b="1"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3" name="Рисунок 2" descr="http://dou15-sadik.ru/php/demko.files/image001.png"/>
          <p:cNvPicPr/>
          <p:nvPr/>
        </p:nvPicPr>
        <p:blipFill>
          <a:blip r:embed="rId2">
            <a:extLst>
              <a:ext uri="{28A0092B-C50C-407E-A947-70E740481C1C}">
                <a14:useLocalDpi xmlns:a14="http://schemas.microsoft.com/office/drawing/2010/main" val="0"/>
              </a:ext>
            </a:extLst>
          </a:blip>
          <a:srcRect/>
          <a:stretch>
            <a:fillRect/>
          </a:stretch>
        </p:blipFill>
        <p:spPr bwMode="auto">
          <a:xfrm>
            <a:off x="2864167" y="4005064"/>
            <a:ext cx="3415665" cy="2232247"/>
          </a:xfrm>
          <a:prstGeom prst="rect">
            <a:avLst/>
          </a:prstGeom>
          <a:noFill/>
          <a:ln>
            <a:noFill/>
          </a:ln>
        </p:spPr>
      </p:pic>
    </p:spTree>
    <p:extLst>
      <p:ext uri="{BB962C8B-B14F-4D97-AF65-F5344CB8AC3E}">
        <p14:creationId xmlns:p14="http://schemas.microsoft.com/office/powerpoint/2010/main" val="4089817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774" y="908720"/>
            <a:ext cx="7776863" cy="3744416"/>
          </a:xfrm>
        </p:spPr>
        <p:txBody>
          <a:bodyPr/>
          <a:lstStyle/>
          <a:p>
            <a:pPr algn="just"/>
            <a:r>
              <a:rPr lang="ru-RU" sz="1800" dirty="0" smtClean="0">
                <a:effectLst/>
                <a:latin typeface="Times New Roman" pitchFamily="18" charset="0"/>
                <a:cs typeface="Times New Roman" pitchFamily="18" charset="0"/>
              </a:rPr>
              <a:t>Одаренность</a:t>
            </a:r>
            <a:r>
              <a:rPr lang="ru-RU" sz="1800" dirty="0">
                <a:effectLst/>
                <a:latin typeface="Times New Roman" pitchFamily="18" charset="0"/>
                <a:cs typeface="Times New Roman" pitchFamily="18" charset="0"/>
              </a:rPr>
              <a:t> — </a:t>
            </a:r>
            <a:r>
              <a:rPr lang="ru-RU" sz="1800" b="0" dirty="0" smtClean="0">
                <a:solidFill>
                  <a:schemeClr val="tx2"/>
                </a:solidFill>
                <a:effectLst/>
                <a:latin typeface="Times New Roman" pitchFamily="18" charset="0"/>
                <a:cs typeface="Times New Roman" pitchFamily="18" charset="0"/>
              </a:rPr>
              <a:t>это </a:t>
            </a:r>
            <a:r>
              <a:rPr lang="ru-RU" sz="1800" dirty="0">
                <a:effectLst/>
              </a:rPr>
              <a:t> </a:t>
            </a:r>
            <a:r>
              <a:rPr lang="ru-RU" sz="1800" b="0" dirty="0" smtClean="0">
                <a:effectLst/>
                <a:latin typeface="Times New Roman" pitchFamily="18" charset="0"/>
                <a:cs typeface="Times New Roman" pitchFamily="18" charset="0"/>
              </a:rPr>
              <a:t>системное</a:t>
            </a:r>
            <a:r>
              <a:rPr lang="ru-RU" sz="1800" b="0" dirty="0">
                <a:effectLst/>
                <a:latin typeface="Times New Roman" pitchFamily="18" charset="0"/>
                <a:cs typeface="Times New Roman" pitchFamily="18" charset="0"/>
              </a:rPr>
              <a:t>, развивающееся в течение жизни качество психики, которое определяет возможность достижения человеком более высоких, незаурядных результатов в одном или нескольких видах деятельности по сравнению с другими людьми.</a:t>
            </a:r>
            <a:br>
              <a:rPr lang="ru-RU" sz="1800" b="0" dirty="0">
                <a:effectLst/>
                <a:latin typeface="Times New Roman" pitchFamily="18" charset="0"/>
                <a:cs typeface="Times New Roman" pitchFamily="18" charset="0"/>
              </a:rPr>
            </a:br>
            <a:r>
              <a:rPr lang="ru-RU" sz="1800" dirty="0">
                <a:effectLst/>
                <a:latin typeface="Times New Roman" pitchFamily="18" charset="0"/>
                <a:cs typeface="Times New Roman" pitchFamily="18" charset="0"/>
              </a:rPr>
              <a:t>Одаренный ребенок </a:t>
            </a:r>
            <a:r>
              <a:rPr lang="ru-RU" sz="1800" b="0" dirty="0">
                <a:effectLst/>
                <a:latin typeface="Times New Roman" pitchFamily="18" charset="0"/>
                <a:cs typeface="Times New Roman" pitchFamily="18" charset="0"/>
              </a:rPr>
              <a:t>- это ребенок, который выделяется яркими, очевидными, иногда выдающимися достижениями (или имеет внутренние предпосылки для таких достижений) в том или ином виде деятельности.</a:t>
            </a:r>
            <a:br>
              <a:rPr lang="ru-RU" sz="1800" b="0" dirty="0">
                <a:effectLst/>
                <a:latin typeface="Times New Roman" pitchFamily="18" charset="0"/>
                <a:cs typeface="Times New Roman" pitchFamily="18" charset="0"/>
              </a:rPr>
            </a:br>
            <a:endParaRPr lang="ru-RU" sz="1800" b="0" dirty="0">
              <a:latin typeface="Times New Roman" pitchFamily="18" charset="0"/>
              <a:cs typeface="Times New Roman" pitchFamily="18" charset="0"/>
            </a:endParaRPr>
          </a:p>
        </p:txBody>
      </p:sp>
      <p:sp>
        <p:nvSpPr>
          <p:cNvPr id="3" name="Прямоугольник 2"/>
          <p:cNvSpPr/>
          <p:nvPr/>
        </p:nvSpPr>
        <p:spPr>
          <a:xfrm>
            <a:off x="2863433" y="260648"/>
            <a:ext cx="3334054" cy="369332"/>
          </a:xfrm>
          <a:prstGeom prst="rect">
            <a:avLst/>
          </a:prstGeom>
        </p:spPr>
        <p:txBody>
          <a:bodyPr wrap="none">
            <a:spAutoFit/>
          </a:bodyPr>
          <a:lstStyle/>
          <a:p>
            <a:r>
              <a:rPr lang="ru-RU" b="1" dirty="0">
                <a:latin typeface="Times New Roman" pitchFamily="18" charset="0"/>
                <a:cs typeface="Times New Roman" pitchFamily="18" charset="0"/>
              </a:rPr>
              <a:t>Характеристика одаренности</a:t>
            </a:r>
            <a:r>
              <a:rPr lang="ru-RU" dirty="0">
                <a:latin typeface="Times New Roman" pitchFamily="18" charset="0"/>
                <a:cs typeface="Times New Roman" pitchFamily="18" charset="0"/>
              </a:rPr>
              <a:t>.</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3163" y="3284984"/>
            <a:ext cx="4257675"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077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2892" y="836712"/>
            <a:ext cx="7550224" cy="4750464"/>
          </a:xfrm>
        </p:spPr>
        <p:txBody>
          <a:bodyPr/>
          <a:lstStyle/>
          <a:p>
            <a:pPr marL="0" indent="0" algn="l">
              <a:buNone/>
            </a:pPr>
            <a:r>
              <a:rPr lang="ru-RU" sz="1800" dirty="0">
                <a:solidFill>
                  <a:schemeClr val="tx1"/>
                </a:solidFill>
                <a:effectLst/>
                <a:latin typeface="Times New Roman" pitchFamily="18" charset="0"/>
                <a:cs typeface="Times New Roman" pitchFamily="18" charset="0"/>
              </a:rPr>
              <a:t>Одаренность, также как и способность, может быть общей и специальной. </a:t>
            </a:r>
            <a:r>
              <a:rPr lang="ru-RU" sz="1800" b="0" dirty="0" smtClean="0">
                <a:solidFill>
                  <a:schemeClr val="tx1"/>
                </a:solidFill>
                <a:effectLst/>
                <a:latin typeface="Times New Roman" pitchFamily="18" charset="0"/>
                <a:cs typeface="Times New Roman" pitchFamily="18" charset="0"/>
              </a:rPr>
              <a:t>Существует </a:t>
            </a:r>
            <a:r>
              <a:rPr lang="ru-RU" sz="1800" b="0" dirty="0">
                <a:solidFill>
                  <a:schemeClr val="tx1"/>
                </a:solidFill>
                <a:effectLst/>
                <a:latin typeface="Times New Roman" pitchFamily="18" charset="0"/>
                <a:cs typeface="Times New Roman" pitchFamily="18" charset="0"/>
              </a:rPr>
              <a:t>одаренность, которая влияет на успешность </a:t>
            </a:r>
            <a:r>
              <a:rPr lang="ru-RU" sz="1800" b="0" dirty="0" smtClean="0">
                <a:solidFill>
                  <a:schemeClr val="tx1"/>
                </a:solidFill>
                <a:effectLst/>
                <a:latin typeface="Times New Roman" pitchFamily="18" charset="0"/>
                <a:cs typeface="Times New Roman" pitchFamily="18" charset="0"/>
              </a:rPr>
              <a:t>во многих видах деятельности, и тогда она может быть названа общей одаренностью. Общую </a:t>
            </a:r>
            <a:r>
              <a:rPr lang="ru-RU" sz="1800" b="0" dirty="0">
                <a:solidFill>
                  <a:schemeClr val="tx1"/>
                </a:solidFill>
                <a:effectLst/>
                <a:latin typeface="Times New Roman" pitchFamily="18" charset="0"/>
                <a:cs typeface="Times New Roman" pitchFamily="18" charset="0"/>
              </a:rPr>
              <a:t>одаренность принято подразделять на умственную и </a:t>
            </a:r>
            <a:r>
              <a:rPr lang="ru-RU" sz="1800" b="0" dirty="0" smtClean="0">
                <a:solidFill>
                  <a:schemeClr val="tx1"/>
                </a:solidFill>
                <a:effectLst/>
                <a:latin typeface="Times New Roman" pitchFamily="18" charset="0"/>
                <a:cs typeface="Times New Roman" pitchFamily="18" charset="0"/>
              </a:rPr>
              <a:t>художественную. </a:t>
            </a:r>
            <a:br>
              <a:rPr lang="ru-RU" sz="1800" b="0" dirty="0" smtClean="0">
                <a:solidFill>
                  <a:schemeClr val="tx1"/>
                </a:solidFill>
                <a:effectLst/>
                <a:latin typeface="Times New Roman" pitchFamily="18" charset="0"/>
                <a:cs typeface="Times New Roman" pitchFamily="18" charset="0"/>
              </a:rPr>
            </a:br>
            <a:r>
              <a:rPr lang="ru-RU" sz="1800" dirty="0" smtClean="0">
                <a:solidFill>
                  <a:schemeClr val="tx1"/>
                </a:solidFill>
                <a:effectLst/>
                <a:latin typeface="Times New Roman" pitchFamily="18" charset="0"/>
                <a:cs typeface="Times New Roman" pitchFamily="18" charset="0"/>
              </a:rPr>
              <a:t>Умственно </a:t>
            </a:r>
            <a:r>
              <a:rPr lang="ru-RU" sz="1800" dirty="0">
                <a:solidFill>
                  <a:schemeClr val="tx1"/>
                </a:solidFill>
                <a:effectLst/>
                <a:latin typeface="Times New Roman" pitchFamily="18" charset="0"/>
                <a:cs typeface="Times New Roman" pitchFamily="18" charset="0"/>
              </a:rPr>
              <a:t>одаренные дети </a:t>
            </a:r>
            <a:r>
              <a:rPr lang="ru-RU" sz="1800" b="0" dirty="0">
                <a:solidFill>
                  <a:schemeClr val="tx1"/>
                </a:solidFill>
                <a:effectLst/>
                <a:latin typeface="Times New Roman" pitchFamily="18" charset="0"/>
                <a:cs typeface="Times New Roman" pitchFamily="18" charset="0"/>
              </a:rPr>
              <a:t>способны правильно решать очень разнообразные </a:t>
            </a:r>
            <a:r>
              <a:rPr lang="ru-RU" sz="1800" b="0" dirty="0" smtClean="0">
                <a:solidFill>
                  <a:schemeClr val="tx1"/>
                </a:solidFill>
                <a:effectLst/>
                <a:latin typeface="Times New Roman" pitchFamily="18" charset="0"/>
                <a:cs typeface="Times New Roman" pitchFamily="18" charset="0"/>
              </a:rPr>
              <a:t>познавательные задачи. </a:t>
            </a:r>
            <a:r>
              <a:rPr lang="ru-RU" sz="1800" b="0" dirty="0">
                <a:solidFill>
                  <a:schemeClr val="tx1"/>
                </a:solidFill>
                <a:effectLst/>
                <a:latin typeface="Times New Roman" pitchFamily="18" charset="0"/>
                <a:cs typeface="Times New Roman" pitchFamily="18" charset="0"/>
              </a:rPr>
              <a:t>О</a:t>
            </a:r>
            <a:r>
              <a:rPr lang="ru-RU" sz="1800" b="0" dirty="0" smtClean="0">
                <a:solidFill>
                  <a:schemeClr val="tx1"/>
                </a:solidFill>
                <a:effectLst/>
                <a:latin typeface="Times New Roman" pitchFamily="18" charset="0"/>
                <a:cs typeface="Times New Roman" pitchFamily="18" charset="0"/>
              </a:rPr>
              <a:t>даренные </a:t>
            </a:r>
            <a:r>
              <a:rPr lang="ru-RU" sz="1800" b="0" dirty="0">
                <a:solidFill>
                  <a:schemeClr val="tx1"/>
                </a:solidFill>
                <a:effectLst/>
                <a:latin typeface="Times New Roman" pitchFamily="18" charset="0"/>
                <a:cs typeface="Times New Roman" pitchFamily="18" charset="0"/>
              </a:rPr>
              <a:t>дети обладают также не насыщаемой </a:t>
            </a:r>
            <a:r>
              <a:rPr lang="ru-RU" sz="1800" dirty="0">
                <a:solidFill>
                  <a:schemeClr val="tx1"/>
                </a:solidFill>
                <a:effectLst/>
                <a:latin typeface="Times New Roman" pitchFamily="18" charset="0"/>
                <a:cs typeface="Times New Roman" pitchFamily="18" charset="0"/>
              </a:rPr>
              <a:t>познавательной активностью</a:t>
            </a:r>
            <a:r>
              <a:rPr lang="ru-RU" sz="1800" b="0" dirty="0">
                <a:solidFill>
                  <a:schemeClr val="tx1"/>
                </a:solidFill>
                <a:effectLst/>
                <a:latin typeface="Times New Roman" pitchFamily="18" charset="0"/>
                <a:cs typeface="Times New Roman" pitchFamily="18" charset="0"/>
              </a:rPr>
              <a:t>, потребностью приобретать новые знания, любознательностью, стремлением находить и решать разнообразные познавательные задачи. Развитие умственных способностей </a:t>
            </a:r>
            <a:r>
              <a:rPr lang="ru-RU" sz="1800" b="0" dirty="0" smtClean="0">
                <a:solidFill>
                  <a:schemeClr val="tx1"/>
                </a:solidFill>
                <a:effectLst/>
                <a:latin typeface="Times New Roman" pitchFamily="18" charset="0"/>
                <a:cs typeface="Times New Roman" pitchFamily="18" charset="0"/>
              </a:rPr>
              <a:t>является </a:t>
            </a:r>
            <a:r>
              <a:rPr lang="ru-RU" sz="1800" b="0" dirty="0">
                <a:solidFill>
                  <a:schemeClr val="tx1"/>
                </a:solidFill>
                <a:effectLst/>
                <a:latin typeface="Times New Roman" pitchFamily="18" charset="0"/>
                <a:cs typeface="Times New Roman" pitchFamily="18" charset="0"/>
              </a:rPr>
              <a:t>основным содержанием умственного развития ребенка.</a:t>
            </a:r>
            <a:br>
              <a:rPr lang="ru-RU" sz="1800" b="0" dirty="0">
                <a:solidFill>
                  <a:schemeClr val="tx1"/>
                </a:solidFill>
                <a:effectLst/>
                <a:latin typeface="Times New Roman" pitchFamily="18" charset="0"/>
                <a:cs typeface="Times New Roman" pitchFamily="18" charset="0"/>
              </a:rPr>
            </a:br>
            <a:r>
              <a:rPr lang="ru-RU" sz="1800" dirty="0">
                <a:solidFill>
                  <a:schemeClr val="tx1"/>
                </a:solidFill>
                <a:effectLst/>
                <a:latin typeface="Times New Roman" pitchFamily="18" charset="0"/>
                <a:cs typeface="Times New Roman" pitchFamily="18" charset="0"/>
              </a:rPr>
              <a:t>Общая художественная одаренность </a:t>
            </a:r>
            <a:r>
              <a:rPr lang="ru-RU" sz="1800" b="0" dirty="0">
                <a:solidFill>
                  <a:schemeClr val="tx1"/>
                </a:solidFill>
                <a:effectLst/>
                <a:latin typeface="Times New Roman" pitchFamily="18" charset="0"/>
                <a:cs typeface="Times New Roman" pitchFamily="18" charset="0"/>
              </a:rPr>
              <a:t>обнаруживается, если ребенок проявляет себя успешно в нескольких видах художественной деятельности, например, изобразительной, музыкальной, литературной.</a:t>
            </a:r>
          </a:p>
        </p:txBody>
      </p:sp>
    </p:spTree>
    <p:extLst>
      <p:ext uri="{BB962C8B-B14F-4D97-AF65-F5344CB8AC3E}">
        <p14:creationId xmlns:p14="http://schemas.microsoft.com/office/powerpoint/2010/main" val="3892312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92696"/>
            <a:ext cx="7776864" cy="4822472"/>
          </a:xfrm>
        </p:spPr>
        <p:txBody>
          <a:bodyPr/>
          <a:lstStyle/>
          <a:p>
            <a:pPr algn="l"/>
            <a:r>
              <a:rPr lang="ru-RU" sz="1800" i="1" dirty="0">
                <a:effectLst/>
                <a:latin typeface="Times New Roman" pitchFamily="18" charset="0"/>
                <a:cs typeface="Times New Roman" pitchFamily="18" charset="0"/>
              </a:rPr>
              <a:t>Можно выделить особенности, дающие возможность предположить высокий уровень развития способностей, одаренность</a:t>
            </a:r>
            <a:r>
              <a:rPr lang="ru-RU" sz="1800" dirty="0">
                <a:effectLst/>
                <a:latin typeface="Times New Roman" pitchFamily="18" charset="0"/>
                <a:cs typeface="Times New Roman" pitchFamily="18" charset="0"/>
              </a:rPr>
              <a:t>. </a:t>
            </a:r>
            <a:r>
              <a:rPr lang="ru-RU" sz="1800" b="0" dirty="0">
                <a:effectLst/>
                <a:latin typeface="Times New Roman" pitchFamily="18" charset="0"/>
                <a:cs typeface="Times New Roman" pitchFamily="18" charset="0"/>
              </a:rPr>
              <a:t>Они проявляются в повседневной жизни, в самостоятельных занятиях детей, при выполнении различных заданий дома, в детском саду, в кружке</a:t>
            </a:r>
            <a:r>
              <a:rPr lang="ru-RU" sz="1800" b="0" dirty="0" smtClean="0">
                <a:effectLst/>
                <a:latin typeface="Times New Roman" pitchFamily="18" charset="0"/>
                <a:cs typeface="Times New Roman" pitchFamily="18" charset="0"/>
              </a:rPr>
              <a:t>. Эти </a:t>
            </a:r>
            <a:r>
              <a:rPr lang="ru-RU" sz="1800" b="0" dirty="0">
                <a:effectLst/>
                <a:latin typeface="Times New Roman" pitchFamily="18" charset="0"/>
                <a:cs typeface="Times New Roman" pitchFamily="18" charset="0"/>
              </a:rPr>
              <a:t>особенности можно обнаружить, непосредственно наблюдая за ребенком и в беседах с взрослыми, окружающими ребенка.</a:t>
            </a:r>
            <a:br>
              <a:rPr lang="ru-RU" sz="1800" b="0" dirty="0">
                <a:effectLst/>
                <a:latin typeface="Times New Roman" pitchFamily="18" charset="0"/>
                <a:cs typeface="Times New Roman" pitchFamily="18" charset="0"/>
              </a:rPr>
            </a:br>
            <a:r>
              <a:rPr lang="ru-RU" sz="1800" b="0" dirty="0">
                <a:effectLst/>
                <a:latin typeface="Times New Roman" pitchFamily="18" charset="0"/>
                <a:cs typeface="Times New Roman" pitchFamily="18" charset="0"/>
              </a:rPr>
              <a:t>Первая из них — </a:t>
            </a:r>
            <a:r>
              <a:rPr lang="ru-RU" sz="1800" dirty="0">
                <a:effectLst/>
                <a:latin typeface="Times New Roman" pitchFamily="18" charset="0"/>
                <a:cs typeface="Times New Roman" pitchFamily="18" charset="0"/>
              </a:rPr>
              <a:t>любознательность, </a:t>
            </a:r>
            <a:r>
              <a:rPr lang="ru-RU" sz="1800" dirty="0" smtClean="0">
                <a:effectLst/>
                <a:latin typeface="Times New Roman" pitchFamily="18" charset="0"/>
                <a:cs typeface="Times New Roman" pitchFamily="18" charset="0"/>
              </a:rPr>
              <a:t>познавательная </a:t>
            </a:r>
            <a:r>
              <a:rPr lang="ru-RU" sz="1800" b="0" dirty="0" smtClean="0">
                <a:effectLst/>
                <a:latin typeface="Times New Roman" pitchFamily="18" charset="0"/>
                <a:cs typeface="Times New Roman" pitchFamily="18" charset="0"/>
              </a:rPr>
              <a:t>активность</a:t>
            </a:r>
            <a:r>
              <a:rPr lang="ru-RU" sz="1800" b="0" dirty="0">
                <a:effectLst/>
                <a:latin typeface="Times New Roman" pitchFamily="18" charset="0"/>
                <a:cs typeface="Times New Roman" pitchFamily="18" charset="0"/>
              </a:rPr>
              <a:t>, направленная на знакомство с окружающим миром, на понимание этого мира. Познавательные интересы могут проявляться в разных сферах и разных формах. Это и экспериментирование с различными механизмами, стремление разбить и собирать сложные устройства.</a:t>
            </a:r>
            <a:br>
              <a:rPr lang="ru-RU" sz="1800" b="0" dirty="0">
                <a:effectLst/>
                <a:latin typeface="Times New Roman" pitchFamily="18" charset="0"/>
                <a:cs typeface="Times New Roman" pitchFamily="18" charset="0"/>
              </a:rPr>
            </a:br>
            <a:endParaRPr lang="ru-RU" sz="1800" b="0" dirty="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4221088"/>
            <a:ext cx="4752528" cy="225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048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9" y="764704"/>
            <a:ext cx="7622232" cy="5112568"/>
          </a:xfrm>
        </p:spPr>
        <p:txBody>
          <a:bodyPr wrap="square">
            <a:normAutofit/>
          </a:bodyPr>
          <a:lstStyle/>
          <a:p>
            <a:pPr marL="450000" indent="0" algn="just">
              <a:buNone/>
            </a:pPr>
            <a:r>
              <a:rPr lang="ru-RU" sz="1800" b="0" dirty="0">
                <a:effectLst/>
                <a:latin typeface="Times New Roman" pitchFamily="18" charset="0"/>
                <a:cs typeface="Times New Roman" pitchFamily="18" charset="0"/>
              </a:rPr>
              <a:t>Особенностью мышления одаренного ребенка с высоким уровнем развития умственных способностей является </a:t>
            </a:r>
            <a:r>
              <a:rPr lang="ru-RU" sz="1800" dirty="0">
                <a:effectLst/>
                <a:latin typeface="Times New Roman" pitchFamily="18" charset="0"/>
                <a:cs typeface="Times New Roman" pitchFamily="18" charset="0"/>
              </a:rPr>
              <a:t>логичность и последовательность рассуждений,</a:t>
            </a:r>
            <a:r>
              <a:rPr lang="ru-RU" sz="1800" b="0" dirty="0">
                <a:effectLst/>
                <a:latin typeface="Times New Roman" pitchFamily="18" charset="0"/>
                <a:cs typeface="Times New Roman" pitchFamily="18" charset="0"/>
              </a:rPr>
              <a:t> которая не свойственна большинству людей этого </a:t>
            </a:r>
            <a:r>
              <a:rPr lang="ru-RU" sz="1800" b="0" dirty="0" smtClean="0">
                <a:effectLst/>
                <a:latin typeface="Times New Roman" pitchFamily="18" charset="0"/>
                <a:cs typeface="Times New Roman" pitchFamily="18" charset="0"/>
              </a:rPr>
              <a:t>возраста. Одно </a:t>
            </a:r>
            <a:r>
              <a:rPr lang="ru-RU" sz="1800" b="0" dirty="0">
                <a:effectLst/>
                <a:latin typeface="Times New Roman" pitchFamily="18" charset="0"/>
                <a:cs typeface="Times New Roman" pitchFamily="18" charset="0"/>
              </a:rPr>
              <a:t>из ярких проявлений одаренности в дошкольном возрасте — </a:t>
            </a:r>
            <a:r>
              <a:rPr lang="ru-RU" sz="1800" dirty="0">
                <a:effectLst/>
                <a:latin typeface="Times New Roman" pitchFamily="18" charset="0"/>
                <a:cs typeface="Times New Roman" pitchFamily="18" charset="0"/>
              </a:rPr>
              <a:t>богатство фантазии. </a:t>
            </a:r>
            <a:r>
              <a:rPr lang="ru-RU" sz="1800" b="0" dirty="0">
                <a:effectLst/>
                <a:latin typeface="Times New Roman" pitchFamily="18" charset="0"/>
                <a:cs typeface="Times New Roman" pitchFamily="18" charset="0"/>
              </a:rPr>
              <a:t>Одаренные дети, как правило, чаще других что-нибудь придумывают, сочиняют. Процесс </a:t>
            </a:r>
            <a:r>
              <a:rPr lang="ru-RU" sz="1800" dirty="0">
                <a:effectLst/>
                <a:latin typeface="Times New Roman" pitchFamily="18" charset="0"/>
                <a:cs typeface="Times New Roman" pitchFamily="18" charset="0"/>
              </a:rPr>
              <a:t>фантазирования</a:t>
            </a:r>
            <a:r>
              <a:rPr lang="ru-RU" sz="1800" b="0" dirty="0">
                <a:effectLst/>
                <a:latin typeface="Times New Roman" pitchFamily="18" charset="0"/>
                <a:cs typeface="Times New Roman" pitchFamily="18" charset="0"/>
              </a:rPr>
              <a:t> идет легко, взрослому не надо создавать ситуацию, которая провоцировала бы ребенка — он сам охотно сочиняет. Персонажи, о которых идет речь в придуманной истории, чаще всего необычны, нестандартны, фантастичны. </a:t>
            </a:r>
            <a:r>
              <a:rPr lang="ru-RU" sz="1800" b="0" dirty="0" smtClean="0">
                <a:effectLst/>
                <a:latin typeface="Times New Roman" pitchFamily="18" charset="0"/>
                <a:cs typeface="Times New Roman" pitchFamily="18" charset="0"/>
              </a:rPr>
              <a:t/>
            </a:r>
            <a:br>
              <a:rPr lang="ru-RU" sz="1800" b="0" dirty="0" smtClean="0">
                <a:effectLst/>
                <a:latin typeface="Times New Roman" pitchFamily="18" charset="0"/>
                <a:cs typeface="Times New Roman" pitchFamily="18" charset="0"/>
              </a:rPr>
            </a:br>
            <a:endParaRPr lang="ru-RU" sz="1800" b="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149080"/>
            <a:ext cx="2592288"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366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5" y="980728"/>
            <a:ext cx="7478216" cy="4534440"/>
          </a:xfrm>
        </p:spPr>
        <p:txBody>
          <a:bodyPr/>
          <a:lstStyle/>
          <a:p>
            <a:pPr marL="0" indent="0" algn="just">
              <a:buNone/>
            </a:pPr>
            <a:r>
              <a:rPr lang="ru-RU" sz="1800" b="0" dirty="0">
                <a:effectLst/>
                <a:latin typeface="Times New Roman" pitchFamily="18" charset="0"/>
                <a:cs typeface="Times New Roman" pitchFamily="18" charset="0"/>
              </a:rPr>
              <a:t>И, наконец, центральным проявлением одаренности, в котором фокусируются все особенности одаренных детей, можно считать </a:t>
            </a:r>
            <a:r>
              <a:rPr lang="ru-RU" sz="1800" dirty="0">
                <a:effectLst/>
                <a:latin typeface="Times New Roman" pitchFamily="18" charset="0"/>
                <a:cs typeface="Times New Roman" pitchFamily="18" charset="0"/>
              </a:rPr>
              <a:t>характер детских замыслов, </a:t>
            </a:r>
            <a:r>
              <a:rPr lang="ru-RU" sz="1800" b="0" dirty="0">
                <a:effectLst/>
                <a:latin typeface="Times New Roman" pitchFamily="18" charset="0"/>
                <a:cs typeface="Times New Roman" pitchFamily="18" charset="0"/>
              </a:rPr>
              <a:t>относящихся к разным видам деятельности дошкольников. То, как ребенок задумывает игру, как он сочиняет рассказ, как планирует будущую постройку, рисунок или аппликацию помогает определить уровень развития его способностей. Для одаренных детей характерно богатство первоначального замысла, продуманность последовательности выполняемых действий, создание предварительного образа того, как будет разворачиваться сюжет игры или рассказа, как будет выглядеть задуманная конструкция или </a:t>
            </a:r>
            <a:r>
              <a:rPr lang="ru-RU" sz="1800" b="0" dirty="0" smtClean="0">
                <a:effectLst/>
                <a:latin typeface="Times New Roman" pitchFamily="18" charset="0"/>
                <a:cs typeface="Times New Roman" pitchFamily="18" charset="0"/>
              </a:rPr>
              <a:t>рисунок.</a:t>
            </a:r>
            <a:endParaRPr lang="ru-RU" sz="1800" b="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7" y="4077072"/>
            <a:ext cx="216768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58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1" y="404664"/>
            <a:ext cx="7334200" cy="5832648"/>
          </a:xfrm>
        </p:spPr>
        <p:txBody>
          <a:bodyPr/>
          <a:lstStyle/>
          <a:p>
            <a:pPr algn="l"/>
            <a:r>
              <a:rPr lang="ru-RU" sz="1800" i="1" dirty="0">
                <a:effectLst/>
                <a:latin typeface="Times New Roman" pitchFamily="18" charset="0"/>
                <a:cs typeface="Times New Roman" pitchFamily="18" charset="0"/>
              </a:rPr>
              <a:t>Часто одаренные дети обладают также рядом сходных личностных черт</a:t>
            </a:r>
            <a:r>
              <a:rPr lang="ru-RU" sz="1800" b="0" i="1" dirty="0">
                <a:effectLst/>
                <a:latin typeface="Times New Roman" pitchFamily="18" charset="0"/>
                <a:cs typeface="Times New Roman" pitchFamily="18" charset="0"/>
              </a:rPr>
              <a:t>.</a:t>
            </a:r>
            <a:r>
              <a:rPr lang="ru-RU" sz="1800" b="0" dirty="0">
                <a:effectLst/>
                <a:latin typeface="Times New Roman" pitchFamily="18" charset="0"/>
                <a:cs typeface="Times New Roman" pitchFamily="18" charset="0"/>
              </a:rPr>
              <a:t> </a:t>
            </a:r>
            <a:r>
              <a:rPr lang="ru-RU" sz="1800" b="0" dirty="0">
                <a:solidFill>
                  <a:schemeClr val="tx2"/>
                </a:solidFill>
                <a:effectLst/>
                <a:latin typeface="Times New Roman" pitchFamily="18" charset="0"/>
                <a:cs typeface="Times New Roman" pitchFamily="18" charset="0"/>
              </a:rPr>
              <a:t>Для них характерно упорство в достижении цели, сопровождающееся тем, что ребенок несколько часов подряд может быть поглощен делом, возвращаться к нему в течение нескольких </a:t>
            </a:r>
            <a:br>
              <a:rPr lang="ru-RU" sz="1800" b="0" dirty="0">
                <a:solidFill>
                  <a:schemeClr val="tx2"/>
                </a:solidFill>
                <a:effectLst/>
                <a:latin typeface="Times New Roman" pitchFamily="18" charset="0"/>
                <a:cs typeface="Times New Roman" pitchFamily="18" charset="0"/>
              </a:rPr>
            </a:br>
            <a:r>
              <a:rPr lang="ru-RU" sz="1800" b="0" dirty="0">
                <a:solidFill>
                  <a:schemeClr val="tx2"/>
                </a:solidFill>
                <a:effectLst/>
                <a:latin typeface="Times New Roman" pitchFamily="18" charset="0"/>
                <a:cs typeface="Times New Roman" pitchFamily="18" charset="0"/>
              </a:rPr>
              <a:t>дней, если что-то очень заинтересовало ребенка или его не устраивает результат. Это нередко связано со стремлением ребенка к совершенству, желанием сделать что-то очень хорошо, достигнуть высшего уровня выполнения задания (рисунка, постройки, прочтения стихотворения, сочинения истории и т.п.). </a:t>
            </a:r>
            <a:r>
              <a:rPr lang="ru-RU" sz="1800" b="0" dirty="0" smtClean="0">
                <a:solidFill>
                  <a:schemeClr val="tx2"/>
                </a:solidFill>
                <a:effectLst/>
                <a:latin typeface="Times New Roman" pitchFamily="18" charset="0"/>
                <a:cs typeface="Times New Roman" pitchFamily="18" charset="0"/>
              </a:rPr>
              <a:t/>
            </a:r>
            <a:br>
              <a:rPr lang="ru-RU" sz="1800" b="0" dirty="0" smtClean="0">
                <a:solidFill>
                  <a:schemeClr val="tx2"/>
                </a:solidFill>
                <a:effectLst/>
                <a:latin typeface="Times New Roman" pitchFamily="18" charset="0"/>
                <a:cs typeface="Times New Roman" pitchFamily="18" charset="0"/>
              </a:rPr>
            </a:br>
            <a:r>
              <a:rPr lang="ru-RU" sz="1800" b="0" dirty="0">
                <a:solidFill>
                  <a:schemeClr val="tx2"/>
                </a:solidFill>
                <a:effectLst/>
                <a:latin typeface="Times New Roman" pitchFamily="18" charset="0"/>
                <a:cs typeface="Times New Roman" pitchFamily="18" charset="0"/>
              </a:rPr>
              <a:t>Одаренным детям свойственен высокий энергетический потенциал: они рано </a:t>
            </a:r>
            <a:r>
              <a:rPr lang="ru-RU" sz="1800" b="0" dirty="0" smtClean="0">
                <a:solidFill>
                  <a:schemeClr val="tx2"/>
                </a:solidFill>
                <a:effectLst/>
                <a:latin typeface="Times New Roman" pitchFamily="18" charset="0"/>
                <a:cs typeface="Times New Roman" pitchFamily="18" charset="0"/>
              </a:rPr>
              <a:t>перестают</a:t>
            </a:r>
            <a:r>
              <a:rPr lang="ru-RU" sz="1800" b="0" dirty="0">
                <a:solidFill>
                  <a:schemeClr val="tx2"/>
                </a:solidFill>
                <a:effectLst/>
                <a:latin typeface="Times New Roman" pitchFamily="18" charset="0"/>
                <a:cs typeface="Times New Roman" pitchFamily="18" charset="0"/>
              </a:rPr>
              <a:t> </a:t>
            </a:r>
            <a:r>
              <a:rPr lang="ru-RU" sz="1800" b="0" dirty="0" smtClean="0">
                <a:solidFill>
                  <a:schemeClr val="tx2"/>
                </a:solidFill>
                <a:effectLst/>
                <a:latin typeface="Times New Roman" pitchFamily="18" charset="0"/>
                <a:cs typeface="Times New Roman" pitchFamily="18" charset="0"/>
              </a:rPr>
              <a:t>спать </a:t>
            </a:r>
            <a:r>
              <a:rPr lang="ru-RU" sz="1800" b="0" dirty="0">
                <a:solidFill>
                  <a:schemeClr val="tx2"/>
                </a:solidFill>
                <a:effectLst/>
                <a:latin typeface="Times New Roman" pitchFamily="18" charset="0"/>
                <a:cs typeface="Times New Roman" pitchFamily="18" charset="0"/>
              </a:rPr>
              <a:t>днем, активны в течение всего времени пребывания в детском саду.</a:t>
            </a:r>
            <a:br>
              <a:rPr lang="ru-RU" sz="1800" b="0" dirty="0">
                <a:solidFill>
                  <a:schemeClr val="tx2"/>
                </a:solidFill>
                <a:effectLst/>
                <a:latin typeface="Times New Roman" pitchFamily="18" charset="0"/>
                <a:cs typeface="Times New Roman" pitchFamily="18" charset="0"/>
              </a:rPr>
            </a:br>
            <a:r>
              <a:rPr lang="ru-RU" sz="1800" i="1" dirty="0">
                <a:effectLst/>
                <a:latin typeface="Times New Roman" pitchFamily="18" charset="0"/>
                <a:cs typeface="Times New Roman" pitchFamily="18" charset="0"/>
              </a:rPr>
              <a:t>Умственно одаренных детей, как правило, характеризуют также неравномерность развития: опережение умственного развития по сравнению с </a:t>
            </a:r>
            <a:r>
              <a:rPr lang="ru-RU" sz="1800" i="1" dirty="0" smtClean="0">
                <a:effectLst/>
                <a:latin typeface="Times New Roman" pitchFamily="18" charset="0"/>
                <a:cs typeface="Times New Roman" pitchFamily="18" charset="0"/>
              </a:rPr>
              <a:t>эмоционально-личностным.</a:t>
            </a:r>
            <a:br>
              <a:rPr lang="ru-RU" sz="1800" i="1" dirty="0" smtClean="0">
                <a:effectLst/>
                <a:latin typeface="Times New Roman" pitchFamily="18" charset="0"/>
                <a:cs typeface="Times New Roman" pitchFamily="18" charset="0"/>
              </a:rPr>
            </a:br>
            <a:endParaRPr lang="ru-RU" sz="180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1051491774"/>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543</TotalTime>
  <Words>470</Words>
  <Application>Microsoft Office PowerPoint</Application>
  <PresentationFormat>Экран (4:3)</PresentationFormat>
  <Paragraphs>34</Paragraphs>
  <Slides>16</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Воздушный поток</vt:lpstr>
      <vt:lpstr>Презентация PowerPoint</vt:lpstr>
      <vt:lpstr>Актуальность работы: До недавнего времени в нашей стране уделялось достаточно мало внимания изучению детской одаренности и разработке психолого-педагогических вопросов обучения и воспитания незаурядных детей. В соответствии с господствовавшей идеологией считалось, что все дети равны и нет причин выделять особо способных детей, так как у каждого ребенка могут быть сформированы при соответствующем обучении необходимые качества. И только с демократизацией общества данная проблема стала вызывать интерес и необходимость поиска ее решений. Данная тема актуальна потому что, с быстрым темпом развития общества и информационных технологий у социума встаёт острая потребность в нестандартно-мыслящих людях. Для этого необходимо развивать и всячески поощрять одарённых детей, не позволяя их способностям исчезать из-за невнимательности и неподготовленности взрослых. </vt:lpstr>
      <vt:lpstr>Презентация PowerPoint</vt:lpstr>
      <vt:lpstr>Одаренность — это  системное, развивающееся в течение жизни качество психики, которое определяет возможность достижения человеком более высоких, незаурядных результатов в одном или нескольких видах деятельности по сравнению с другими людьми. Одаренный ребенок - это ребенок, который выделяется яркими, очевидными, иногда выдающимися достижениями (или имеет внутренние предпосылки для таких достижений) в том или ином виде деятельности. </vt:lpstr>
      <vt:lpstr>Одаренность, также как и способность, может быть общей и специальной. Существует одаренность, которая влияет на успешность во многих видах деятельности, и тогда она может быть названа общей одаренностью. Общую одаренность принято подразделять на умственную и художественную.  Умственно одаренные дети способны правильно решать очень разнообразные познавательные задачи. Одаренные дети обладают также не насыщаемой познавательной активностью, потребностью приобретать новые знания, любознательностью, стремлением находить и решать разнообразные познавательные задачи. Развитие умственных способностей является основным содержанием умственного развития ребенка. Общая художественная одаренность обнаруживается, если ребенок проявляет себя успешно в нескольких видах художественной деятельности, например, изобразительной, музыкальной, литературной.</vt:lpstr>
      <vt:lpstr>Можно выделить особенности, дающие возможность предположить высокий уровень развития способностей, одаренность. Они проявляются в повседневной жизни, в самостоятельных занятиях детей, при выполнении различных заданий дома, в детском саду, в кружке. Эти особенности можно обнаружить, непосредственно наблюдая за ребенком и в беседах с взрослыми, окружающими ребенка. Первая из них — любознательность, познавательная активность, направленная на знакомство с окружающим миром, на понимание этого мира. Познавательные интересы могут проявляться в разных сферах и разных формах. Это и экспериментирование с различными механизмами, стремление разбить и собирать сложные устройства. </vt:lpstr>
      <vt:lpstr>Особенностью мышления одаренного ребенка с высоким уровнем развития умственных способностей является логичность и последовательность рассуждений, которая не свойственна большинству людей этого возраста. Одно из ярких проявлений одаренности в дошкольном возрасте — богатство фантазии. Одаренные дети, как правило, чаще других что-нибудь придумывают, сочиняют. Процесс фантазирования идет легко, взрослому не надо создавать ситуацию, которая провоцировала бы ребенка — он сам охотно сочиняет. Персонажи, о которых идет речь в придуманной истории, чаще всего необычны, нестандартны, фантастичны.  </vt:lpstr>
      <vt:lpstr>И, наконец, центральным проявлением одаренности, в котором фокусируются все особенности одаренных детей, можно считать характер детских замыслов, относящихся к разным видам деятельности дошкольников. То, как ребенок задумывает игру, как он сочиняет рассказ, как планирует будущую постройку, рисунок или аппликацию помогает определить уровень развития его способностей. Для одаренных детей характерно богатство первоначального замысла, продуманность последовательности выполняемых действий, создание предварительного образа того, как будет разворачиваться сюжет игры или рассказа, как будет выглядеть задуманная конструкция или рисунок.</vt:lpstr>
      <vt:lpstr>Часто одаренные дети обладают также рядом сходных личностных черт. Для них характерно упорство в достижении цели, сопровождающееся тем, что ребенок несколько часов подряд может быть поглощен делом, возвращаться к нему в течение нескольких  дней, если что-то очень заинтересовало ребенка или его не устраивает результат. Это нередко связано со стремлением ребенка к совершенству, желанием сделать что-то очень хорошо, достигнуть высшего уровня выполнения задания (рисунка, постройки, прочтения стихотворения, сочинения истории и т.п.).  Одаренным детям свойственен высокий энергетический потенциал: они рано перестают спать днем, активны в течение всего времени пребывания в детском саду. Умственно одаренных детей, как правило, характеризуют также неравномерность развития: опережение умственного развития по сравнению с эмоционально-личностным. </vt:lpstr>
      <vt:lpstr>Выявление одаренных детей возможно различными путями. Самый простой и доступный для воспитателей — это наблюдение. Результаты наблюдения могут быть использованы при заполнении специальных анкет, разрабатываемых для родителей и воспитателей. Еще один возможный путь — это тестирование при помощи специальных заданий. Возможен также отбор детей в процессе их обучения по специальной программе, когда успевающие дети оцениваются как одаренные. </vt:lpstr>
      <vt:lpstr>С учетом всего вышесказанного нами были сформулированы следующие принципы выявления одаренных детей: 1) комплексный характер оценивания разных сторон поведения и деятельности ребенка, что позволяет использовать различные источники информации и охватить как можно более широкий спектр его способностей; 2) длительность идентификации (развернутое во времени наблюдение за поведением данного ребенка в разных ситуациях); 3) анализ его поведения в тех сферах деятельности, которые в максимальной мере соответствуют его склонностям и интересам; 4) использование тренинговых методов, в рамках которых организуются определенные развивающие влияния, снимаются типичные для данного ребенка психологические “преграды” и т.п.; 5) подключение к оценке одаренного ребенка экспертов: специалистов высшей квалификации в соответствующей предметной области деятельности; 6) оценка признаков одаренности ребенка не только по отношению к актуальному уровню его психического развития, но и с учетом зоны ближайшего развития; 7) преимущественная опора на экологически валидные методы психодиагностики, имеющие дело с оценкой реального поведения ребенка в реальной ситуации, таких как: анализ продуктов деятельности, наблюдение, беседа, экспертные оценки педагогов и родителей, естественный эксперимент.      </vt:lpstr>
      <vt:lpstr>Для успешной работы с одаренными детьми необходимо: 1. Расширение и совершенствование деятельности психологической службе в ДОУ. 2. Включение проблемы работы с одаренными детьми как приоритетного направления в систему научно-методической и опытно-экспериментальной работы педагогов ДОУ. 3. Осознание важности работы с каждым одаренным ребенком. 4. Создание и постоянное совершенствование методической системы ДОУ работы с одаренными воспитанниками. 5. Признание руководством и коллективом ДОУ того, что реализация системы работы с одаренными воспитанниками является одним из приоритетных направлений в работе ДОУ. 6. Включение в работу с одаренными воспитанниками в первую очередь педагогов, обладающих определенными качествами: педагог для одаренного ребенка являет личностью, продуктивно реагирующей на вызов, умеющей воспринимать критику и не страдать от стресса при работе с людьми более способными и знающими, чем он сам. Выявление, обучение и воспитание одаренных детей с учетом их особенностей — залог их дальнейшего благополучного развития.     </vt:lpstr>
      <vt:lpstr> Схема  «Виды одаренности в зависимости от вида предпочитаемой деятельности»       </vt:lpstr>
      <vt:lpstr>                                 Задача воспитателя состоит в том, чтобы создать условия практического овладения языком доступным для каждого воспитанника, выбрать такие методы обучения, которые позволили бы каждому воспитаннику проявить свою активность и творчество. В заключение хотелось бы отметить, что работа педагога с одаренными детьми – это сложный и никогда не прекращающийся процесс. Он требует от воспитателя личностного роста, хороших, постоянно обновляемых знаний в области психологии одаренных и их обучения, а также тесного сотрудничества с психологами, другими воспитателями, администрацией и обязательно с родителями. Он требует постоянного роста мастерства педагогической гибкости, умения отказаться оттого, что еще сегодня казалось творческой находкой и сильной стороной.</vt:lpstr>
      <vt:lpstr>Список используемой литературы: 1. Авдеева Н. И. «Одарённые дети» Н.И. Авдеева -М.издательский центр «Академия»2008.-176 с. 2. Гильбух Ю. З. Внимание: одаренные дети. — М., 1991. 3. Ковалькова О. Н. «Одаренность»:проблемы, испытания М., «Академия», 2010. 4. Лейтес Н. С. «Возрастная одаренность» учебное пособие для студентов высших педагогических учебных заведений М.:Издательский центр «Академия», 2003-320 с. 5. Матюшкин A. M. Загадки одаренности. М.,1992 . 6. Одаренные дети. Под редакцией Г.В. Бурменской и В.М. Слуцкого. — М., 1991. 7. Семянникова Ю. П. «Выявление и развитие одаренных детей»  Ю. П. Семянникова.-М.: Педагогика 2003,-115 с. 8. В. В. Чурсина «Одарённые дети в детском саду и в семье»  В. В. Чурсина. -М.Издательство«Преент»,2006.-176с 10. http://dohcolonoc.ru       </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Ирина</dc:creator>
  <cp:lastModifiedBy>Ирина</cp:lastModifiedBy>
  <cp:revision>40</cp:revision>
  <dcterms:created xsi:type="dcterms:W3CDTF">2015-11-30T15:56:50Z</dcterms:created>
  <dcterms:modified xsi:type="dcterms:W3CDTF">2020-06-05T15:51:54Z</dcterms:modified>
</cp:coreProperties>
</file>