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89" r:id="rId3"/>
    <p:sldId id="395" r:id="rId4"/>
    <p:sldId id="314" r:id="rId5"/>
    <p:sldId id="402" r:id="rId6"/>
    <p:sldId id="396" r:id="rId7"/>
    <p:sldId id="397" r:id="rId8"/>
    <p:sldId id="398" r:id="rId9"/>
    <p:sldId id="399" r:id="rId10"/>
    <p:sldId id="400" r:id="rId11"/>
    <p:sldId id="401" r:id="rId12"/>
    <p:sldId id="276" r:id="rId13"/>
    <p:sldId id="403" r:id="rId14"/>
    <p:sldId id="404" r:id="rId15"/>
    <p:sldId id="405" r:id="rId16"/>
    <p:sldId id="406" r:id="rId17"/>
    <p:sldId id="408" r:id="rId18"/>
    <p:sldId id="409" r:id="rId19"/>
    <p:sldId id="410" r:id="rId20"/>
    <p:sldId id="412" r:id="rId21"/>
    <p:sldId id="407" r:id="rId22"/>
    <p:sldId id="413" r:id="rId23"/>
    <p:sldId id="369" r:id="rId24"/>
    <p:sldId id="414" r:id="rId25"/>
    <p:sldId id="415" r:id="rId26"/>
    <p:sldId id="416" r:id="rId27"/>
    <p:sldId id="277" r:id="rId28"/>
    <p:sldId id="258" r:id="rId2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1648E8"/>
    <a:srgbClr val="008FFA"/>
    <a:srgbClr val="66CCFF"/>
    <a:srgbClr val="71B8FF"/>
    <a:srgbClr val="ABE9FF"/>
    <a:srgbClr val="4DE341"/>
    <a:srgbClr val="43CEFF"/>
    <a:srgbClr val="FFCCFF"/>
    <a:srgbClr val="2E39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46" y="-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5BC41-4337-4BFC-9941-2F0399357776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9B52-F68C-4F2F-A821-A33D2190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44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89B52-F68C-4F2F-A821-A33D2190027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83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50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3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3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7C8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51520" y="518823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1026" name="Picture 2" descr="http://k.foto.radikal.ru/0701/ad2d67637c35.jpg">
            <a:extLst>
              <a:ext uri="{FF2B5EF4-FFF2-40B4-BE49-F238E27FC236}">
                <a16:creationId xmlns:a16="http://schemas.microsoft.com/office/drawing/2014/main" xmlns="" id="{B1B0A7D8-AB28-4863-B9D0-2C5AA0C4D6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9" t="1606" r="1899"/>
          <a:stretch/>
        </p:blipFill>
        <p:spPr bwMode="auto">
          <a:xfrm>
            <a:off x="0" y="-650"/>
            <a:ext cx="9144000" cy="58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8.xm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shist.com/images/vasn/vasnetsov-moskva-yourij-dolg-big.jpg" TargetMode="External"/><Relationship Id="rId13" Type="http://schemas.openxmlformats.org/officeDocument/2006/relationships/hyperlink" Target="http://www.bookin.org.ru/book/461002.jpg" TargetMode="External"/><Relationship Id="rId18" Type="http://schemas.openxmlformats.org/officeDocument/2006/relationships/hyperlink" Target="https://ru3.anyfad.com/items/t1@c09a63ce-b8ff-4762-a7dc-e6dc9d4a0167/Kutafya-bashnya-Moskovskogo-Kremlya.jpg" TargetMode="External"/><Relationship Id="rId26" Type="http://schemas.openxmlformats.org/officeDocument/2006/relationships/hyperlink" Target="http://www.anothercity.ru/upload/a/ab/ab1d481d80fbe760.jpg" TargetMode="External"/><Relationship Id="rId3" Type="http://schemas.openxmlformats.org/officeDocument/2006/relationships/hyperlink" Target="https://radikal.ru/lfp/k.foto.radikal.ru/0701/ad2d67637c35.jpg/htm" TargetMode="External"/><Relationship Id="rId21" Type="http://schemas.openxmlformats.org/officeDocument/2006/relationships/hyperlink" Target="https://abm-travel.ru/images/abm/article/kremlin/Blagoveschensky-cathedral_11639.jpg" TargetMode="External"/><Relationship Id="rId7" Type="http://schemas.openxmlformats.org/officeDocument/2006/relationships/hyperlink" Target="https://ds04.infourok.ru/uploads/ex/110e/00089c8d-8ed56caa/1/img2.jpg" TargetMode="External"/><Relationship Id="rId12" Type="http://schemas.openxmlformats.org/officeDocument/2006/relationships/hyperlink" Target="https://i.pinimg.com/originals/e9/37/2e/e9372ed4c8df51defb1fcac2d95d7ad5.jpg" TargetMode="External"/><Relationship Id="rId17" Type="http://schemas.openxmlformats.org/officeDocument/2006/relationships/hyperlink" Target="http://rusmystery.ru/wp-content/uploads/2013/03/troitskaya-bashnya.png" TargetMode="External"/><Relationship Id="rId25" Type="http://schemas.openxmlformats.org/officeDocument/2006/relationships/hyperlink" Target="https://artkassir.ru/sites/default/files/1_465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krabov.net/uploads/posts/2016-02/1456725791_05.jpg" TargetMode="External"/><Relationship Id="rId20" Type="http://schemas.openxmlformats.org/officeDocument/2006/relationships/hyperlink" Target="http://p2.patriarchia.ru/2014/08/28/1236181639/2P20140828-VSN_5186-1200.jpg" TargetMode="Externa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allbox.ru/resize/1920x1200/wallpapers/main/201239/goroda-i-strany-d9ae9a3a4306.jpg" TargetMode="External"/><Relationship Id="rId11" Type="http://schemas.openxmlformats.org/officeDocument/2006/relationships/hyperlink" Target="https://24smi.org/public/media/resize/660x-/celebrity/2016/12/09/QwV2n09cfwfa_dmitrii-donskoi.jpg" TargetMode="External"/><Relationship Id="rId24" Type="http://schemas.openxmlformats.org/officeDocument/2006/relationships/hyperlink" Target="http://s2.fotokto.ru/photo/full/418/4181938.jpg" TargetMode="External"/><Relationship Id="rId5" Type="http://schemas.openxmlformats.org/officeDocument/2006/relationships/hyperlink" Target="https://s.drom.ru/1/pubs/4483/24245/1138404.jpg" TargetMode="External"/><Relationship Id="rId15" Type="http://schemas.openxmlformats.org/officeDocument/2006/relationships/hyperlink" Target="http://static1.repo.aif.ru/1/7e/199223/3d0a46c6c3915f52e17db41fe60ad589.jpg" TargetMode="External"/><Relationship Id="rId23" Type="http://schemas.openxmlformats.org/officeDocument/2006/relationships/hyperlink" Target="https://s1.1zoom.ru/b5050/971/304266-svetik_1680x1050.jpg" TargetMode="External"/><Relationship Id="rId28" Type="http://schemas.openxmlformats.org/officeDocument/2006/relationships/slide" Target="slide1.xml"/><Relationship Id="rId10" Type="http://schemas.openxmlformats.org/officeDocument/2006/relationships/hyperlink" Target="http://moi-zvuki.ru/images/avasnetsov/av_12.jpg" TargetMode="External"/><Relationship Id="rId19" Type="http://schemas.openxmlformats.org/officeDocument/2006/relationships/hyperlink" Target="https://plan.ever.travel/uploads/post/4010_3037234437_b94efe84a2_b.jpg" TargetMode="External"/><Relationship Id="rId4" Type="http://schemas.openxmlformats.org/officeDocument/2006/relationships/hyperlink" Target="http://sch763sv-new.mskobr.ru/files/ok2.jpg" TargetMode="External"/><Relationship Id="rId9" Type="http://schemas.openxmlformats.org/officeDocument/2006/relationships/hyperlink" Target="https://img-fotki.yandex.ru/get/1/97833783.dcd/0_138df7_24930537_XXXL.jpg" TargetMode="External"/><Relationship Id="rId14" Type="http://schemas.openxmlformats.org/officeDocument/2006/relationships/hyperlink" Target="http://seatales.ru/components/com_eventgallery/helpers/image.php?option=com_eventgallery&amp;mode=full&amp;view=resizeimage&amp;folder=fsb&amp;file=3.jpg" TargetMode="External"/><Relationship Id="rId22" Type="http://schemas.openxmlformats.org/officeDocument/2006/relationships/hyperlink" Target="https://www.tourprom.ru/site_media/images/upload/2016/2/17/poiphoto/arhangeljskii-sobor(1)_1.jpg" TargetMode="External"/><Relationship Id="rId27" Type="http://schemas.openxmlformats.org/officeDocument/2006/relationships/hyperlink" Target="https://iaap.org/wp-content/uploads/2017/05/Moscow_Conference10-12June2017-small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5" t="16935" r="15390" b="15912"/>
          <a:stretch/>
        </p:blipFill>
        <p:spPr bwMode="auto">
          <a:xfrm flipV="1">
            <a:off x="2339752" y="5500291"/>
            <a:ext cx="917515" cy="7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кумент 5">
            <a:hlinkClick r:id="rId3" action="ppaction://hlinksldjump" highlightClick="1"/>
          </p:cNvPr>
          <p:cNvSpPr/>
          <p:nvPr/>
        </p:nvSpPr>
        <p:spPr>
          <a:xfrm>
            <a:off x="251520" y="206456"/>
            <a:ext cx="504056" cy="576064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6" b="22498"/>
          <a:stretch/>
        </p:blipFill>
        <p:spPr bwMode="auto">
          <a:xfrm>
            <a:off x="1427862" y="206456"/>
            <a:ext cx="7023100" cy="9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956351" y="28817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441831">
            <a:off x="6981921" y="2948240"/>
            <a:ext cx="1640865" cy="1754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F89FB6D-647B-4C23-A115-4C490D89350F}"/>
              </a:ext>
            </a:extLst>
          </p:cNvPr>
          <p:cNvGrpSpPr/>
          <p:nvPr/>
        </p:nvGrpSpPr>
        <p:grpSpPr>
          <a:xfrm>
            <a:off x="2746096" y="1705372"/>
            <a:ext cx="3651808" cy="2671153"/>
            <a:chOff x="2720392" y="1319337"/>
            <a:chExt cx="3892550" cy="291317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75DDCB3E-8272-49EC-B586-170E5EF29E6C}"/>
                </a:ext>
              </a:extLst>
            </p:cNvPr>
            <p:cNvSpPr/>
            <p:nvPr/>
          </p:nvSpPr>
          <p:spPr>
            <a:xfrm>
              <a:off x="3131840" y="3074895"/>
              <a:ext cx="864096" cy="10787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C5D76EA4-BF63-41C9-8B3B-1E0052894F6D}"/>
                </a:ext>
              </a:extLst>
            </p:cNvPr>
            <p:cNvSpPr/>
            <p:nvPr/>
          </p:nvSpPr>
          <p:spPr>
            <a:xfrm>
              <a:off x="2816122" y="3153759"/>
              <a:ext cx="219989" cy="10787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A2E97EA4-2E9D-4C07-8F5A-180FB6A2E321}"/>
                </a:ext>
              </a:extLst>
            </p:cNvPr>
            <p:cNvSpPr/>
            <p:nvPr/>
          </p:nvSpPr>
          <p:spPr>
            <a:xfrm>
              <a:off x="3217807" y="2659825"/>
              <a:ext cx="219989" cy="4150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78A60E63-F305-48D8-91AA-F6685334A438}"/>
                </a:ext>
              </a:extLst>
            </p:cNvPr>
            <p:cNvSpPr/>
            <p:nvPr/>
          </p:nvSpPr>
          <p:spPr>
            <a:xfrm rot="5400000">
              <a:off x="3544519" y="2889650"/>
              <a:ext cx="168398" cy="21999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https://iaap.org/wp-content/uploads/2017/05/Moscow_Conference10-12June2017-small.jpg">
              <a:extLst>
                <a:ext uri="{FF2B5EF4-FFF2-40B4-BE49-F238E27FC236}">
                  <a16:creationId xmlns:a16="http://schemas.microsoft.com/office/drawing/2014/main" xmlns="" id="{CCFD45FE-684F-47F1-8BE3-BC803FB13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392" y="1319337"/>
              <a:ext cx="38925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F0524D-137B-4B19-8C12-6F3D46F3A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2328" y="949146"/>
            <a:ext cx="630381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2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BF032D7-C6F2-407B-B346-0AA69ED861F7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5CE9C54F-2AB9-4044-9DF9-E513D90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714694"/>
            <a:ext cx="422928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Comic Sans MS" panose="030F0702030302020204" pitchFamily="66" charset="0"/>
              </a:rPr>
              <a:t>Шли годы. Всё чаще и чаще стали появляться в Кремле каменные строения. При князе Дмитрии Донском поднялись стены и башни из белого камня. И прозвали люди Москву белокаменной.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64FC74E2-492D-42CA-A721-8F1F0F9752A1}"/>
              </a:ext>
            </a:extLst>
          </p:cNvPr>
          <p:cNvGrpSpPr/>
          <p:nvPr/>
        </p:nvGrpSpPr>
        <p:grpSpPr>
          <a:xfrm>
            <a:off x="289866" y="913284"/>
            <a:ext cx="4354142" cy="3430826"/>
            <a:chOff x="395536" y="1658172"/>
            <a:chExt cx="4354142" cy="3430826"/>
          </a:xfrm>
        </p:grpSpPr>
        <p:pic>
          <p:nvPicPr>
            <p:cNvPr id="19458" name="Picture 2">
              <a:extLst>
                <a:ext uri="{FF2B5EF4-FFF2-40B4-BE49-F238E27FC236}">
                  <a16:creationId xmlns:a16="http://schemas.microsoft.com/office/drawing/2014/main" xmlns="" id="{CBDD3133-0E51-4CB7-9D70-3F2CA5647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95536" y="1658172"/>
              <a:ext cx="4354142" cy="343082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2" name="Picture 2" descr="https://24smi.org/public/media/resize/660x-/celebrity/2016/12/09/QwV2n09cfwfa_dmitrii-donskoi.jpg">
              <a:extLst>
                <a:ext uri="{FF2B5EF4-FFF2-40B4-BE49-F238E27FC236}">
                  <a16:creationId xmlns:a16="http://schemas.microsoft.com/office/drawing/2014/main" xmlns="" id="{8FC34391-3170-40BD-823D-8C5BB26AD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32" y="3373585"/>
              <a:ext cx="1279029" cy="170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1477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BF032D7-C6F2-407B-B346-0AA69ED861F7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5CE9C54F-2AB9-4044-9DF9-E513D90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641" y="177601"/>
            <a:ext cx="63895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Московский Кремль при Иване III.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CBDD3133-0E51-4CB7-9D70-3F2CA564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62274" y="1371750"/>
            <a:ext cx="4354142" cy="318336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www.bookin.org.ru/book/461002.jpg">
            <a:extLst>
              <a:ext uri="{FF2B5EF4-FFF2-40B4-BE49-F238E27FC236}">
                <a16:creationId xmlns:a16="http://schemas.microsoft.com/office/drawing/2014/main" xmlns="" id="{DE706C46-7283-472F-AB0D-1A4F28FC6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9" t="7371" b="40109"/>
          <a:stretch/>
        </p:blipFill>
        <p:spPr bwMode="auto">
          <a:xfrm>
            <a:off x="1081954" y="1371750"/>
            <a:ext cx="2603475" cy="318336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28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193204"/>
            <a:ext cx="7101408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Спасская башня.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3938" y="769268"/>
            <a:ext cx="3557476" cy="44131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5D5A7B-1165-47FF-AD66-80DA15BDE313}"/>
              </a:ext>
            </a:extLst>
          </p:cNvPr>
          <p:cNvSpPr/>
          <p:nvPr/>
        </p:nvSpPr>
        <p:spPr>
          <a:xfrm>
            <a:off x="4451590" y="1260139"/>
            <a:ext cx="424847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Самая большая башня Кремля – 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Спасская башня</a:t>
            </a:r>
            <a:r>
              <a:rPr lang="ru-RU" altLang="ru-RU" sz="2800" dirty="0">
                <a:latin typeface="Comic Sans MS" panose="030F0702030302020204" pitchFamily="66" charset="0"/>
              </a:rPr>
              <a:t>. Через её ворота въезжали в Кремль московские князья и цари со свитой.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А всего в Кремле 20 башен.</a:t>
            </a:r>
          </a:p>
        </p:txBody>
      </p:sp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93204"/>
            <a:ext cx="6885384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Тайницкая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башня.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99094" y="769268"/>
            <a:ext cx="3124834" cy="44131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F185C636-3D49-45AC-9BAD-F2CCE66E23A6}"/>
              </a:ext>
            </a:extLst>
          </p:cNvPr>
          <p:cNvSpPr txBox="1">
            <a:spLocks noChangeArrowheads="1"/>
          </p:cNvSpPr>
          <p:nvPr/>
        </p:nvSpPr>
        <p:spPr>
          <a:xfrm>
            <a:off x="3923928" y="906117"/>
            <a:ext cx="4661541" cy="4139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Тайницкая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башня </a:t>
            </a:r>
            <a:r>
              <a:rPr lang="ru-RU" altLang="ru-RU" dirty="0">
                <a:latin typeface="Comic Sans MS" panose="030F0702030302020204" pitchFamily="66" charset="0"/>
              </a:rPr>
              <a:t>– самая старейшая (1485 г.).</a:t>
            </a:r>
          </a:p>
          <a:p>
            <a:pPr algn="ctr">
              <a:buFontTx/>
              <a:buNone/>
            </a:pPr>
            <a:endParaRPr lang="ru-RU" altLang="ru-RU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В башне было </a:t>
            </a: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2 тайника: </a:t>
            </a: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тайник-колодец и тайник - подземный ход к речному берегу. </a:t>
            </a:r>
          </a:p>
        </p:txBody>
      </p:sp>
    </p:spTree>
    <p:extLst>
      <p:ext uri="{BB962C8B-B14F-4D97-AF65-F5344CB8AC3E}">
        <p14:creationId xmlns:p14="http://schemas.microsoft.com/office/powerpoint/2010/main" xmlns="" val="3931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93204"/>
            <a:ext cx="7389440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Царская башня.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56012" y="846426"/>
            <a:ext cx="3073449" cy="43033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28FF3755-1E12-4A38-A7A9-1573F38651EB}"/>
              </a:ext>
            </a:extLst>
          </p:cNvPr>
          <p:cNvSpPr txBox="1">
            <a:spLocks noChangeArrowheads="1"/>
          </p:cNvSpPr>
          <p:nvPr/>
        </p:nvSpPr>
        <p:spPr>
          <a:xfrm>
            <a:off x="4684449" y="1513417"/>
            <a:ext cx="3488531" cy="2423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Царская башня </a:t>
            </a:r>
            <a:r>
              <a:rPr lang="ru-RU" altLang="ru-RU" dirty="0">
                <a:latin typeface="Comic Sans MS" panose="030F0702030302020204" pitchFamily="66" charset="0"/>
              </a:rPr>
              <a:t>Кремля – самая молодая башня. Ей ещё и трёх сотен лет нет.</a:t>
            </a:r>
          </a:p>
        </p:txBody>
      </p:sp>
    </p:spTree>
    <p:extLst>
      <p:ext uri="{BB962C8B-B14F-4D97-AF65-F5344CB8AC3E}">
        <p14:creationId xmlns:p14="http://schemas.microsoft.com/office/powerpoint/2010/main" xmlns="" val="366192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93204"/>
            <a:ext cx="7389440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Троицкая башня.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82536" y="827465"/>
            <a:ext cx="3302040" cy="440272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99C90A6-D2BB-4AAA-A0DF-CD188D2DB968}"/>
              </a:ext>
            </a:extLst>
          </p:cNvPr>
          <p:cNvSpPr txBox="1">
            <a:spLocks noChangeArrowheads="1"/>
          </p:cNvSpPr>
          <p:nvPr/>
        </p:nvSpPr>
        <p:spPr>
          <a:xfrm>
            <a:off x="4293486" y="1112260"/>
            <a:ext cx="4238953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</a:t>
            </a:r>
            <a:r>
              <a:rPr lang="ru-RU" alt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Троицкая башня </a:t>
            </a:r>
            <a:r>
              <a:rPr lang="ru-RU" altLang="ru-RU" dirty="0">
                <a:latin typeface="Comic Sans MS" panose="030F0702030302020204" pitchFamily="66" charset="0"/>
              </a:rPr>
              <a:t>– башня-великан.</a:t>
            </a:r>
          </a:p>
          <a:p>
            <a:pPr>
              <a:buFontTx/>
              <a:buNone/>
            </a:pPr>
            <a:endParaRPr lang="ru-RU" altLang="ru-RU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Её высота – 80 метров.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59223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93204"/>
            <a:ext cx="7389440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Кутафья башня.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3568" y="828625"/>
            <a:ext cx="3411714" cy="440155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99C90A6-D2BB-4AAA-A0DF-CD188D2DB968}"/>
              </a:ext>
            </a:extLst>
          </p:cNvPr>
          <p:cNvSpPr txBox="1">
            <a:spLocks noChangeArrowheads="1"/>
          </p:cNvSpPr>
          <p:nvPr/>
        </p:nvSpPr>
        <p:spPr>
          <a:xfrm>
            <a:off x="4293487" y="1112260"/>
            <a:ext cx="40203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</a:t>
            </a:r>
            <a:r>
              <a:rPr lang="ru-RU" alt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Кутафья башня </a:t>
            </a:r>
            <a:r>
              <a:rPr lang="ru-RU" altLang="ru-RU" dirty="0">
                <a:latin typeface="Comic Sans MS" panose="030F0702030302020204" pitchFamily="66" charset="0"/>
              </a:rPr>
              <a:t>– самая маленькая. Высота её менее 14 метров. Стоит она впереди всех стен.</a:t>
            </a: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Это предмостная сторожевая башня.</a:t>
            </a:r>
          </a:p>
        </p:txBody>
      </p:sp>
    </p:spTree>
    <p:extLst>
      <p:ext uri="{BB962C8B-B14F-4D97-AF65-F5344CB8AC3E}">
        <p14:creationId xmlns:p14="http://schemas.microsoft.com/office/powerpoint/2010/main" xmlns="" val="85782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678492" y="121196"/>
            <a:ext cx="7389440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Соборная площадь.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195477" y="769268"/>
            <a:ext cx="4753045" cy="278267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99C90A6-D2BB-4AAA-A0DF-CD188D2DB968}"/>
              </a:ext>
            </a:extLst>
          </p:cNvPr>
          <p:cNvSpPr txBox="1">
            <a:spLocks noChangeArrowheads="1"/>
          </p:cNvSpPr>
          <p:nvPr/>
        </p:nvSpPr>
        <p:spPr>
          <a:xfrm>
            <a:off x="448776" y="3551945"/>
            <a:ext cx="7848872" cy="196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	</a:t>
            </a:r>
            <a:r>
              <a:rPr lang="ru-RU" alt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Соборная площадь </a:t>
            </a:r>
            <a:r>
              <a:rPr lang="ru-RU" altLang="ru-RU" sz="2800" dirty="0">
                <a:latin typeface="Comic Sans MS" panose="030F0702030302020204" pitchFamily="66" charset="0"/>
              </a:rPr>
              <a:t>Кремля. Её окружают три величавых собора – Успенский, Благовещенский и Архангельский. У каждого собора свой облик и назначение.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74439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93204"/>
            <a:ext cx="7389440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Успенский собор.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317" y="962661"/>
            <a:ext cx="3831168" cy="418706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99C90A6-D2BB-4AAA-A0DF-CD188D2DB968}"/>
              </a:ext>
            </a:extLst>
          </p:cNvPr>
          <p:cNvSpPr txBox="1">
            <a:spLocks noChangeArrowheads="1"/>
          </p:cNvSpPr>
          <p:nvPr/>
        </p:nvSpPr>
        <p:spPr>
          <a:xfrm>
            <a:off x="4324569" y="669454"/>
            <a:ext cx="4548721" cy="3882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	В этом соборе в торжественной обстановке</a:t>
            </a:r>
          </a:p>
          <a:p>
            <a:pPr algn="ctr"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венчались на царствование цари.</a:t>
            </a:r>
          </a:p>
          <a:p>
            <a:pPr algn="ctr"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 А русские войны, уходя в бой, клялись в соборе не пощадить жизни для Москвы и всей отчей стороны. </a:t>
            </a:r>
          </a:p>
          <a:p>
            <a:pPr algn="ctr">
              <a:buFontTx/>
              <a:buNone/>
            </a:pPr>
            <a:endParaRPr lang="ru-RU" alt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20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93204"/>
            <a:ext cx="7389440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Благовещенский собор.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635896" y="752422"/>
            <a:ext cx="4548721" cy="454872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99C90A6-D2BB-4AAA-A0DF-CD188D2DB968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434246"/>
            <a:ext cx="3180569" cy="284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	Этот собор был домовой церковью великого московского князя Ивана III.</a:t>
            </a:r>
          </a:p>
          <a:p>
            <a:pPr algn="ctr">
              <a:buFontTx/>
              <a:buNone/>
            </a:pPr>
            <a:endParaRPr lang="ru-RU" alt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80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B834CD43-747A-4699-8F16-3A58EA32F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3937000"/>
            <a:ext cx="6858000" cy="1778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«Москва» и «Кремль» - эти два слова всегда рядом, потому что </a:t>
            </a: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Кремль – сердце Москвы.</a:t>
            </a:r>
          </a:p>
        </p:txBody>
      </p:sp>
      <p:pic>
        <p:nvPicPr>
          <p:cNvPr id="19458" name="Picture 2" descr="https://s.drom.ru/1/pubs/4483/24245/1138404.jpg">
            <a:extLst>
              <a:ext uri="{FF2B5EF4-FFF2-40B4-BE49-F238E27FC236}">
                <a16:creationId xmlns:a16="http://schemas.microsoft.com/office/drawing/2014/main" xmlns="" id="{CBDD3133-0E51-4CB7-9D70-3F2CA564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337220"/>
            <a:ext cx="5131271" cy="343356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7F6CE52-1974-4C16-B939-C12C630FDDF5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93204"/>
            <a:ext cx="7389440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Архангельский собор.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7544" y="841276"/>
            <a:ext cx="3744416" cy="43053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99C90A6-D2BB-4AAA-A0DF-CD188D2DB968}"/>
              </a:ext>
            </a:extLst>
          </p:cNvPr>
          <p:cNvSpPr txBox="1">
            <a:spLocks noChangeArrowheads="1"/>
          </p:cNvSpPr>
          <p:nvPr/>
        </p:nvSpPr>
        <p:spPr>
          <a:xfrm>
            <a:off x="3995936" y="916287"/>
            <a:ext cx="4877354" cy="3882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z="2800" dirty="0">
                <a:latin typeface="Comic Sans MS" panose="030F0702030302020204" pitchFamily="66" charset="0"/>
              </a:rPr>
              <a:t>	Архангельский собор – самый пышный из всех кремлёвских соборов. Он напоминает сказочный заморский дворец. Этот собор – усыпальница московских князей и царей.</a:t>
            </a:r>
          </a:p>
        </p:txBody>
      </p:sp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35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5AE2D54-3724-4E99-B030-9D11632DB764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93204"/>
            <a:ext cx="7389440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Колокольня Ивана Великого.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5FB25EEE-1C82-4DA7-945B-90F6A9CF0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48"/>
          <a:stretch/>
        </p:blipFill>
        <p:spPr bwMode="auto">
          <a:xfrm>
            <a:off x="545951" y="778513"/>
            <a:ext cx="3521994" cy="437121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97B0330-3CE8-43D0-BD11-C408447F989F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99C90A6-D2BB-4AAA-A0DF-CD188D2DB968}"/>
              </a:ext>
            </a:extLst>
          </p:cNvPr>
          <p:cNvSpPr txBox="1">
            <a:spLocks noChangeArrowheads="1"/>
          </p:cNvSpPr>
          <p:nvPr/>
        </p:nvSpPr>
        <p:spPr>
          <a:xfrm>
            <a:off x="4067945" y="827214"/>
            <a:ext cx="4805346" cy="4193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Заметив опасность, </a:t>
            </a: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ударял воин в колокола, стража разводила мосты надо рвом и наглухо запирала кремлёвские ворота. Иван Великий</a:t>
            </a: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спасал от врагов не</a:t>
            </a: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только Кремль, но</a:t>
            </a:r>
          </a:p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и всю Москву.</a:t>
            </a:r>
          </a:p>
          <a:p>
            <a:pPr algn="ctr">
              <a:buFontTx/>
              <a:buNone/>
            </a:pPr>
            <a:endParaRPr lang="ru-RU" alt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73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1129308"/>
            <a:ext cx="5832648" cy="3771636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sz="3000" dirty="0">
                <a:latin typeface="Comic Sans MS" pitchFamily="66" charset="0"/>
              </a:rPr>
              <a:t>	</a:t>
            </a:r>
            <a:r>
              <a:rPr lang="ru-RU" sz="3000" b="1" dirty="0">
                <a:latin typeface="Comic Sans MS" pitchFamily="66" charset="0"/>
              </a:rPr>
              <a:t>Откройте учебник на стр. 106-107.</a:t>
            </a:r>
          </a:p>
          <a:p>
            <a:pPr marL="609600" indent="-609600">
              <a:buFontTx/>
              <a:buAutoNum type="arabicPeriod"/>
            </a:pPr>
            <a:r>
              <a:rPr lang="ru-RU" sz="3000" b="1" dirty="0">
                <a:latin typeface="Comic Sans MS" pitchFamily="66" charset="0"/>
              </a:rPr>
              <a:t>Прочитайте  текст «Красная площадь»</a:t>
            </a:r>
          </a:p>
          <a:p>
            <a:pPr marL="609600" indent="-609600">
              <a:buFontTx/>
              <a:buAutoNum type="arabicPeriod"/>
            </a:pPr>
            <a:r>
              <a:rPr lang="ru-RU" sz="3000" b="1" dirty="0">
                <a:latin typeface="Comic Sans MS" pitchFamily="66" charset="0"/>
              </a:rPr>
              <a:t> Почему Красная площадь названа «красной»?.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4856" y="1129308"/>
            <a:ext cx="2084935" cy="27583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2366CB-E493-4C9F-B05F-58E9AAE4B7BA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42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2837BA-8D43-4843-9745-ECEDEDA2D85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93204"/>
            <a:ext cx="6813376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Красная площадь.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3F2B9B-EC44-49C2-8C83-13E68E2F6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47"/>
          <a:stretch/>
        </p:blipFill>
        <p:spPr bwMode="auto">
          <a:xfrm>
            <a:off x="1713992" y="841276"/>
            <a:ext cx="5760640" cy="33679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7CE1936-1AC2-4C3B-A253-400D74BDC312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153644"/>
            <a:ext cx="813690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	«Красный» означает «красивый», «главный», «почётный», «славный»</a:t>
            </a:r>
          </a:p>
          <a:p>
            <a:pPr algn="ctr">
              <a:buFontTx/>
              <a:buNone/>
            </a:pPr>
            <a:endParaRPr lang="ru-RU" altLang="ru-RU" dirty="0">
              <a:latin typeface="Comic Sans MS" panose="030F0702030302020204" pitchFamily="66" charset="0"/>
            </a:endParaRPr>
          </a:p>
        </p:txBody>
      </p:sp>
      <p:sp>
        <p:nvSpPr>
          <p:cNvPr id="6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B645B71-F97D-4857-9DC0-4F8F6D6B06FE}"/>
              </a:ext>
            </a:extLst>
          </p:cNvPr>
          <p:cNvSpPr/>
          <p:nvPr/>
        </p:nvSpPr>
        <p:spPr>
          <a:xfrm>
            <a:off x="8244619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32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utoUpdateAnimBg="0" advAuto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2837BA-8D43-4843-9745-ECEDEDA2D85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93204"/>
            <a:ext cx="6813376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Красная площадь.</a:t>
            </a:r>
          </a:p>
        </p:txBody>
      </p:sp>
      <p:sp>
        <p:nvSpPr>
          <p:cNvPr id="6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B645B71-F97D-4857-9DC0-4F8F6D6B06FE}"/>
              </a:ext>
            </a:extLst>
          </p:cNvPr>
          <p:cNvSpPr/>
          <p:nvPr/>
        </p:nvSpPr>
        <p:spPr>
          <a:xfrm>
            <a:off x="8244619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3898F1-B605-4377-8839-8907998B001C}"/>
              </a:ext>
            </a:extLst>
          </p:cNvPr>
          <p:cNvSpPr/>
          <p:nvPr/>
        </p:nvSpPr>
        <p:spPr>
          <a:xfrm>
            <a:off x="4162146" y="1303228"/>
            <a:ext cx="46581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С одной стороны 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Красную площадь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обрамляют стены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Московского Кремля,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войти в который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можно через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Спасскую башню.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D61F582-73BE-4332-8C88-BE0E24A58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74" b="22047"/>
          <a:stretch/>
        </p:blipFill>
        <p:spPr bwMode="auto">
          <a:xfrm>
            <a:off x="947353" y="796607"/>
            <a:ext cx="2835907" cy="41217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57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2837BA-8D43-4843-9745-ECEDEDA2D85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93204"/>
            <a:ext cx="6813376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Красная площадь.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3F2B9B-EC44-49C2-8C83-13E68E2F6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19" r="67687" b="22047"/>
          <a:stretch/>
        </p:blipFill>
        <p:spPr bwMode="auto">
          <a:xfrm>
            <a:off x="755576" y="841276"/>
            <a:ext cx="3213187" cy="417902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B645B71-F97D-4857-9DC0-4F8F6D6B06FE}"/>
              </a:ext>
            </a:extLst>
          </p:cNvPr>
          <p:cNvSpPr/>
          <p:nvPr/>
        </p:nvSpPr>
        <p:spPr>
          <a:xfrm>
            <a:off x="8244619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3898F1-B605-4377-8839-8907998B001C}"/>
              </a:ext>
            </a:extLst>
          </p:cNvPr>
          <p:cNvSpPr/>
          <p:nvPr/>
        </p:nvSpPr>
        <p:spPr>
          <a:xfrm>
            <a:off x="4788024" y="1417340"/>
            <a:ext cx="4032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С другой стороны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возвышается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Покровский собор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(или Храм Василия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Блаженного)</a:t>
            </a:r>
          </a:p>
        </p:txBody>
      </p:sp>
    </p:spTree>
    <p:extLst>
      <p:ext uri="{BB962C8B-B14F-4D97-AF65-F5344CB8AC3E}">
        <p14:creationId xmlns:p14="http://schemas.microsoft.com/office/powerpoint/2010/main" xmlns="" val="70169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2837BA-8D43-4843-9745-ECEDEDA2D85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93204"/>
            <a:ext cx="6813376" cy="9525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333" dirty="0">
                <a:latin typeface="Comic Sans MS" panose="030F0702030302020204" pitchFamily="66" charset="0"/>
              </a:rPr>
              <a:t>    </a:t>
            </a:r>
            <a:r>
              <a:rPr lang="ru-RU" altLang="ru-RU" sz="3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Исторический музей.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3F2B9B-EC44-49C2-8C83-13E68E2F6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9"/>
          <a:stretch/>
        </p:blipFill>
        <p:spPr bwMode="auto">
          <a:xfrm>
            <a:off x="2411760" y="785664"/>
            <a:ext cx="4715904" cy="33679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7CE1936-1AC2-4C3B-A253-400D74BDC312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153644"/>
            <a:ext cx="813690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	Напротив собора находится Исторический музей.</a:t>
            </a:r>
          </a:p>
        </p:txBody>
      </p:sp>
      <p:sp>
        <p:nvSpPr>
          <p:cNvPr id="6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B645B71-F97D-4857-9DC0-4F8F6D6B06FE}"/>
              </a:ext>
            </a:extLst>
          </p:cNvPr>
          <p:cNvSpPr/>
          <p:nvPr/>
        </p:nvSpPr>
        <p:spPr>
          <a:xfrm>
            <a:off x="8244619" y="265212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74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utoUpdateAnimBg="0" advAuto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CF8704A-2741-48E6-B2F2-5D3F40E44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07" y="865606"/>
            <a:ext cx="7181710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8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164" y="1085540"/>
            <a:ext cx="69950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Рамка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Учебник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Кремль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Кремль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Ю.Долгорукий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Москва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Древний Кремль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Кремль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Д.Донской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Кремль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Иван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III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Спасская башня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Тайницкая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башня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Царская башня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Троицкая башня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Кутафья башня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Соборная площадь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Успенский собор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Благовещенский собор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Архангельский собор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Колокольня Ивана Великого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Колокол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Красная площадь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Исторический музей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  <a:hlinkClick r:id="rId27"/>
              </a:rPr>
              <a:t>Московский Кремль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Поурочные разработки по курсу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«Окружающий мир»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Т.Н.Максимова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для 2 класса</a:t>
            </a:r>
          </a:p>
          <a:p>
            <a:pPr algn="ctr"/>
            <a:r>
              <a:rPr lang="ru-RU" dirty="0" err="1">
                <a:solidFill>
                  <a:srgbClr val="C00000"/>
                </a:solidFill>
                <a:latin typeface="Comic Sans MS" pitchFamily="66" charset="0"/>
              </a:rPr>
              <a:t>Отрисовки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муравья и черепахи авторские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8" action="ppaction://hlinksldjump" highlightClick="1"/>
          </p:cNvPr>
          <p:cNvSpPr/>
          <p:nvPr/>
        </p:nvSpPr>
        <p:spPr>
          <a:xfrm>
            <a:off x="8398680" y="4801716"/>
            <a:ext cx="498928" cy="576064"/>
          </a:xfrm>
          <a:prstGeom prst="actionButtonHome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CE5DBE-67A6-41A3-BD8C-05130EE4E34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72978" y="49130"/>
            <a:ext cx="526740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62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B834CD43-747A-4699-8F16-3A58EA32F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9268" y="3380461"/>
            <a:ext cx="7605464" cy="213742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</a:t>
            </a:r>
            <a:r>
              <a:rPr lang="ru-RU" altLang="ru-RU" sz="3000" dirty="0">
                <a:latin typeface="Comic Sans MS" panose="030F0702030302020204" pitchFamily="66" charset="0"/>
              </a:rPr>
              <a:t>Московский Кремль – символ нашей </a:t>
            </a:r>
          </a:p>
          <a:p>
            <a:pPr algn="ctr">
              <a:buFontTx/>
              <a:buNone/>
            </a:pPr>
            <a:r>
              <a:rPr lang="ru-RU" altLang="ru-RU" sz="3000" dirty="0">
                <a:latin typeface="Comic Sans MS" panose="030F0702030302020204" pitchFamily="66" charset="0"/>
              </a:rPr>
              <a:t>Родины. Здесь находятся уникальные </a:t>
            </a:r>
          </a:p>
          <a:p>
            <a:pPr algn="ctr">
              <a:buFontTx/>
              <a:buNone/>
            </a:pPr>
            <a:r>
              <a:rPr lang="ru-RU" altLang="ru-RU" sz="3000" dirty="0">
                <a:latin typeface="Comic Sans MS" panose="030F0702030302020204" pitchFamily="66" charset="0"/>
              </a:rPr>
              <a:t>памятники истории и культуры, </a:t>
            </a:r>
          </a:p>
          <a:p>
            <a:pPr algn="ctr">
              <a:buFontTx/>
              <a:buNone/>
            </a:pPr>
            <a:r>
              <a:rPr lang="ru-RU" altLang="ru-RU" sz="3000" dirty="0">
                <a:latin typeface="Comic Sans MS" panose="030F0702030302020204" pitchFamily="66" charset="0"/>
              </a:rPr>
              <a:t>которыми гордится Россия.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CBDD3133-0E51-4CB7-9D70-3F2CA564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303748" y="409228"/>
            <a:ext cx="4536504" cy="283531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BF032D7-C6F2-407B-B346-0AA69ED861F7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68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1129308"/>
            <a:ext cx="5832648" cy="3771636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ru-RU" sz="3000" dirty="0">
                <a:latin typeface="Comic Sans MS" pitchFamily="66" charset="0"/>
              </a:rPr>
              <a:t>	</a:t>
            </a:r>
            <a:r>
              <a:rPr lang="ru-RU" sz="3000" b="1" dirty="0">
                <a:latin typeface="Comic Sans MS" pitchFamily="66" charset="0"/>
              </a:rPr>
              <a:t>Откройте учебник на стр. 102-103.</a:t>
            </a:r>
          </a:p>
          <a:p>
            <a:pPr marL="609600" indent="-609600">
              <a:buFontTx/>
              <a:buAutoNum type="arabicPeriod"/>
            </a:pPr>
            <a:r>
              <a:rPr lang="ru-RU" sz="3000" b="1" dirty="0">
                <a:latin typeface="Comic Sans MS" pitchFamily="66" charset="0"/>
              </a:rPr>
              <a:t>Прочитайте  текст «Московский кремль»</a:t>
            </a:r>
          </a:p>
          <a:p>
            <a:pPr marL="609600" indent="-609600">
              <a:buFontTx/>
              <a:buAutoNum type="arabicPeriod"/>
            </a:pPr>
            <a:r>
              <a:rPr lang="ru-RU" sz="3000" b="1" dirty="0">
                <a:latin typeface="Comic Sans MS" pitchFamily="66" charset="0"/>
              </a:rPr>
              <a:t> Прочитайте названия 	      объектов  Московского Кремля.</a:t>
            </a:r>
          </a:p>
          <a:p>
            <a:pPr marL="609600" indent="-609600">
              <a:buFontTx/>
              <a:buAutoNum type="arabicPeriod"/>
            </a:pPr>
            <a:r>
              <a:rPr lang="ru-RU" sz="3000" b="1" dirty="0">
                <a:latin typeface="Comic Sans MS" pitchFamily="66" charset="0"/>
              </a:rPr>
              <a:t>Найдите их на фотографии.</a:t>
            </a:r>
          </a:p>
          <a:p>
            <a:pPr marL="0" indent="0">
              <a:buNone/>
            </a:pP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4856" y="1129308"/>
            <a:ext cx="2084935" cy="27583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2366CB-E493-4C9F-B05F-58E9AAE4B7BA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66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1129308"/>
            <a:ext cx="5832648" cy="3771636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sz="3000" dirty="0">
                <a:latin typeface="Comic Sans MS" pitchFamily="66" charset="0"/>
              </a:rPr>
              <a:t>	</a:t>
            </a:r>
            <a:r>
              <a:rPr lang="ru-RU" sz="3000" b="1" dirty="0">
                <a:latin typeface="Comic Sans MS" pitchFamily="66" charset="0"/>
              </a:rPr>
              <a:t>Откройте учебник на стр. 104-105.</a:t>
            </a:r>
          </a:p>
          <a:p>
            <a:pPr marL="609600" indent="-609600">
              <a:buFontTx/>
              <a:buAutoNum type="arabicPeriod"/>
            </a:pPr>
            <a:r>
              <a:rPr lang="ru-RU" sz="3000" b="1" dirty="0">
                <a:latin typeface="Comic Sans MS" pitchFamily="66" charset="0"/>
              </a:rPr>
              <a:t>Прочитайте  текст «Из истории Кремля»</a:t>
            </a:r>
          </a:p>
          <a:p>
            <a:pPr marL="609600" indent="-609600">
              <a:buFontTx/>
              <a:buAutoNum type="arabicPeriod"/>
            </a:pPr>
            <a:r>
              <a:rPr lang="ru-RU" sz="3000" b="1" dirty="0">
                <a:latin typeface="Comic Sans MS" pitchFamily="66" charset="0"/>
              </a:rPr>
              <a:t> Что же происходило с Кремлём дальше.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4856" y="1129308"/>
            <a:ext cx="2084935" cy="275838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2366CB-E493-4C9F-B05F-58E9AAE4B7BA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59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B834CD43-747A-4699-8F16-3A58EA32F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31661" y="720079"/>
            <a:ext cx="4162772" cy="4429651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400" dirty="0">
                <a:latin typeface="Comic Sans MS" panose="030F0702030302020204" pitchFamily="66" charset="0"/>
              </a:rPr>
              <a:t>	</a:t>
            </a:r>
            <a:r>
              <a:rPr lang="ru-RU" altLang="ru-RU" sz="2800" dirty="0">
                <a:latin typeface="Comic Sans MS" panose="030F0702030302020204" pitchFamily="66" charset="0"/>
              </a:rPr>
              <a:t>Давным-давно, более 850 лет назад, из богатого и славного города Суздаля прискакал с дружиной князь Юрий Долгорукий, чтобы выбрать место для заставы-крепости.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CBDD3133-0E51-4CB7-9D70-3F2CA5647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327595"/>
            <a:ext cx="2952328" cy="482213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BF032D7-C6F2-407B-B346-0AA69ED861F7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1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CBDD3133-0E51-4CB7-9D70-3F2CA564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661" y="890446"/>
            <a:ext cx="4616284" cy="347922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BF032D7-C6F2-407B-B346-0AA69ED861F7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CE49D5DE-D43C-45B4-A117-D15832C6B9BE}"/>
              </a:ext>
            </a:extLst>
          </p:cNvPr>
          <p:cNvSpPr txBox="1">
            <a:spLocks noChangeArrowheads="1"/>
          </p:cNvSpPr>
          <p:nvPr/>
        </p:nvSpPr>
        <p:spPr>
          <a:xfrm>
            <a:off x="5093404" y="541825"/>
            <a:ext cx="376194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Полюбился князю удобный для обороны холм в том месте, где узенькая лесная речка Неглинная сливалась с Москвой-рекой.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81606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CBDD3133-0E51-4CB7-9D70-3F2CA564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660" y="985292"/>
            <a:ext cx="4992252" cy="33843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BF032D7-C6F2-407B-B346-0AA69ED861F7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5CE9C54F-2AB9-4044-9DF9-E513D90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912" y="876871"/>
            <a:ext cx="322242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Comic Sans MS" panose="030F0702030302020204" pitchFamily="66" charset="0"/>
              </a:rPr>
              <a:t>Пусть, думалось Юрию Долгорукому, </a:t>
            </a:r>
          </a:p>
          <a:p>
            <a:pPr algn="ctr"/>
            <a:r>
              <a:rPr lang="ru-RU" altLang="ru-RU" sz="2800" dirty="0">
                <a:latin typeface="Comic Sans MS" panose="030F0702030302020204" pitchFamily="66" charset="0"/>
              </a:rPr>
              <a:t>небольшая крепость в лесу сторожит </a:t>
            </a:r>
          </a:p>
          <a:p>
            <a:pPr algn="ctr"/>
            <a:r>
              <a:rPr lang="ru-RU" altLang="ru-RU" sz="2800" dirty="0">
                <a:latin typeface="Comic Sans MS" panose="030F0702030302020204" pitchFamily="66" charset="0"/>
              </a:rPr>
              <a:t>дальние окраины земли Суздальской.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37907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CBDD3133-0E51-4CB7-9D70-3F2CA564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9866" y="625252"/>
            <a:ext cx="4588029" cy="403244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с вырезом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BF032D7-C6F2-407B-B346-0AA69ED861F7}"/>
              </a:ext>
            </a:extLst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5CE9C54F-2AB9-4044-9DF9-E513D9034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959" y="476877"/>
            <a:ext cx="403533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Comic Sans MS" panose="030F0702030302020204" pitchFamily="66" charset="0"/>
              </a:rPr>
              <a:t>Место было тихое, глухое, водное, рыбное, </a:t>
            </a:r>
            <a:r>
              <a:rPr lang="ru-RU" altLang="ru-RU" sz="2800" dirty="0" err="1">
                <a:latin typeface="Comic Sans MS" panose="030F0702030302020204" pitchFamily="66" charset="0"/>
              </a:rPr>
              <a:t>охотницкое</a:t>
            </a:r>
            <a:r>
              <a:rPr lang="ru-RU" altLang="ru-RU" sz="2800" dirty="0">
                <a:latin typeface="Comic Sans MS" panose="030F0702030302020204" pitchFamily="66" charset="0"/>
              </a:rPr>
              <a:t>. Обнесли войны холм валом, забором, поставили с запада и востока ворота, выстроили дубовые княжеские палаты, вырыли вокруг ров.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77433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276</Words>
  <Application>Microsoft Office PowerPoint</Application>
  <PresentationFormat>Экран (16:10)</PresentationFormat>
  <Paragraphs>91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Работа по учебнику.</vt:lpstr>
      <vt:lpstr>Работа по учебнику.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Работа по учебнику.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Кремль.Никифорова Н.В.</dc:title>
  <dc:creator>Наталья Никифорова</dc:creator>
  <cp:lastModifiedBy>Ирина Худолеева</cp:lastModifiedBy>
  <cp:revision>231</cp:revision>
  <dcterms:created xsi:type="dcterms:W3CDTF">2017-12-24T16:16:52Z</dcterms:created>
  <dcterms:modified xsi:type="dcterms:W3CDTF">2024-04-11T15:03:47Z</dcterms:modified>
</cp:coreProperties>
</file>