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417" r:id="rId3"/>
    <p:sldId id="444" r:id="rId4"/>
    <p:sldId id="257" r:id="rId5"/>
    <p:sldId id="445" r:id="rId6"/>
    <p:sldId id="446" r:id="rId7"/>
    <p:sldId id="447" r:id="rId8"/>
    <p:sldId id="418" r:id="rId9"/>
    <p:sldId id="448" r:id="rId10"/>
    <p:sldId id="449" r:id="rId11"/>
    <p:sldId id="451" r:id="rId12"/>
    <p:sldId id="450" r:id="rId13"/>
    <p:sldId id="452" r:id="rId14"/>
    <p:sldId id="453" r:id="rId15"/>
    <p:sldId id="454" r:id="rId16"/>
    <p:sldId id="455" r:id="rId17"/>
    <p:sldId id="456" r:id="rId18"/>
    <p:sldId id="457" r:id="rId19"/>
    <p:sldId id="4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7BCF-EBA8-4625-9190-F3A7EB03C6A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93F7-F6F8-4B18-AC73-4E80A5E9F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4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4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88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57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16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88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02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08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4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7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6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2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3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5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5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0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16D1F6-7D08-46B4-A110-56195046714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2365C-1D1C-48B2-BA4C-58D8280A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7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D446B-70C1-0B69-647E-706263B6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/>
              <a:t>Контроллинг </a:t>
            </a:r>
            <a:r>
              <a:rPr lang="ru-RU" b="1" dirty="0" smtClean="0"/>
              <a:t>логистических процессов и операций</a:t>
            </a:r>
            <a:endParaRPr lang="ru-RU" b="1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91D446B-70C1-0B69-647E-706263B69342}"/>
              </a:ext>
            </a:extLst>
          </p:cNvPr>
          <p:cNvSpPr txBox="1">
            <a:spLocks/>
          </p:cNvSpPr>
          <p:nvPr/>
        </p:nvSpPr>
        <p:spPr>
          <a:xfrm>
            <a:off x="7819291" y="5427785"/>
            <a:ext cx="4921819" cy="59745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/>
              <a:t>Шпилевая О.Н.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4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481231"/>
            <a:ext cx="105696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- это цели, которые выводятся из общих целей (миссии) предприятия и конкретизируются как новые и существующие (либо внутренние и внешние) потенциалы успеха. </a:t>
            </a:r>
            <a:endParaRPr lang="ru-RU" sz="5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884903" y="1179872"/>
            <a:ext cx="10495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Стратегические цели</a:t>
            </a:r>
            <a:endParaRPr lang="ru-RU" sz="4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1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481231"/>
            <a:ext cx="10569677" cy="3011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 рамках стратегического анализа следует зафиксировать исходную ситуацию, потенциалы и стратегические "люки" предприятия - разность между возможными и реально достигнутыми результатами. </a:t>
            </a:r>
          </a:p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Анализ исходной ситуации </a:t>
            </a:r>
            <a:r>
              <a:rPr lang="ru-RU" sz="2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позволяет </a:t>
            </a:r>
            <a:r>
              <a:rPr lang="ru-RU" sz="2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выявить его сильные и слабые места</a:t>
            </a:r>
            <a:r>
              <a:rPr lang="ru-RU" sz="2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7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884903" y="1179872"/>
            <a:ext cx="10495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Оформление и оценка стратегии </a:t>
            </a:r>
            <a:endParaRPr lang="ru-RU" sz="4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9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854856"/>
            <a:ext cx="105696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600" dirty="0">
                <a:solidFill>
                  <a:srgbClr val="000000"/>
                </a:solidFill>
                <a:latin typeface="Helvetica" panose="020B0604020202020204" pitchFamily="34" charset="0"/>
              </a:rPr>
              <a:t>- п</a:t>
            </a:r>
            <a:r>
              <a:rPr lang="ru-RU" sz="3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оследняя фаза процесса планирования, на которой происходит осознанное установление целенаправленных действий</a:t>
            </a:r>
            <a:endParaRPr lang="ru-RU" sz="8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032387" y="1130711"/>
            <a:ext cx="10495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Стратегическое решение</a:t>
            </a:r>
            <a:endParaRPr lang="ru-RU" sz="4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4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854856"/>
            <a:ext cx="10569677" cy="338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Основная задача </a:t>
            </a: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- сопровождать и поддерживать стратегический план относительно обеспечения его жизнеспособности. </a:t>
            </a:r>
          </a:p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Сопровождение</a:t>
            </a: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включает проверку адекватности формулировки стратегии, ее внедрение и реализацию.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032387" y="1130711"/>
            <a:ext cx="10495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Стратегический контроль </a:t>
            </a:r>
            <a:endParaRPr lang="ru-RU" sz="4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854856"/>
            <a:ext cx="10569677" cy="272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•  формирования контролируемых величин;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•  проведения контрольной оценки;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•  принятия решения по результатам стратегического контроля.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032387" y="1130711"/>
            <a:ext cx="104959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Процесс стратегического контроля состоит из трех фаз</a:t>
            </a:r>
            <a:r>
              <a:rPr lang="ru-RU" sz="4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4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4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854856"/>
            <a:ext cx="10569677" cy="272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•  формирования контролируемых величин;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•  проведения контрольной оценки;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•  принятия решения по результатам стратегического контроля.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032387" y="1130711"/>
            <a:ext cx="104959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Процесс стратегического контроля состоит из трех фаз</a:t>
            </a:r>
            <a:r>
              <a:rPr lang="ru-RU" sz="4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4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6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343578"/>
            <a:ext cx="105696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 качестве контролируемых величин следует рассматривать </a:t>
            </a:r>
            <a:r>
              <a:rPr lang="ru-RU" sz="24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объекты контроля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цели,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стратегии,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потенциалы успеха,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факторы успеха,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сильные и слабые стороны предприятия,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шансы и риски,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предположения-сценарии,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рубежи и последствия.</a:t>
            </a:r>
            <a:endParaRPr lang="ru-RU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032387" y="1130711"/>
            <a:ext cx="104959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Формирование контролируемых величин:</a:t>
            </a:r>
            <a:endParaRPr lang="ru-RU" sz="4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1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343578"/>
            <a:ext cx="10569677" cy="334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Эта фаза может рассматриваться </a:t>
            </a:r>
            <a:r>
              <a:rPr lang="ru-RU" sz="24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как собственно контроль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в узком смысле. </a:t>
            </a:r>
          </a:p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Здесь определяются и оцениваются эффективность текущего процесса и созданной структуры, а также правильность поставленной цели. </a:t>
            </a:r>
          </a:p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 частности, на этой фазе могут проводиться сравнение, анализ и оценка отклонений, а также обоснование причин, вызвавших выявленные отклонения.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032387" y="1130711"/>
            <a:ext cx="10495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Проведение контрольной оценки</a:t>
            </a:r>
            <a:endParaRPr lang="ru-RU" sz="4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5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1032387" y="3071165"/>
            <a:ext cx="10569677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На последней фазе процесса стратегического контроля </a:t>
            </a:r>
            <a:r>
              <a:rPr lang="ru-RU" sz="2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 данным анализа отклонений между контролируемыми величинами генерируются и реализуются корректирующие мероприятия. </a:t>
            </a:r>
          </a:p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Кроме того, стимулируется проведение самих корректировок.</a:t>
            </a:r>
            <a:endParaRPr lang="ru-RU" sz="2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032387" y="1130711"/>
            <a:ext cx="104959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Принятие решения по результатам стратегического контроля</a:t>
            </a:r>
            <a:endParaRPr lang="ru-RU" sz="4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2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333685"/>
            <a:ext cx="10569677" cy="3011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Внешние "индикаторы"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должны информировать об экономических, социальных, политических и технологических тенденциях. </a:t>
            </a:r>
          </a:p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Внутренние </a:t>
            </a:r>
            <a:r>
              <a:rPr lang="ru-RU" sz="2400" b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"индикаторы« - </a:t>
            </a:r>
            <a:r>
              <a:rPr lang="ru-RU" sz="240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отдельные показатели и их системы, призваны информировать руководство о текущем "здоровье" и "самочувствии" предприятия, а также прогнозировать кризисные ситуации на предприятии в целом или в отдельных сферах его деятельности.</a:t>
            </a:r>
            <a:endParaRPr lang="ru-RU" sz="36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032387" y="1130711"/>
            <a:ext cx="10495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Система стратегического информационного обеспечения</a:t>
            </a:r>
            <a:endParaRPr lang="ru-RU" sz="36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9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638547"/>
            <a:ext cx="10569677" cy="342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"Делать правильное дело" - стратегический контроллинг;</a:t>
            </a:r>
            <a:endParaRPr lang="ru-RU" sz="1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•  "Делать дело правильно" - оперативный контроллинг;</a:t>
            </a:r>
          </a:p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b="0" i="0" dirty="0">
                <a:solidFill>
                  <a:srgbClr val="404040"/>
                </a:solidFill>
                <a:effectLst/>
                <a:latin typeface="PTSerifRegular"/>
              </a:rPr>
              <a:t>ситуационный) — что делать, если дело делается неправильно.</a:t>
            </a:r>
            <a:endParaRPr lang="ru-RU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320"/>
              </a:spcBef>
              <a:spcAft>
                <a:spcPts val="1320"/>
              </a:spcAft>
            </a:pPr>
            <a:endParaRPr lang="ru-RU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320"/>
              </a:spcBef>
              <a:spcAft>
                <a:spcPts val="1320"/>
              </a:spcAft>
            </a:pPr>
            <a:endParaRPr lang="ru-RU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320"/>
              </a:spcBef>
              <a:spcAft>
                <a:spcPts val="1320"/>
              </a:spcAft>
            </a:pPr>
            <a:endParaRPr lang="ru-RU" sz="1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130710" y="1367983"/>
            <a:ext cx="101370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Слово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контроллинг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произошло от английского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to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control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—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контролировать, управлять.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859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638547"/>
            <a:ext cx="10569677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"Делать правильное дело" - стратегический контроллинг;</a:t>
            </a:r>
            <a:endParaRPr lang="ru-RU" sz="1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•  "Делать дело правильно" - оперативный контроллинг;</a:t>
            </a:r>
          </a:p>
          <a:p>
            <a:pPr>
              <a:spcBef>
                <a:spcPts val="1320"/>
              </a:spcBef>
              <a:spcAft>
                <a:spcPts val="1320"/>
              </a:spcAft>
            </a:pPr>
            <a:endParaRPr lang="ru-RU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320"/>
              </a:spcBef>
              <a:spcAft>
                <a:spcPts val="1320"/>
              </a:spcAft>
            </a:pPr>
            <a:endParaRPr lang="ru-RU" sz="1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130710" y="1367983"/>
            <a:ext cx="101370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Слово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контроллинг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произошло от английского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to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control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—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контролировать, управлять. </a:t>
            </a:r>
            <a:endParaRPr lang="ru-RU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A27B70-D468-3431-C272-B6027CFB8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0" y="248554"/>
            <a:ext cx="11208774" cy="6609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63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0763387-09E8-57AD-1B9F-78F72CD2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05385"/>
              </p:ext>
            </p:extLst>
          </p:nvPr>
        </p:nvGraphicFramePr>
        <p:xfrm>
          <a:off x="78658" y="-88490"/>
          <a:ext cx="12015019" cy="7030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5053">
                  <a:extLst>
                    <a:ext uri="{9D8B030D-6E8A-4147-A177-3AD203B41FA5}">
                      <a16:colId xmlns:a16="http://schemas.microsoft.com/office/drawing/2014/main" val="487653572"/>
                    </a:ext>
                  </a:extLst>
                </a:gridCol>
                <a:gridCol w="4536283">
                  <a:extLst>
                    <a:ext uri="{9D8B030D-6E8A-4147-A177-3AD203B41FA5}">
                      <a16:colId xmlns:a16="http://schemas.microsoft.com/office/drawing/2014/main" val="257603892"/>
                    </a:ext>
                  </a:extLst>
                </a:gridCol>
                <a:gridCol w="4413683">
                  <a:extLst>
                    <a:ext uri="{9D8B030D-6E8A-4147-A177-3AD203B41FA5}">
                      <a16:colId xmlns:a16="http://schemas.microsoft.com/office/drawing/2014/main" val="3031831260"/>
                    </a:ext>
                  </a:extLst>
                </a:gridCol>
              </a:tblGrid>
              <a:tr h="669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Признаки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Стратегический</a:t>
                      </a:r>
                      <a:endParaRPr lang="ru-RU" sz="16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контроллинг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Оперативный</a:t>
                      </a:r>
                      <a:endParaRPr lang="ru-RU" sz="16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контроллинг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extLst>
                  <a:ext uri="{0D108BD9-81ED-4DB2-BD59-A6C34878D82A}">
                    <a16:rowId xmlns:a16="http://schemas.microsoft.com/office/drawing/2014/main" val="1881932973"/>
                  </a:ext>
                </a:extLst>
              </a:tr>
              <a:tr h="1006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Иерархические ступени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В основном на уровне высшего руководства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Включает все уровни с основным упором на среднее звено управления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extLst>
                  <a:ext uri="{0D108BD9-81ED-4DB2-BD59-A6C34878D82A}">
                    <a16:rowId xmlns:a16="http://schemas.microsoft.com/office/drawing/2014/main" val="3739988039"/>
                  </a:ext>
                </a:extLst>
              </a:tr>
              <a:tr h="33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Неопределенность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Существенно выше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Меньше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extLst>
                  <a:ext uri="{0D108BD9-81ED-4DB2-BD59-A6C34878D82A}">
                    <a16:rowId xmlns:a16="http://schemas.microsoft.com/office/drawing/2014/main" val="3761062430"/>
                  </a:ext>
                </a:extLst>
              </a:tr>
              <a:tr h="669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Вид проблем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Большинство проблем не структурировано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Относительно хорошо структурированы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extLst>
                  <a:ext uri="{0D108BD9-81ED-4DB2-BD59-A6C34878D82A}">
                    <a16:rowId xmlns:a16="http://schemas.microsoft.com/office/drawing/2014/main" val="3501283933"/>
                  </a:ext>
                </a:extLst>
              </a:tr>
              <a:tr h="1006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Временной горизонт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Акцент на долгосрочные, а также на средне - и краткосрочные аспекты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Акцент на кратко - и среднесрочные аспекты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extLst>
                  <a:ext uri="{0D108BD9-81ED-4DB2-BD59-A6C34878D82A}">
                    <a16:rowId xmlns:a16="http://schemas.microsoft.com/office/drawing/2014/main" val="316386219"/>
                  </a:ext>
                </a:extLst>
              </a:tr>
              <a:tr h="669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Потребная информация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В первую очередь из внешней среды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В первую очередь из самого предприятия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extLst>
                  <a:ext uri="{0D108BD9-81ED-4DB2-BD59-A6C34878D82A}">
                    <a16:rowId xmlns:a16="http://schemas.microsoft.com/office/drawing/2014/main" val="2176495014"/>
                  </a:ext>
                </a:extLst>
              </a:tr>
              <a:tr h="669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Альтернативы планов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Спектр альтернатив в принципе широк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Спектр ограничен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extLst>
                  <a:ext uri="{0D108BD9-81ED-4DB2-BD59-A6C34878D82A}">
                    <a16:rowId xmlns:a16="http://schemas.microsoft.com/office/drawing/2014/main" val="3826870253"/>
                  </a:ext>
                </a:extLst>
              </a:tr>
              <a:tr h="669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Охват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Концентрация на отдельных важных позициях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Охватывает все функциональные области и интегрирует их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extLst>
                  <a:ext uri="{0D108BD9-81ED-4DB2-BD59-A6C34878D82A}">
                    <a16:rowId xmlns:a16="http://schemas.microsoft.com/office/drawing/2014/main" val="643357437"/>
                  </a:ext>
                </a:extLst>
              </a:tr>
              <a:tr h="33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Степень детализации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Невысокая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Относительно большая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extLst>
                  <a:ext uri="{0D108BD9-81ED-4DB2-BD59-A6C34878D82A}">
                    <a16:rowId xmlns:a16="http://schemas.microsoft.com/office/drawing/2014/main" val="237444626"/>
                  </a:ext>
                </a:extLst>
              </a:tr>
              <a:tr h="1006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Основные</a:t>
                      </a:r>
                      <a:endParaRPr lang="ru-RU" sz="16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контролируемые</a:t>
                      </a:r>
                      <a:endParaRPr lang="ru-RU" sz="16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величины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>
                          <a:effectLst/>
                        </a:rPr>
                        <a:t>Потенциалы успеха (например, рост доли рынка)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Прибыль,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рентабельность,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</a:rPr>
                        <a:t>ликвидность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16308" marR="16308" marT="0" marB="0"/>
                </a:tc>
                <a:extLst>
                  <a:ext uri="{0D108BD9-81ED-4DB2-BD59-A6C34878D82A}">
                    <a16:rowId xmlns:a16="http://schemas.microsoft.com/office/drawing/2014/main" val="394305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19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481231"/>
            <a:ext cx="105696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координирует функции: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Helvetica" panose="020B0604020202020204" pitchFamily="34" charset="0"/>
              </a:rPr>
              <a:t>стратегического планирования,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Helvetica" panose="020B0604020202020204" pitchFamily="34" charset="0"/>
              </a:rPr>
              <a:t>контроля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Helvetica" panose="020B0604020202020204" pitchFamily="34" charset="0"/>
              </a:rPr>
              <a:t>системы стратегического информационного обеспечения.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140542" y="1023854"/>
            <a:ext cx="10137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36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Стратегический контроллинг </a:t>
            </a:r>
            <a:endParaRPr lang="ru-RU" sz="3600" b="1" dirty="0">
              <a:solidFill>
                <a:srgbClr val="FF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0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481231"/>
            <a:ext cx="10569677" cy="288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Целевая задача </a:t>
            </a: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- обеспечении продолжительного успешного функционирования организации. </a:t>
            </a:r>
          </a:p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Для этого нужно формулировать и внедрять стратегии </a:t>
            </a:r>
            <a:r>
              <a:rPr lang="ru-RU" sz="32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поиска, построения и сохранения</a:t>
            </a: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потенциала успеха (доходности). 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170039" y="1004189"/>
            <a:ext cx="10137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Стратегическое планирование.</a:t>
            </a:r>
            <a:endParaRPr lang="ru-RU" sz="44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2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59" y="2648379"/>
            <a:ext cx="10569677" cy="3011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Если предприятие может обеспечить более эффективное, чем у конкурентов, решение имеющихся, изменяющихся или новых проблем клиентов, то это означает его способность генерировать </a:t>
            </a:r>
            <a:r>
              <a:rPr lang="ru-RU" sz="2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новые потенциалы успеха</a:t>
            </a:r>
            <a:r>
              <a:rPr lang="ru-RU" sz="2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Под </a:t>
            </a:r>
            <a:r>
              <a:rPr lang="ru-RU" sz="2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имеющимися потенциалами успеха </a:t>
            </a:r>
            <a:r>
              <a:rPr lang="ru-RU" sz="2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понимают созданные и используемые на предприятии потенциалы.</a:t>
            </a:r>
            <a:endParaRPr lang="ru-RU" sz="2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027470" y="765524"/>
            <a:ext cx="101370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Следует различать </a:t>
            </a:r>
            <a:r>
              <a:rPr lang="ru-RU" sz="44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новые</a:t>
            </a:r>
            <a:r>
              <a:rPr lang="ru-RU" sz="4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ru-RU" sz="44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существующие </a:t>
            </a:r>
            <a:r>
              <a:rPr lang="ru-RU" sz="4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потенциалы успеха</a:t>
            </a:r>
            <a:endParaRPr lang="ru-RU" sz="44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8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811161" y="2481231"/>
            <a:ext cx="10569677" cy="288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Внешние потенциалы </a:t>
            </a: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зависят от успешной комбинации "продукт/рынок". </a:t>
            </a:r>
          </a:p>
          <a:p>
            <a:pPr algn="just">
              <a:spcBef>
                <a:spcPts val="1320"/>
              </a:spcBef>
              <a:spcAft>
                <a:spcPts val="132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Внутренние потенциалы </a:t>
            </a: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могут быть следующих видов: информационные, структурные, технические, финансовые, кадровые и др.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811161" y="639097"/>
            <a:ext cx="104959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Под  потенциалами успеха </a:t>
            </a:r>
            <a:r>
              <a:rPr lang="ru-RU" sz="3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понимают созданные и используемые на предприятии потенциалы</a:t>
            </a:r>
            <a:endParaRPr lang="ru-RU" sz="36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7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97897-C35A-A8CB-90F8-657D474E3AD6}"/>
              </a:ext>
            </a:extLst>
          </p:cNvPr>
          <p:cNvSpPr txBox="1"/>
          <p:nvPr/>
        </p:nvSpPr>
        <p:spPr>
          <a:xfrm>
            <a:off x="1037303" y="2835192"/>
            <a:ext cx="105696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поиск и формулирование стратегической цели;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оценка стратегии;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принятие стратегического решения.</a:t>
            </a:r>
            <a:endParaRPr lang="ru-RU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sz="48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C9225-0902-4F0E-E679-764B32DB1216}"/>
              </a:ext>
            </a:extLst>
          </p:cNvPr>
          <p:cNvSpPr txBox="1"/>
          <p:nvPr/>
        </p:nvSpPr>
        <p:spPr>
          <a:xfrm>
            <a:off x="1140542" y="1023854"/>
            <a:ext cx="10137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36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Фазы стратегического планирования</a:t>
            </a:r>
            <a:endParaRPr lang="ru-RU" sz="3600" b="1" dirty="0">
              <a:solidFill>
                <a:srgbClr val="FF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31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566</TotalTime>
  <Words>712</Words>
  <Application>Microsoft Office PowerPoint</Application>
  <PresentationFormat>Широкоэкранный</PresentationFormat>
  <Paragraphs>102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Garamond</vt:lpstr>
      <vt:lpstr>Helvetica</vt:lpstr>
      <vt:lpstr>PTSerifRegular</vt:lpstr>
      <vt:lpstr>Times New Roman</vt:lpstr>
      <vt:lpstr>Wingdings</vt:lpstr>
      <vt:lpstr>Натуральные материалы</vt:lpstr>
      <vt:lpstr>Контроллинг логистических процессов и операций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и экономический смысл инвестиций</dc:title>
  <dc:creator>Ольга Николаевна Шпилевая</dc:creator>
  <cp:lastModifiedBy>Ольга Николаевна Шпилевая</cp:lastModifiedBy>
  <cp:revision>42</cp:revision>
  <dcterms:created xsi:type="dcterms:W3CDTF">2023-01-11T08:45:45Z</dcterms:created>
  <dcterms:modified xsi:type="dcterms:W3CDTF">2024-05-03T09:47:58Z</dcterms:modified>
</cp:coreProperties>
</file>