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9"/>
  </p:handoutMasterIdLst>
  <p:sldIdLst>
    <p:sldId id="266" r:id="rId3"/>
    <p:sldId id="256" r:id="rId4"/>
    <p:sldId id="257" r:id="rId5"/>
    <p:sldId id="258" r:id="rId6"/>
    <p:sldId id="259" r:id="rId7"/>
    <p:sldId id="262" r:id="rId8"/>
    <p:sldId id="260" r:id="rId9"/>
    <p:sldId id="265" r:id="rId10"/>
    <p:sldId id="264" r:id="rId11"/>
    <p:sldId id="263" r:id="rId12"/>
    <p:sldId id="261" r:id="rId13"/>
    <p:sldId id="267" r:id="rId14"/>
    <p:sldId id="269" r:id="rId15"/>
    <p:sldId id="270" r:id="rId16"/>
    <p:sldId id="268" r:id="rId17"/>
    <p:sldId id="271" r:id="rId18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D355276-89A0-4918-B9FF-1420E1434ECA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7D2E66C-050D-4F96-8C29-BEED97F68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8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1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1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8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2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phonoteka.org/uploads/posts/2021-04/1618585581_38-phonoteka_org-p-solnechnii-fon-dlya-prezentatsii-43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ildacdn.com/tild6433-6462-4633-b233-626633613837/leopold2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3717032"/>
            <a:ext cx="22632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unforkids.ru/pictures/mult/mult108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5964" y="4288078"/>
            <a:ext cx="1512168" cy="154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vector/funny-red-parrot-cartoon_160606-322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"/>
            <a:ext cx="1332384" cy="16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batC" panose="02000505050000020003" pitchFamily="50" charset="-52"/>
              </a:rPr>
              <a:t>      Игровые технологии в работе с детьми раннего возраста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32857"/>
            <a:ext cx="7067128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Духовная </a:t>
            </a:r>
            <a:r>
              <a:rPr lang="ru-RU" dirty="0"/>
              <a:t>жизнь ребенка полноценна лишь тогда, когда он живет в мире игры,</a:t>
            </a:r>
          </a:p>
          <a:p>
            <a:pPr marL="0" indent="0">
              <a:buNone/>
            </a:pPr>
            <a:r>
              <a:rPr lang="ru-RU" dirty="0"/>
              <a:t>сказки, музыки, фантазии, творчества. Без этого он – засушенный цветок.</a:t>
            </a:r>
          </a:p>
          <a:p>
            <a:pPr marL="0" indent="0">
              <a:buNone/>
            </a:pPr>
            <a:r>
              <a:rPr lang="ru-RU" dirty="0"/>
              <a:t>В. А. Сухомлинский.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2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batC" panose="02000505050000020003" pitchFamily="50" charset="-52"/>
              </a:rPr>
              <a:t>  3. Игры со строительным материалом: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1"/>
            <a:ext cx="7067128" cy="3196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Для </a:t>
            </a:r>
            <a:r>
              <a:rPr lang="ru-RU" dirty="0"/>
              <a:t>развития строительных игр детей младшего дошкольного </a:t>
            </a:r>
            <a:r>
              <a:rPr lang="ru-RU" b="1" dirty="0"/>
              <a:t>возраста</a:t>
            </a:r>
            <a:r>
              <a:rPr lang="ru-RU" dirty="0"/>
              <a:t> необходимо показать детям, как надо строить. Важно, чтобы эти первые постройки опирались на предметы, хорошо известные детям </a:t>
            </a:r>
            <a:r>
              <a:rPr lang="ru-RU" i="1" dirty="0"/>
              <a:t>(забор, ворота, стол, стул, домик, мост)</a:t>
            </a:r>
            <a:r>
              <a:rPr lang="ru-RU" dirty="0"/>
              <a:t>. Для сооружения этих построек детям надо дать такой материал, который был бы устойчив, чтобы уже соединение двух-трех деталей напоминало бы тот предмет, который задумали построить. Важно, чтобы у детей возникло желание строить, играть с постройкой.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56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batC" panose="02000505050000020003" pitchFamily="50" charset="-52"/>
              </a:rPr>
              <a:t>4. Подвижные </a:t>
            </a:r>
            <a:r>
              <a:rPr lang="ru-RU" dirty="0" smtClean="0">
                <a:latin typeface="ArbatC" panose="02000505050000020003" pitchFamily="50" charset="-52"/>
              </a:rPr>
              <a:t>игры: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6923112" cy="33409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обеспечивают разностороннее </a:t>
            </a:r>
            <a:r>
              <a:rPr lang="ru-RU" dirty="0"/>
              <a:t>развитие детей, а также способствуют формированию их умений действовать в коллективе, ориентироваться в пространстве, выполнять действия в соответствии с правилами или текстом игры. Дети овладевают основными физическими навыками: бегать, прыгать, бросать мяч и др. Дети активно участвуют в групповых подвижных играх, запоминают их правила и просят повторить игру. (</a:t>
            </a:r>
            <a:r>
              <a:rPr lang="ru-RU" i="1" dirty="0"/>
              <a:t>«У медведя во бору…»</a:t>
            </a:r>
            <a:r>
              <a:rPr lang="ru-RU" dirty="0"/>
              <a:t>, </a:t>
            </a:r>
            <a:r>
              <a:rPr lang="ru-RU" i="1" dirty="0"/>
              <a:t>«Котя-котенька-коток…»</a:t>
            </a:r>
            <a:r>
              <a:rPr lang="ru-RU" dirty="0"/>
              <a:t>, </a:t>
            </a:r>
            <a:r>
              <a:rPr lang="ru-RU" i="1" dirty="0"/>
              <a:t>«Мы к собачке подойдем…»</a:t>
            </a:r>
            <a:r>
              <a:rPr lang="ru-RU" dirty="0"/>
              <a:t> 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21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batC" panose="02000505050000020003" pitchFamily="50" charset="-52"/>
              </a:rPr>
              <a:t>5. Хороводные </a:t>
            </a:r>
            <a:r>
              <a:rPr lang="ru-RU" dirty="0" smtClean="0">
                <a:latin typeface="ArbatC" panose="02000505050000020003" pitchFamily="50" charset="-52"/>
              </a:rPr>
              <a:t>игры: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- </a:t>
            </a:r>
            <a:r>
              <a:rPr lang="ru-RU" dirty="0"/>
              <a:t>созданы по образцу народных игр и построены на основе сочетания простых повторяющихся движений и физических контактов участников (</a:t>
            </a:r>
            <a:r>
              <a:rPr lang="ru-RU" i="1" dirty="0"/>
              <a:t>«Каравай»</a:t>
            </a:r>
            <a:r>
              <a:rPr lang="ru-RU" dirty="0"/>
              <a:t>, </a:t>
            </a:r>
            <a:r>
              <a:rPr lang="ru-RU" i="1" dirty="0"/>
              <a:t>«Раздувайся пузырь»</a:t>
            </a:r>
            <a:r>
              <a:rPr lang="ru-RU" dirty="0"/>
              <a:t>, </a:t>
            </a:r>
            <a:r>
              <a:rPr lang="ru-RU" i="1" dirty="0"/>
              <a:t>«Карусели»</a:t>
            </a:r>
            <a:r>
              <a:rPr lang="ru-RU" dirty="0"/>
              <a:t> и т. 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84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batC" panose="02000505050000020003" pitchFamily="50" charset="-52"/>
              </a:rPr>
              <a:t>6. Пальчиковые </a:t>
            </a:r>
            <a:r>
              <a:rPr lang="ru-RU" dirty="0" smtClean="0">
                <a:latin typeface="ArbatC" panose="02000505050000020003" pitchFamily="50" charset="-52"/>
              </a:rPr>
              <a:t>игры: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1"/>
            <a:ext cx="6995120" cy="3917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 полезны для развития мелкой моторики, речи и имеют обучающий характер. Поэтому пальчиковую игру мы играем с </a:t>
            </a:r>
            <a:r>
              <a:rPr lang="ru-RU" b="1" dirty="0"/>
              <a:t>детьми каждый день </a:t>
            </a:r>
            <a:r>
              <a:rPr lang="ru-RU" dirty="0"/>
              <a:t>(</a:t>
            </a:r>
            <a:r>
              <a:rPr lang="ru-RU" i="1" dirty="0"/>
              <a:t>«Апельсин»</a:t>
            </a:r>
            <a:r>
              <a:rPr lang="ru-RU" dirty="0"/>
              <a:t>, </a:t>
            </a:r>
            <a:r>
              <a:rPr lang="ru-RU" i="1" dirty="0"/>
              <a:t>«Вышли пальчики гулять»</a:t>
            </a:r>
            <a:r>
              <a:rPr lang="ru-RU" dirty="0"/>
              <a:t>, </a:t>
            </a:r>
            <a:r>
              <a:rPr lang="ru-RU" i="1" dirty="0"/>
              <a:t>«Сорока – белобока»</a:t>
            </a:r>
            <a:r>
              <a:rPr lang="ru-RU" dirty="0"/>
              <a:t> и </a:t>
            </a:r>
            <a:r>
              <a:rPr lang="ru-RU" dirty="0" err="1"/>
              <a:t>др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05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batC" panose="02000505050000020003" pitchFamily="50" charset="-52"/>
              </a:rPr>
              <a:t>7. Словесные </a:t>
            </a:r>
            <a:r>
              <a:rPr lang="ru-RU" dirty="0" smtClean="0">
                <a:latin typeface="ArbatC" panose="02000505050000020003" pitchFamily="50" charset="-52"/>
              </a:rPr>
              <a:t>игры: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1"/>
            <a:ext cx="7355160" cy="2620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- это </a:t>
            </a:r>
            <a:r>
              <a:rPr lang="ru-RU" dirty="0"/>
              <a:t>эффективный метод воспитания самостоятельности мышления и развития речи у детей. Они построены на словах и действиях играющих, дети самостоятельно решают разнообразные мыслительные задачи: описывают предметы, выделяя характерные их признаки, отгадывают их по описанию, находят сходства и различия этих предметов и явлений природы. (</a:t>
            </a:r>
            <a:r>
              <a:rPr lang="ru-RU" i="1" dirty="0"/>
              <a:t>«Эхо»</a:t>
            </a:r>
            <a:r>
              <a:rPr lang="ru-RU" dirty="0"/>
              <a:t>, </a:t>
            </a:r>
            <a:r>
              <a:rPr lang="ru-RU" i="1" dirty="0"/>
              <a:t>«Кто как кричит»</a:t>
            </a:r>
            <a:r>
              <a:rPr lang="ru-RU" dirty="0"/>
              <a:t>, </a:t>
            </a:r>
            <a:r>
              <a:rPr lang="ru-RU" i="1" dirty="0"/>
              <a:t>«Курочка-</a:t>
            </a:r>
            <a:r>
              <a:rPr lang="ru-RU" i="1" dirty="0" err="1"/>
              <a:t>рябушечка</a:t>
            </a:r>
            <a:r>
              <a:rPr lang="ru-RU" i="1" dirty="0"/>
              <a:t>»</a:t>
            </a:r>
            <a:r>
              <a:rPr lang="ru-RU" dirty="0"/>
              <a:t>, </a:t>
            </a:r>
            <a:r>
              <a:rPr lang="ru-RU" i="1" dirty="0"/>
              <a:t>«Ладушки»</a:t>
            </a:r>
            <a:r>
              <a:rPr lang="ru-RU" dirty="0"/>
              <a:t>, </a:t>
            </a:r>
            <a:r>
              <a:rPr lang="ru-RU" i="1" dirty="0"/>
              <a:t>«Коз рогатая»</a:t>
            </a:r>
            <a:r>
              <a:rPr lang="ru-RU" dirty="0"/>
              <a:t> и т. 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70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batC" panose="02000505050000020003" pitchFamily="50" charset="-52"/>
              </a:rPr>
              <a:t>8. Дидактические </a:t>
            </a:r>
            <a:r>
              <a:rPr lang="ru-RU" dirty="0" smtClean="0">
                <a:latin typeface="ArbatC" panose="02000505050000020003" pitchFamily="50" charset="-52"/>
              </a:rPr>
              <a:t>игры: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3556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- проводим </a:t>
            </a:r>
            <a:r>
              <a:rPr lang="ru-RU" dirty="0"/>
              <a:t>как на занятиях, так и вне их, упражняя детей в узнавании, различении и определении формы, величины, цвета, пространства, звуков. С помощью дидактических игр дети учатся сравнивать и группировать предметы, как по внешним признакам, так и по их назначению, у них воспитывается настойчивость, усидчивость, наблюдательность, развивается мелкая моторика. (</a:t>
            </a:r>
            <a:r>
              <a:rPr lang="ru-RU" i="1" dirty="0"/>
              <a:t>«Волшебный мешочек»</a:t>
            </a:r>
            <a:r>
              <a:rPr lang="ru-RU" dirty="0"/>
              <a:t>, </a:t>
            </a:r>
            <a:r>
              <a:rPr lang="ru-RU" i="1" dirty="0"/>
              <a:t>«Часть и целое»</a:t>
            </a:r>
            <a:r>
              <a:rPr lang="ru-RU" dirty="0"/>
              <a:t>, </a:t>
            </a:r>
            <a:r>
              <a:rPr lang="ru-RU" i="1" dirty="0"/>
              <a:t>«Посади бабочку на цветок»</a:t>
            </a:r>
            <a:r>
              <a:rPr lang="ru-RU" dirty="0"/>
              <a:t>, </a:t>
            </a:r>
            <a:r>
              <a:rPr lang="ru-RU" i="1" dirty="0"/>
              <a:t>«Один много»</a:t>
            </a:r>
            <a:r>
              <a:rPr lang="ru-RU" dirty="0"/>
              <a:t>, </a:t>
            </a:r>
            <a:r>
              <a:rPr lang="ru-RU" i="1" dirty="0"/>
              <a:t>«Найди одинаковые предметы»</a:t>
            </a:r>
            <a:r>
              <a:rPr lang="ru-RU" dirty="0"/>
              <a:t>, </a:t>
            </a:r>
            <a:r>
              <a:rPr lang="ru-RU" i="1" dirty="0"/>
              <a:t>«Паровоз»</a:t>
            </a:r>
            <a:r>
              <a:rPr lang="ru-RU" dirty="0"/>
              <a:t> 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4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1"/>
            <a:ext cx="6995120" cy="31969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Вышеперечисленные </a:t>
            </a:r>
            <a:r>
              <a:rPr lang="ru-RU" dirty="0"/>
              <a:t>игры способствуют развитию общения детей со сверстниками и </a:t>
            </a:r>
            <a:r>
              <a:rPr lang="ru-RU" dirty="0" smtClean="0"/>
              <a:t>составляют </a:t>
            </a:r>
            <a:r>
              <a:rPr lang="ru-RU" dirty="0"/>
              <a:t>неотъемлемую часть жизни нашей группы, стали привычными и желанными для наших воспитанников. Использование </a:t>
            </a:r>
            <a:r>
              <a:rPr lang="ru-RU" b="1" dirty="0"/>
              <a:t>игровых технологий с детьми</a:t>
            </a:r>
            <a:r>
              <a:rPr lang="ru-RU" dirty="0"/>
              <a:t> 2-3 лет позволяет добиться лучшего усвоения учебного материала. Благодаря чему они становятся самостоятельнее, активнее, дети способны применять свои знания в новых ситуациях, использовать на практике и самостоятельно добывать их. То есть через игру идёт процесс развития индивидуальных способностей, психических функций.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5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15793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Игра —</a:t>
            </a:r>
            <a:r>
              <a:rPr lang="ru-RU" dirty="0"/>
              <a:t> важная деятельность, через которую педагог может решить любую образовательную задачу.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573017"/>
            <a:ext cx="4824536" cy="1872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Роль игры в воспитании состоит в том, что именно в играх дети раскрывают свои положительные и отрицательные качества и воспитатель получает полную возможность влиять должным образом на всех вместе и на каждого в отдельности.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05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batC" panose="02000505050000020003" pitchFamily="50" charset="-52"/>
              </a:rPr>
              <a:t>   Значение </a:t>
            </a:r>
            <a:r>
              <a:rPr lang="ru-RU" b="1" dirty="0">
                <a:latin typeface="ArbatC" panose="02000505050000020003" pitchFamily="50" charset="-52"/>
              </a:rPr>
              <a:t>игровой </a:t>
            </a:r>
            <a:r>
              <a:rPr lang="ru-RU" b="1" dirty="0" smtClean="0">
                <a:latin typeface="ArbatC" panose="02000505050000020003" pitchFamily="50" charset="-52"/>
              </a:rPr>
              <a:t>технологии: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1"/>
            <a:ext cx="6480720" cy="3629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- при </a:t>
            </a:r>
            <a:r>
              <a:rPr lang="ru-RU" dirty="0"/>
              <a:t>правильном руководстве она </a:t>
            </a:r>
            <a:r>
              <a:rPr lang="ru-RU" dirty="0" smtClean="0"/>
              <a:t>  становится способом </a:t>
            </a:r>
            <a:r>
              <a:rPr lang="ru-RU" dirty="0"/>
              <a:t>обучения;</a:t>
            </a:r>
          </a:p>
          <a:p>
            <a:pPr marL="0" indent="0">
              <a:buNone/>
            </a:pPr>
            <a:r>
              <a:rPr lang="ru-RU" dirty="0" smtClean="0"/>
              <a:t>     - деятельностью </a:t>
            </a:r>
            <a:r>
              <a:rPr lang="ru-RU" dirty="0"/>
              <a:t>для реализации творчества;</a:t>
            </a:r>
          </a:p>
          <a:p>
            <a:pPr marL="0" indent="0">
              <a:buNone/>
            </a:pPr>
            <a:r>
              <a:rPr lang="ru-RU" dirty="0" smtClean="0"/>
              <a:t>             - методом терапии;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-  первым </a:t>
            </a:r>
            <a:r>
              <a:rPr lang="ru-RU" dirty="0"/>
              <a:t>шагом социализации ребёнка в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3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batC" panose="02000505050000020003" pitchFamily="50" charset="-52"/>
              </a:rPr>
              <a:t>     Цель </a:t>
            </a:r>
            <a:r>
              <a:rPr lang="ru-RU" b="1" dirty="0" smtClean="0">
                <a:latin typeface="ArbatC" panose="02000505050000020003" pitchFamily="50" charset="-52"/>
              </a:rPr>
              <a:t>игровой технологии: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600201"/>
            <a:ext cx="6419056" cy="3773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не </a:t>
            </a:r>
            <a:r>
              <a:rPr lang="ru-RU" dirty="0"/>
              <a:t>менять ребёнка и не переделывать его, не учить его каким-то специальным поведенческим навыкам, а дать возможность </a:t>
            </a:r>
            <a:r>
              <a:rPr lang="ru-RU" i="1" dirty="0"/>
              <a:t>«прожить»</a:t>
            </a:r>
            <a:r>
              <a:rPr lang="ru-RU" dirty="0"/>
              <a:t> в игре волнующие его ситуации при полном внимании и сопереживании взрослого.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3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ArbatC" panose="02000505050000020003" pitchFamily="50" charset="-52"/>
              </a:rPr>
              <a:t>Задачи игровых технологий: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624736" cy="3917031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/>
              <a:t>-Дидактические</a:t>
            </a:r>
            <a:r>
              <a:rPr lang="ru-RU" dirty="0"/>
              <a:t>: расширение кругозора, познавательная деятельность, формирование определённых умений и навыков, развитее трудовых навыков.</a:t>
            </a:r>
          </a:p>
          <a:p>
            <a:r>
              <a:rPr lang="ru-RU" u="sng" dirty="0"/>
              <a:t>-Воспитывающие</a:t>
            </a:r>
            <a:r>
              <a:rPr lang="ru-RU" dirty="0"/>
              <a:t>: воспитание самостоятельности, воли, сотрудничества, колликтивизма, коммуникативности.</a:t>
            </a:r>
          </a:p>
          <a:p>
            <a:r>
              <a:rPr lang="ru-RU" u="sng" dirty="0"/>
              <a:t>-Развивающие</a:t>
            </a:r>
            <a:r>
              <a:rPr lang="ru-RU" dirty="0"/>
              <a:t>: развитие внимания, памяти, речи, мышления, умения сравнивать, сопоставлять, находить аналогии, воображения, фантазии, творческих способностей, развитие мотивации учебной деятельности.</a:t>
            </a:r>
          </a:p>
          <a:p>
            <a:r>
              <a:rPr lang="ru-RU" u="sng" dirty="0"/>
              <a:t>-Социализирующие</a:t>
            </a:r>
            <a:r>
              <a:rPr lang="ru-RU" dirty="0"/>
              <a:t>: приобщение к нормам и ценностям общества, адаптация к условиям среды, саморегуляция.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14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педагогических игр 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33409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• По виду деятельности – двигательные, интеллектуальные, психологические, профориентированные и т. д. ;</a:t>
            </a:r>
          </a:p>
          <a:p>
            <a:r>
              <a:rPr lang="ru-RU" dirty="0"/>
              <a:t>• По характеру педагогического процесса – обучающие, тренировочные, контролирующие, познавательные, воспитательные, развивающие, диагностические.</a:t>
            </a:r>
          </a:p>
          <a:p>
            <a:r>
              <a:rPr lang="ru-RU" dirty="0"/>
              <a:t>• По характеру </a:t>
            </a:r>
            <a:r>
              <a:rPr lang="ru-RU" b="1" dirty="0"/>
              <a:t>игровой</a:t>
            </a:r>
            <a:r>
              <a:rPr lang="ru-RU" dirty="0"/>
              <a:t> методики – игры с правилами; игры с правилами устанавливаемыми по ходу игры, игры, где одна часть правил задана условиями игры, и устанавливается в зависимости от ее хода.</a:t>
            </a:r>
          </a:p>
          <a:p>
            <a:r>
              <a:rPr lang="ru-RU" dirty="0"/>
              <a:t>• По содержанию – музыкальные, математические, социализирующие, логические и т. д.</a:t>
            </a:r>
          </a:p>
          <a:p>
            <a:r>
              <a:rPr lang="ru-RU" dirty="0"/>
              <a:t>• По </a:t>
            </a:r>
            <a:r>
              <a:rPr lang="ru-RU" b="1" dirty="0"/>
              <a:t>игровому</a:t>
            </a:r>
            <a:r>
              <a:rPr lang="ru-RU" dirty="0"/>
              <a:t> оборудованию – настольные, компьютерные, театрализованные, сюжетно-ролевые, режиссерские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7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batC" panose="02000505050000020003" pitchFamily="50" charset="-52"/>
              </a:rPr>
              <a:t>Сначала </a:t>
            </a:r>
            <a:r>
              <a:rPr lang="ru-RU" sz="3200" b="1" dirty="0">
                <a:latin typeface="ArbatC" panose="02000505050000020003" pitchFamily="50" charset="-52"/>
              </a:rPr>
              <a:t>игровые технологии используются как игровые моменты</a:t>
            </a:r>
            <a:r>
              <a:rPr lang="ru-RU" sz="3200" dirty="0">
                <a:latin typeface="ArbatC" panose="02000505050000020003" pitchFamily="50" charset="-52"/>
              </a:rPr>
              <a:t>.</a:t>
            </a:r>
            <a:endParaRPr lang="ru-RU" sz="3200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2260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b="1" dirty="0"/>
              <a:t>Работая с детьми</a:t>
            </a:r>
            <a:r>
              <a:rPr lang="ru-RU" dirty="0"/>
              <a:t> двух - трех лет основная задача - это формирование эмоционального контакта, доверия детей к воспитателю, умения </a:t>
            </a:r>
            <a:r>
              <a:rPr lang="ru-RU" b="1" dirty="0"/>
              <a:t>видеть</a:t>
            </a:r>
            <a:r>
              <a:rPr lang="ru-RU" dirty="0"/>
              <a:t> в воспитателе доброго, всегда готового прийти на помощь человека, интересного партнера в игре. Чтобы ни один ребенок не чувствовал себя обделенным вниманием, используются фронтальные </a:t>
            </a:r>
            <a:r>
              <a:rPr lang="ru-RU" b="1" dirty="0"/>
              <a:t>игровые ситуации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22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batC" panose="02000505050000020003" pitchFamily="50" charset="-52"/>
              </a:rPr>
              <a:t>   В</a:t>
            </a:r>
            <a:r>
              <a:rPr lang="ru-RU" dirty="0">
                <a:latin typeface="ArbatC" panose="02000505050000020003" pitchFamily="50" charset="-52"/>
              </a:rPr>
              <a:t> </a:t>
            </a:r>
            <a:r>
              <a:rPr lang="ru-RU" b="1" dirty="0">
                <a:latin typeface="ArbatC" panose="02000505050000020003" pitchFamily="50" charset="-52"/>
              </a:rPr>
              <a:t>работе с детьми раннего возраста</a:t>
            </a:r>
            <a:r>
              <a:rPr lang="ru-RU" dirty="0">
                <a:latin typeface="ArbatC" panose="02000505050000020003" pitchFamily="50" charset="-52"/>
              </a:rPr>
              <a:t> </a:t>
            </a:r>
            <a:r>
              <a:rPr lang="ru-RU" u="sng" dirty="0">
                <a:latin typeface="ArbatC" panose="02000505050000020003" pitchFamily="50" charset="-52"/>
              </a:rPr>
              <a:t>я</a:t>
            </a:r>
            <a:r>
              <a:rPr lang="ru-RU" u="sng" dirty="0" smtClean="0">
                <a:latin typeface="ArbatC" panose="02000505050000020003" pitchFamily="50" charset="-52"/>
              </a:rPr>
              <a:t> использую </a:t>
            </a:r>
            <a:r>
              <a:rPr lang="ru-RU" u="sng" dirty="0">
                <a:latin typeface="ArbatC" panose="02000505050000020003" pitchFamily="50" charset="-52"/>
              </a:rPr>
              <a:t>следующие виды игр</a:t>
            </a:r>
            <a:r>
              <a:rPr lang="ru-RU" dirty="0">
                <a:latin typeface="ArbatC" panose="02000505050000020003" pitchFamily="50" charset="-52"/>
              </a:rPr>
              <a:t>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88841"/>
            <a:ext cx="6609928" cy="2736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. </a:t>
            </a:r>
            <a:r>
              <a:rPr lang="ru-RU" dirty="0"/>
              <a:t>Сюжетно-ролевая игра - это основной вид игры ребенка. Дети младшего дошкольного </a:t>
            </a:r>
            <a:r>
              <a:rPr lang="ru-RU" b="1" dirty="0"/>
              <a:t>возраста</a:t>
            </a:r>
            <a:r>
              <a:rPr lang="ru-RU" dirty="0"/>
              <a:t> очень любят игры с куклой. Но перед тем, как проводить сюжетно-ролевую игру, надо обучить детей </a:t>
            </a:r>
            <a:r>
              <a:rPr lang="ru-RU" b="1" dirty="0"/>
              <a:t>игровым ситуациям</a:t>
            </a:r>
            <a:r>
              <a:rPr lang="ru-RU" dirty="0"/>
              <a:t>. Например, </a:t>
            </a:r>
            <a:r>
              <a:rPr lang="ru-RU" i="1" dirty="0"/>
              <a:t>«Накормим куклу Катю»</a:t>
            </a:r>
            <a:r>
              <a:rPr lang="ru-RU" dirty="0"/>
              <a:t>, </a:t>
            </a:r>
            <a:r>
              <a:rPr lang="ru-RU" i="1" dirty="0"/>
              <a:t>«Машенька проснулась»</a:t>
            </a:r>
            <a:r>
              <a:rPr lang="ru-RU" dirty="0"/>
              <a:t> </a:t>
            </a:r>
            <a:r>
              <a:rPr lang="ru-RU" i="1" dirty="0"/>
              <a:t>«Миша заболел»</a:t>
            </a:r>
            <a:r>
              <a:rPr lang="ru-RU" dirty="0"/>
              <a:t> и др. Кукла – это заменитель реального друга, который все понимает и не помнит зла. Поэтому потребность в такой игре возникает у большинства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30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batC" panose="02000505050000020003" pitchFamily="50" charset="-52"/>
              </a:rPr>
              <a:t>     2</a:t>
            </a:r>
            <a:r>
              <a:rPr lang="ru-RU" dirty="0">
                <a:latin typeface="ArbatC" panose="02000505050000020003" pitchFamily="50" charset="-52"/>
              </a:rPr>
              <a:t>. Театрализованная игра </a:t>
            </a:r>
            <a:r>
              <a:rPr lang="ru-RU" dirty="0" smtClean="0">
                <a:latin typeface="ArbatC" panose="02000505050000020003" pitchFamily="50" charset="-52"/>
              </a:rPr>
              <a:t>       имеет </a:t>
            </a:r>
            <a:r>
              <a:rPr lang="ru-RU" dirty="0">
                <a:latin typeface="ArbatC" panose="02000505050000020003" pitchFamily="50" charset="-52"/>
              </a:rPr>
              <a:t>огромное </a:t>
            </a:r>
            <a:r>
              <a:rPr lang="ru-RU" dirty="0" smtClean="0">
                <a:latin typeface="ArbatC" panose="02000505050000020003" pitchFamily="50" charset="-52"/>
              </a:rPr>
              <a:t>значение: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3"/>
            <a:ext cx="6264696" cy="36724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 расширяет кругозор, развивает внимание, память, улучшает звукопроизношение. С малышами мы развиваем заинтересованность к театру. Обыгрываем потешки, песенки с помощью театра игрушек. Дети с удовольствием и интересом смотрят показываемые нами потешки, стишки, сказки, а потом все то, что видели, повторяют.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1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515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ArbatC</vt:lpstr>
      <vt:lpstr>Arial</vt:lpstr>
      <vt:lpstr>Calibri</vt:lpstr>
      <vt:lpstr>Тема Office</vt:lpstr>
      <vt:lpstr>1_Тема Office</vt:lpstr>
      <vt:lpstr>      Игровые технологии в работе с детьми раннего возраста</vt:lpstr>
      <vt:lpstr>Игра — важная деятельность, через которую педагог может решить любую образовательную задачу.</vt:lpstr>
      <vt:lpstr>   Значение игровой технологии:</vt:lpstr>
      <vt:lpstr>     Цель игровой технологии:</vt:lpstr>
      <vt:lpstr>    Задачи игровых технологий:</vt:lpstr>
      <vt:lpstr>Виды педагогических игр :</vt:lpstr>
      <vt:lpstr>Сначала игровые технологии используются как игровые моменты.</vt:lpstr>
      <vt:lpstr>   В работе с детьми раннего возраста я использую следующие виды игр:</vt:lpstr>
      <vt:lpstr>     2. Театрализованная игра        имеет огромное значение:</vt:lpstr>
      <vt:lpstr>  3. Игры со строительным материалом:</vt:lpstr>
      <vt:lpstr>4. Подвижные игры:</vt:lpstr>
      <vt:lpstr>5. Хороводные игры:</vt:lpstr>
      <vt:lpstr>6. Пальчиковые игры:</vt:lpstr>
      <vt:lpstr>7. Словесные игры:</vt:lpstr>
      <vt:lpstr>8. Дидактические игры:</vt:lpstr>
      <vt:lpstr>Заключение: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Zerocool</dc:creator>
  <cp:lastModifiedBy>Zerocool</cp:lastModifiedBy>
  <cp:revision>5</cp:revision>
  <cp:lastPrinted>2024-05-12T16:44:04Z</cp:lastPrinted>
  <dcterms:created xsi:type="dcterms:W3CDTF">2024-05-12T16:06:52Z</dcterms:created>
  <dcterms:modified xsi:type="dcterms:W3CDTF">2024-05-12T16:54:44Z</dcterms:modified>
</cp:coreProperties>
</file>