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7" r:id="rId2"/>
    <p:sldId id="256" r:id="rId3"/>
    <p:sldId id="1259" r:id="rId4"/>
    <p:sldId id="1260" r:id="rId5"/>
    <p:sldId id="1261" r:id="rId6"/>
    <p:sldId id="1262" r:id="rId7"/>
    <p:sldId id="1263" r:id="rId8"/>
    <p:sldId id="1258" r:id="rId9"/>
    <p:sldId id="1268" r:id="rId10"/>
    <p:sldId id="269" r:id="rId11"/>
    <p:sldId id="1267" r:id="rId12"/>
    <p:sldId id="1265" r:id="rId13"/>
    <p:sldId id="1264" r:id="rId14"/>
    <p:sldId id="1266" r:id="rId15"/>
    <p:sldId id="1256"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BC3A"/>
    <a:srgbClr val="FA5738"/>
    <a:srgbClr val="87DA20"/>
    <a:srgbClr val="B30000"/>
    <a:srgbClr val="9ED633"/>
    <a:srgbClr val="FBFFC6"/>
    <a:srgbClr val="E3FCEF"/>
    <a:srgbClr val="05D7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888" autoAdjust="0"/>
    <p:restoredTop sz="94674"/>
  </p:normalViewPr>
  <p:slideViewPr>
    <p:cSldViewPr snapToGrid="0" snapToObjects="1" showGuides="1">
      <p:cViewPr varScale="1">
        <p:scale>
          <a:sx n="116" d="100"/>
          <a:sy n="116" d="100"/>
        </p:scale>
        <p:origin x="-570" y="-114"/>
      </p:cViewPr>
      <p:guideLst>
        <p:guide orient="horz" pos="2115"/>
        <p:guide pos="3840"/>
      </p:guideLst>
    </p:cSldViewPr>
  </p:slideViewPr>
  <p:notesTextViewPr>
    <p:cViewPr>
      <p:scale>
        <a:sx n="1" d="1"/>
        <a:sy n="1" d="1"/>
      </p:scale>
      <p:origin x="0" y="0"/>
    </p:cViewPr>
  </p:notesTextViewPr>
  <p:notesViewPr>
    <p:cSldViewPr snapToGrid="0" snapToObjects="1">
      <p:cViewPr varScale="1">
        <p:scale>
          <a:sx n="108" d="100"/>
          <a:sy n="108" d="100"/>
        </p:scale>
        <p:origin x="4152"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3014352-A043-F144-B2A4-D46366B064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7104AAAD-8DCD-044C-85E5-F02F79E081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B3635A-CBB0-3C42-A73E-56A7E400721D}" type="datetimeFigureOut">
              <a:rPr lang="es-ES" smtClean="0"/>
              <a:pPr/>
              <a:t>16/05/2024</a:t>
            </a:fld>
            <a:endParaRPr lang="es-ES"/>
          </a:p>
        </p:txBody>
      </p:sp>
      <p:sp>
        <p:nvSpPr>
          <p:cNvPr id="4" name="Marcador de pie de página 3">
            <a:extLst>
              <a:ext uri="{FF2B5EF4-FFF2-40B4-BE49-F238E27FC236}">
                <a16:creationId xmlns:a16="http://schemas.microsoft.com/office/drawing/2014/main" xmlns="" id="{0B446E91-853A-D64D-AA34-AC6775C0C9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F3E503AF-E12F-C94E-8FE6-CA193F42AE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A6F434-1162-7948-B458-BA3BF9CF0292}" type="slidenum">
              <a:rPr lang="es-ES" smtClean="0"/>
              <a:pPr/>
              <a:t>‹#›</a:t>
            </a:fld>
            <a:endParaRPr lang="es-ES"/>
          </a:p>
        </p:txBody>
      </p:sp>
    </p:spTree>
    <p:extLst>
      <p:ext uri="{BB962C8B-B14F-4D97-AF65-F5344CB8AC3E}">
        <p14:creationId xmlns:p14="http://schemas.microsoft.com/office/powerpoint/2010/main" xmlns="" val="429302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033F1-D6F7-C849-A171-7C717317B60B}" type="datetimeFigureOut">
              <a:rPr lang="es-ES" smtClean="0"/>
              <a:pPr/>
              <a:t>16/05/2024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8AE71-159A-EB4C-84FB-C85DF4C0115C}" type="slidenum">
              <a:rPr lang="es-ES" smtClean="0"/>
              <a:pPr/>
              <a:t>‹#›</a:t>
            </a:fld>
            <a:endParaRPr lang="es-ES"/>
          </a:p>
        </p:txBody>
      </p:sp>
    </p:spTree>
    <p:extLst>
      <p:ext uri="{BB962C8B-B14F-4D97-AF65-F5344CB8AC3E}">
        <p14:creationId xmlns:p14="http://schemas.microsoft.com/office/powerpoint/2010/main" xmlns="" val="90830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AFFA92-FB55-4843-8346-2B93A45B66BE}"/>
              </a:ext>
            </a:extLst>
          </p:cNvPr>
          <p:cNvSpPr>
            <a:spLocks noGrp="1"/>
          </p:cNvSpPr>
          <p:nvPr>
            <p:ph type="ctrTitle"/>
          </p:nvPr>
        </p:nvSpPr>
        <p:spPr>
          <a:xfrm>
            <a:off x="1524000" y="1122363"/>
            <a:ext cx="9144000" cy="2387600"/>
          </a:xfrm>
        </p:spPr>
        <p:txBody>
          <a:bodyPr anchor="ctr">
            <a:normAutofit/>
          </a:bodyPr>
          <a:lstStyle>
            <a:lvl1pPr algn="ctr">
              <a:defRPr sz="4800" b="1">
                <a:solidFill>
                  <a:schemeClr val="tx1">
                    <a:lumMod val="90000"/>
                    <a:lumOff val="10000"/>
                  </a:schemeClr>
                </a:solidFill>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xmlns="" id="{0620434A-BAAD-1246-899C-3B8D6382B0C2}"/>
              </a:ext>
            </a:extLst>
          </p:cNvPr>
          <p:cNvSpPr>
            <a:spLocks noGrp="1"/>
          </p:cNvSpPr>
          <p:nvPr>
            <p:ph type="subTitle" idx="1"/>
          </p:nvPr>
        </p:nvSpPr>
        <p:spPr>
          <a:xfrm>
            <a:off x="1524000" y="3602038"/>
            <a:ext cx="9144000" cy="653091"/>
          </a:xfrm>
        </p:spPr>
        <p:txBody>
          <a:bodyPr/>
          <a:lstStyle>
            <a:lvl1pPr marL="0" indent="0" algn="ctr">
              <a:buNone/>
              <a:defRPr sz="2400">
                <a:solidFill>
                  <a:schemeClr val="tx1">
                    <a:lumMod val="90000"/>
                    <a:lumOff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BF3B0EC7-2C55-D544-A0E1-D76A0B5A15F8}"/>
              </a:ext>
            </a:extLst>
          </p:cNvPr>
          <p:cNvSpPr>
            <a:spLocks noGrp="1"/>
          </p:cNvSpPr>
          <p:nvPr>
            <p:ph type="dt" sz="half" idx="10"/>
          </p:nvPr>
        </p:nvSpPr>
        <p:spPr/>
        <p:txBody>
          <a:bodyPr/>
          <a:lstStyle/>
          <a:p>
            <a:fld id="{130EFE49-CCD0-EC49-BA7B-AA16B6AAB7B3}" type="datetimeFigureOut">
              <a:rPr lang="es-ES" smtClean="0"/>
              <a:pPr/>
              <a:t>16/05/2024</a:t>
            </a:fld>
            <a:endParaRPr lang="es-ES"/>
          </a:p>
        </p:txBody>
      </p:sp>
      <p:sp>
        <p:nvSpPr>
          <p:cNvPr id="5" name="Marcador de pie de página 4">
            <a:extLst>
              <a:ext uri="{FF2B5EF4-FFF2-40B4-BE49-F238E27FC236}">
                <a16:creationId xmlns:a16="http://schemas.microsoft.com/office/drawing/2014/main" xmlns="" id="{28F88A51-DC79-7946-A1CF-013B548DA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C91B5E2-8CB6-6942-B02D-A223E838A091}"/>
              </a:ext>
            </a:extLst>
          </p:cNvPr>
          <p:cNvSpPr>
            <a:spLocks noGrp="1"/>
          </p:cNvSpPr>
          <p:nvPr>
            <p:ph type="sldNum" sz="quarter" idx="12"/>
          </p:nvPr>
        </p:nvSpPr>
        <p:spPr/>
        <p:txBody>
          <a:bodyPr/>
          <a:lstStyle/>
          <a:p>
            <a:fld id="{A88710A8-C7C3-A348-BB5E-0B837757BAD7}" type="slidenum">
              <a:rPr lang="es-ES" smtClean="0"/>
              <a:pPr/>
              <a:t>‹#›</a:t>
            </a:fld>
            <a:endParaRPr lang="es-ES"/>
          </a:p>
        </p:txBody>
      </p:sp>
    </p:spTree>
    <p:extLst>
      <p:ext uri="{BB962C8B-B14F-4D97-AF65-F5344CB8AC3E}">
        <p14:creationId xmlns:p14="http://schemas.microsoft.com/office/powerpoint/2010/main" xmlns="" val="1339429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151B95BE-8B88-494E-9E4A-4BC69622C6B8}"/>
              </a:ext>
            </a:extLst>
          </p:cNvPr>
          <p:cNvSpPr>
            <a:spLocks noGrp="1"/>
          </p:cNvSpPr>
          <p:nvPr>
            <p:ph type="title"/>
          </p:nvPr>
        </p:nvSpPr>
        <p:spPr>
          <a:xfrm>
            <a:off x="838200" y="365125"/>
            <a:ext cx="9053945" cy="1224684"/>
          </a:xfrm>
        </p:spPr>
        <p:txBody>
          <a:bodyPr>
            <a:noAutofit/>
          </a:bodyPr>
          <a:lstStyle>
            <a:lvl1pPr>
              <a:defRPr sz="3600">
                <a:solidFill>
                  <a:schemeClr val="tx1">
                    <a:lumMod val="90000"/>
                    <a:lumOff val="10000"/>
                  </a:schemeClr>
                </a:solidFill>
              </a:defRPr>
            </a:lvl1pPr>
          </a:lstStyle>
          <a:p>
            <a:r>
              <a:rPr lang="es-ES" dirty="0"/>
              <a:t>Haga clic para modificar el estilo de título del patrón</a:t>
            </a:r>
          </a:p>
        </p:txBody>
      </p:sp>
      <p:sp>
        <p:nvSpPr>
          <p:cNvPr id="20" name="Rectángulo 19">
            <a:extLst>
              <a:ext uri="{FF2B5EF4-FFF2-40B4-BE49-F238E27FC236}">
                <a16:creationId xmlns:a16="http://schemas.microsoft.com/office/drawing/2014/main" xmlns="" id="{BCA1D810-9BE5-5D49-8F67-B2C21E077B99}"/>
              </a:ext>
            </a:extLst>
          </p:cNvPr>
          <p:cNvSpPr/>
          <p:nvPr userDrawn="1"/>
        </p:nvSpPr>
        <p:spPr>
          <a:xfrm rot="16200000">
            <a:off x="284457" y="641555"/>
            <a:ext cx="102909" cy="671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299896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Lágrima 8">
            <a:extLst>
              <a:ext uri="{FF2B5EF4-FFF2-40B4-BE49-F238E27FC236}">
                <a16:creationId xmlns:a16="http://schemas.microsoft.com/office/drawing/2014/main" xmlns="" id="{0368659F-2067-6B45-85D1-D838A8D1D45C}"/>
              </a:ext>
            </a:extLst>
          </p:cNvPr>
          <p:cNvSpPr/>
          <p:nvPr userDrawn="1"/>
        </p:nvSpPr>
        <p:spPr>
          <a:xfrm>
            <a:off x="11682163" y="112111"/>
            <a:ext cx="409316" cy="409316"/>
          </a:xfrm>
          <a:prstGeom prst="teardrop">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ítulo 1">
            <a:extLst>
              <a:ext uri="{FF2B5EF4-FFF2-40B4-BE49-F238E27FC236}">
                <a16:creationId xmlns:a16="http://schemas.microsoft.com/office/drawing/2014/main" xmlns="" id="{9B5BDC62-4A19-1546-A30F-EB60CFFADA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xmlns="" id="{6EE5BDF9-7FA4-3147-A669-8D149843E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xmlns="" id="{FF0E9939-8CC0-7346-AB7F-7D7F43564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EFE49-CCD0-EC49-BA7B-AA16B6AAB7B3}" type="datetimeFigureOut">
              <a:rPr lang="es-ES" smtClean="0"/>
              <a:pPr/>
              <a:t>16/05/2024</a:t>
            </a:fld>
            <a:endParaRPr lang="es-ES"/>
          </a:p>
        </p:txBody>
      </p:sp>
      <p:sp>
        <p:nvSpPr>
          <p:cNvPr id="5" name="Marcador de pie de página 4">
            <a:extLst>
              <a:ext uri="{FF2B5EF4-FFF2-40B4-BE49-F238E27FC236}">
                <a16:creationId xmlns:a16="http://schemas.microsoft.com/office/drawing/2014/main" xmlns="" id="{C4E49C9A-E36B-FD41-A475-F44287200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BE1F50EF-43E6-EB40-8486-D86956BF4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710A8-C7C3-A348-BB5E-0B837757BAD7}" type="slidenum">
              <a:rPr lang="es-ES" smtClean="0"/>
              <a:pPr/>
              <a:t>‹#›</a:t>
            </a:fld>
            <a:endParaRPr lang="es-ES"/>
          </a:p>
        </p:txBody>
      </p:sp>
      <p:sp>
        <p:nvSpPr>
          <p:cNvPr id="8" name="Marcador de número de diapositiva 9">
            <a:extLst>
              <a:ext uri="{FF2B5EF4-FFF2-40B4-BE49-F238E27FC236}">
                <a16:creationId xmlns:a16="http://schemas.microsoft.com/office/drawing/2014/main" xmlns="" id="{D9BFA1FB-CBF3-B44C-A84E-EAD8CF4C5102}"/>
              </a:ext>
            </a:extLst>
          </p:cNvPr>
          <p:cNvSpPr txBox="1">
            <a:spLocks/>
          </p:cNvSpPr>
          <p:nvPr userDrawn="1"/>
        </p:nvSpPr>
        <p:spPr>
          <a:xfrm>
            <a:off x="11682163" y="195307"/>
            <a:ext cx="409317" cy="242923"/>
          </a:xfrm>
          <a:prstGeom prst="rect">
            <a:avLst/>
          </a:prstGeom>
        </p:spPr>
        <p:txBody>
          <a:bodyPr/>
          <a:lstStyle>
            <a:defPPr>
              <a:defRPr lang="es-ES"/>
            </a:defPPr>
            <a:lvl1pPr marL="0" algn="l" defTabSz="914400" rtl="0" eaLnBrk="1" latinLnBrk="0" hangingPunct="1">
              <a:defRPr sz="18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540E274-C6F5-7D40-AAE8-F8E74B52E2D5}" type="slidenum">
              <a:rPr lang="es-ES" sz="900" b="1" smtClean="0">
                <a:solidFill>
                  <a:schemeClr val="accent4">
                    <a:lumMod val="75000"/>
                    <a:alpha val="65000"/>
                  </a:schemeClr>
                </a:solidFill>
                <a:latin typeface="Century Gothic" panose="020B0502020202020204" pitchFamily="34" charset="0"/>
                <a:cs typeface="Consolas" panose="020B0609020204030204" pitchFamily="49" charset="0"/>
              </a:rPr>
              <a:pPr algn="ctr"/>
              <a:t>‹#›</a:t>
            </a:fld>
            <a:endParaRPr lang="es-ES" sz="900" b="1" dirty="0">
              <a:solidFill>
                <a:schemeClr val="accent4">
                  <a:lumMod val="75000"/>
                  <a:alpha val="65000"/>
                </a:schemeClr>
              </a:solidFill>
              <a:latin typeface="Century Gothic" panose="020B0502020202020204" pitchFamily="34" charset="0"/>
              <a:cs typeface="Consolas" panose="020B0609020204030204" pitchFamily="49" charset="0"/>
            </a:endParaRPr>
          </a:p>
        </p:txBody>
      </p:sp>
    </p:spTree>
    <p:extLst>
      <p:ext uri="{BB962C8B-B14F-4D97-AF65-F5344CB8AC3E}">
        <p14:creationId xmlns:p14="http://schemas.microsoft.com/office/powerpoint/2010/main" xmlns="" val="115821236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lumMod val="90000"/>
              <a:lumOff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0000"/>
              <a:lumOff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0000"/>
              <a:lumOff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0000"/>
              <a:lumOff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0000"/>
              <a:lumOff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40AE184C-8D47-184A-87AA-65044BCE6FA5}"/>
              </a:ext>
            </a:extLst>
          </p:cNvPr>
          <p:cNvSpPr txBox="1"/>
          <p:nvPr/>
        </p:nvSpPr>
        <p:spPr>
          <a:xfrm>
            <a:off x="7411759" y="1370270"/>
            <a:ext cx="4385793" cy="2554545"/>
          </a:xfrm>
          <a:prstGeom prst="rect">
            <a:avLst/>
          </a:prstGeom>
          <a:noFill/>
        </p:spPr>
        <p:txBody>
          <a:bodyPr wrap="square" rtlCol="0">
            <a:spAutoFit/>
          </a:bodyPr>
          <a:lstStyle/>
          <a:p>
            <a:r>
              <a:rPr lang="en-US" sz="8000" b="1" dirty="0" smtClean="0">
                <a:solidFill>
                  <a:schemeClr val="accent4"/>
                </a:solidFill>
              </a:rPr>
              <a:t>Chinese</a:t>
            </a:r>
          </a:p>
          <a:p>
            <a:r>
              <a:rPr lang="en-US" sz="8000" b="1" dirty="0" smtClean="0">
                <a:solidFill>
                  <a:schemeClr val="accent4"/>
                </a:solidFill>
              </a:rPr>
              <a:t>food</a:t>
            </a:r>
            <a:endParaRPr lang="es-ES" sz="7200" b="1" dirty="0">
              <a:solidFill>
                <a:schemeClr val="accent4"/>
              </a:solidFill>
            </a:endParaRPr>
          </a:p>
        </p:txBody>
      </p:sp>
      <p:sp>
        <p:nvSpPr>
          <p:cNvPr id="7" name="CuadroTexto 6">
            <a:extLst>
              <a:ext uri="{FF2B5EF4-FFF2-40B4-BE49-F238E27FC236}">
                <a16:creationId xmlns:a16="http://schemas.microsoft.com/office/drawing/2014/main" xmlns="" id="{7A19A9E5-6167-AA48-9F18-AEA62271FA59}"/>
              </a:ext>
            </a:extLst>
          </p:cNvPr>
          <p:cNvSpPr txBox="1"/>
          <p:nvPr/>
        </p:nvSpPr>
        <p:spPr>
          <a:xfrm>
            <a:off x="7411760" y="3841954"/>
            <a:ext cx="4385792" cy="461665"/>
          </a:xfrm>
          <a:prstGeom prst="rect">
            <a:avLst/>
          </a:prstGeom>
          <a:noFill/>
        </p:spPr>
        <p:txBody>
          <a:bodyPr wrap="square" rtlCol="0">
            <a:spAutoFit/>
          </a:bodyPr>
          <a:lstStyle/>
          <a:p>
            <a:r>
              <a:rPr lang="es-ES" sz="2400" dirty="0" smtClean="0">
                <a:solidFill>
                  <a:schemeClr val="accent1">
                    <a:lumMod val="50000"/>
                  </a:schemeClr>
                </a:solidFill>
              </a:rPr>
              <a:t>Eastern cuisine</a:t>
            </a:r>
            <a:endParaRPr lang="es-ES" sz="2400" dirty="0">
              <a:solidFill>
                <a:schemeClr val="accent1">
                  <a:lumMod val="50000"/>
                </a:schemeClr>
              </a:solidFill>
            </a:endParaRPr>
          </a:p>
        </p:txBody>
      </p:sp>
      <p:sp>
        <p:nvSpPr>
          <p:cNvPr id="9" name="CuadroTexto 8">
            <a:extLst>
              <a:ext uri="{FF2B5EF4-FFF2-40B4-BE49-F238E27FC236}">
                <a16:creationId xmlns:a16="http://schemas.microsoft.com/office/drawing/2014/main" xmlns="" id="{D0F6AA26-27CC-7C4A-9C56-78092F8FF26B}"/>
              </a:ext>
            </a:extLst>
          </p:cNvPr>
          <p:cNvSpPr txBox="1"/>
          <p:nvPr/>
        </p:nvSpPr>
        <p:spPr>
          <a:xfrm>
            <a:off x="7672024" y="6132870"/>
            <a:ext cx="3608439" cy="261610"/>
          </a:xfrm>
          <a:prstGeom prst="rect">
            <a:avLst/>
          </a:prstGeom>
          <a:noFill/>
        </p:spPr>
        <p:txBody>
          <a:bodyPr wrap="square" rtlCol="0">
            <a:spAutoFit/>
          </a:bodyPr>
          <a:lstStyle/>
          <a:p>
            <a:r>
              <a:rPr lang="es-ES" sz="1050" b="1" spc="300" dirty="0">
                <a:solidFill>
                  <a:schemeClr val="accent6">
                    <a:lumMod val="60000"/>
                    <a:lumOff val="40000"/>
                  </a:schemeClr>
                </a:solidFill>
              </a:rPr>
              <a:t>PRESENTATION BY: SLIDECORE</a:t>
            </a:r>
          </a:p>
        </p:txBody>
      </p:sp>
      <p:sp>
        <p:nvSpPr>
          <p:cNvPr id="8" name="Lágrima 7">
            <a:extLst>
              <a:ext uri="{FF2B5EF4-FFF2-40B4-BE49-F238E27FC236}">
                <a16:creationId xmlns:a16="http://schemas.microsoft.com/office/drawing/2014/main" xmlns="" id="{9A2C49D6-B8DB-534D-A466-FF22DF972FA1}"/>
              </a:ext>
            </a:extLst>
          </p:cNvPr>
          <p:cNvSpPr/>
          <p:nvPr/>
        </p:nvSpPr>
        <p:spPr>
          <a:xfrm rot="5400000">
            <a:off x="10031506" y="4697506"/>
            <a:ext cx="2160494" cy="2160494"/>
          </a:xfrm>
          <a:prstGeom prst="teardrop">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pic>
        <p:nvPicPr>
          <p:cNvPr id="1026" name="Picture 2" descr="https://andychef.ru/wp-content/uploads/2015/04/DSC02953.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562" r="23471"/>
          <a:stretch/>
        </p:blipFill>
        <p:spPr bwMode="auto">
          <a:xfrm rot="5400000">
            <a:off x="-209611" y="204443"/>
            <a:ext cx="6919442" cy="65002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84077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28EB2F-405F-0F47-8963-A9D65585729B}"/>
              </a:ext>
            </a:extLst>
          </p:cNvPr>
          <p:cNvSpPr>
            <a:spLocks noGrp="1"/>
          </p:cNvSpPr>
          <p:nvPr>
            <p:ph type="title"/>
          </p:nvPr>
        </p:nvSpPr>
        <p:spPr/>
        <p:txBody>
          <a:bodyPr/>
          <a:lstStyle/>
          <a:p>
            <a:r>
              <a:rPr lang="es-ES" dirty="0"/>
              <a:t>Exercises </a:t>
            </a:r>
          </a:p>
        </p:txBody>
      </p:sp>
      <p:pic>
        <p:nvPicPr>
          <p:cNvPr id="26" name="Imagen 25">
            <a:extLst>
              <a:ext uri="{FF2B5EF4-FFF2-40B4-BE49-F238E27FC236}">
                <a16:creationId xmlns:a16="http://schemas.microsoft.com/office/drawing/2014/main" xmlns="" id="{A89BDCD7-FF41-BB4A-AEB4-CF0AFD856685}"/>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rot="5400000">
            <a:off x="6903465" y="1559074"/>
            <a:ext cx="6377645" cy="4220207"/>
          </a:xfrm>
          <a:prstGeom prst="rect">
            <a:avLst/>
          </a:prstGeom>
        </p:spPr>
      </p:pic>
      <p:sp>
        <p:nvSpPr>
          <p:cNvPr id="27" name="CuadroTexto 26">
            <a:extLst>
              <a:ext uri="{FF2B5EF4-FFF2-40B4-BE49-F238E27FC236}">
                <a16:creationId xmlns:a16="http://schemas.microsoft.com/office/drawing/2014/main" xmlns="" id="{BEA4FF19-9C47-FD45-BD60-0098D8188815}"/>
              </a:ext>
            </a:extLst>
          </p:cNvPr>
          <p:cNvSpPr txBox="1"/>
          <p:nvPr/>
        </p:nvSpPr>
        <p:spPr>
          <a:xfrm>
            <a:off x="710184" y="2097364"/>
            <a:ext cx="7080504" cy="2031325"/>
          </a:xfrm>
          <a:prstGeom prst="rect">
            <a:avLst/>
          </a:prstGeom>
          <a:noFill/>
        </p:spPr>
        <p:txBody>
          <a:bodyPr wrap="square" rtlCol="0">
            <a:spAutoFit/>
          </a:bodyPr>
          <a:lstStyle/>
          <a:p>
            <a:r>
              <a:rPr lang="ru-RU" b="1" dirty="0"/>
              <a:t>1</a:t>
            </a:r>
            <a:r>
              <a:rPr lang="ru-RU" b="1" dirty="0" smtClean="0"/>
              <a:t>.</a:t>
            </a:r>
            <a:r>
              <a:rPr lang="ru-RU" b="1" dirty="0"/>
              <a:t> </a:t>
            </a:r>
            <a:r>
              <a:rPr lang="ru-RU" b="1" dirty="0" smtClean="0"/>
              <a:t>Ответьте на вопросы:</a:t>
            </a:r>
            <a:endParaRPr lang="en-US" dirty="0"/>
          </a:p>
          <a:p>
            <a:pPr marL="342900" indent="-342900">
              <a:buAutoNum type="arabicPeriod"/>
            </a:pPr>
            <a:r>
              <a:rPr lang="en-US" dirty="0" smtClean="0"/>
              <a:t>Is </a:t>
            </a:r>
            <a:r>
              <a:rPr lang="en-US" dirty="0" smtClean="0"/>
              <a:t>the cuisine the same in different regions of China</a:t>
            </a:r>
            <a:r>
              <a:rPr lang="en-US" dirty="0" smtClean="0"/>
              <a:t>?</a:t>
            </a:r>
            <a:endParaRPr lang="ru-RU" dirty="0" smtClean="0"/>
          </a:p>
          <a:p>
            <a:pPr marL="342900" indent="-342900">
              <a:buAutoNum type="arabicPeriod"/>
            </a:pPr>
            <a:r>
              <a:rPr lang="en-US" dirty="0" smtClean="0"/>
              <a:t>What are the features of Western Chinese food</a:t>
            </a:r>
            <a:r>
              <a:rPr lang="en-US" dirty="0" smtClean="0"/>
              <a:t>?</a:t>
            </a:r>
            <a:endParaRPr lang="ru-RU" dirty="0" smtClean="0"/>
          </a:p>
          <a:p>
            <a:pPr marL="342900" indent="-342900">
              <a:buAutoNum type="arabicPeriod"/>
            </a:pPr>
            <a:r>
              <a:rPr lang="en-US" dirty="0" smtClean="0"/>
              <a:t>What are the features of Central China food</a:t>
            </a:r>
            <a:r>
              <a:rPr lang="en-US" dirty="0" smtClean="0"/>
              <a:t>?</a:t>
            </a:r>
            <a:endParaRPr lang="ru-RU" dirty="0" smtClean="0"/>
          </a:p>
          <a:p>
            <a:pPr marL="342900" indent="-342900">
              <a:buAutoNum type="arabicPeriod"/>
            </a:pPr>
            <a:r>
              <a:rPr lang="en-US" dirty="0" smtClean="0"/>
              <a:t>What are the features of Eastern China food </a:t>
            </a:r>
            <a:r>
              <a:rPr lang="en-US" dirty="0" smtClean="0"/>
              <a:t>?</a:t>
            </a:r>
            <a:endParaRPr lang="ru-RU" dirty="0" smtClean="0"/>
          </a:p>
          <a:p>
            <a:pPr marL="342900" indent="-342900">
              <a:buFontTx/>
              <a:buAutoNum type="arabicPeriod"/>
            </a:pPr>
            <a:r>
              <a:rPr lang="en-US" dirty="0" smtClean="0"/>
              <a:t>What are the features of Southern minority food</a:t>
            </a:r>
            <a:r>
              <a:rPr lang="en-US" dirty="0" smtClean="0"/>
              <a:t>?</a:t>
            </a:r>
            <a:endParaRPr lang="en-US" dirty="0" smtClean="0"/>
          </a:p>
          <a:p>
            <a:pPr marL="342900" indent="-342900"/>
            <a:endParaRPr lang="en-US" dirty="0"/>
          </a:p>
        </p:txBody>
      </p:sp>
    </p:spTree>
    <p:extLst>
      <p:ext uri="{BB962C8B-B14F-4D97-AF65-F5344CB8AC3E}">
        <p14:creationId xmlns:p14="http://schemas.microsoft.com/office/powerpoint/2010/main" xmlns="" val="1288174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28EB2F-405F-0F47-8963-A9D65585729B}"/>
              </a:ext>
            </a:extLst>
          </p:cNvPr>
          <p:cNvSpPr>
            <a:spLocks noGrp="1"/>
          </p:cNvSpPr>
          <p:nvPr>
            <p:ph type="title"/>
          </p:nvPr>
        </p:nvSpPr>
        <p:spPr/>
        <p:txBody>
          <a:bodyPr/>
          <a:lstStyle/>
          <a:p>
            <a:r>
              <a:rPr lang="es-ES" dirty="0"/>
              <a:t>Exercises </a:t>
            </a:r>
          </a:p>
        </p:txBody>
      </p:sp>
      <p:pic>
        <p:nvPicPr>
          <p:cNvPr id="26" name="Imagen 25">
            <a:extLst>
              <a:ext uri="{FF2B5EF4-FFF2-40B4-BE49-F238E27FC236}">
                <a16:creationId xmlns:a16="http://schemas.microsoft.com/office/drawing/2014/main" xmlns="" id="{A89BDCD7-FF41-BB4A-AEB4-CF0AFD856685}"/>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rot="5400000">
            <a:off x="6903465" y="1559074"/>
            <a:ext cx="6377645" cy="4220207"/>
          </a:xfrm>
          <a:prstGeom prst="rect">
            <a:avLst/>
          </a:prstGeom>
        </p:spPr>
      </p:pic>
      <p:sp>
        <p:nvSpPr>
          <p:cNvPr id="27" name="CuadroTexto 26">
            <a:extLst>
              <a:ext uri="{FF2B5EF4-FFF2-40B4-BE49-F238E27FC236}">
                <a16:creationId xmlns:a16="http://schemas.microsoft.com/office/drawing/2014/main" xmlns="" id="{BEA4FF19-9C47-FD45-BD60-0098D8188815}"/>
              </a:ext>
            </a:extLst>
          </p:cNvPr>
          <p:cNvSpPr txBox="1"/>
          <p:nvPr/>
        </p:nvSpPr>
        <p:spPr>
          <a:xfrm>
            <a:off x="710184" y="2097364"/>
            <a:ext cx="7080504" cy="3139321"/>
          </a:xfrm>
          <a:prstGeom prst="rect">
            <a:avLst/>
          </a:prstGeom>
          <a:noFill/>
        </p:spPr>
        <p:txBody>
          <a:bodyPr wrap="square" rtlCol="0">
            <a:spAutoFit/>
          </a:bodyPr>
          <a:lstStyle/>
          <a:p>
            <a:r>
              <a:rPr lang="ru-RU" b="1" dirty="0"/>
              <a:t>2. Ниже даны группы определений. Следующие слова отнесите к подходящим группам определений: </a:t>
            </a:r>
            <a:r>
              <a:rPr lang="en-US" b="1" i="1" dirty="0"/>
              <a:t>coffee, wine, drink, water, juice, milk, beer, tea</a:t>
            </a:r>
            <a:endParaRPr lang="en-US" dirty="0"/>
          </a:p>
          <a:p>
            <a:r>
              <a:rPr lang="en-US" dirty="0"/>
              <a:t>1. fruit, orange, pineapple, tomato ………</a:t>
            </a:r>
            <a:br>
              <a:rPr lang="en-US" dirty="0"/>
            </a:br>
            <a:r>
              <a:rPr lang="en-US" dirty="0"/>
              <a:t>2. semi-skimmed, full-cream ………</a:t>
            </a:r>
            <a:br>
              <a:rPr lang="en-US" dirty="0"/>
            </a:br>
            <a:r>
              <a:rPr lang="en-US" dirty="0"/>
              <a:t>3. mineral, still, fizzy, sparkling ………</a:t>
            </a:r>
            <a:br>
              <a:rPr lang="en-US" dirty="0"/>
            </a:br>
            <a:r>
              <a:rPr lang="en-US" dirty="0"/>
              <a:t>4. red, white, rose, dry, sweet, sparkling ………</a:t>
            </a:r>
            <a:br>
              <a:rPr lang="en-US" dirty="0"/>
            </a:br>
            <a:r>
              <a:rPr lang="en-US" dirty="0"/>
              <a:t>5. strong, low-alcohol, bottled, draught ………</a:t>
            </a:r>
            <a:br>
              <a:rPr lang="en-US" dirty="0"/>
            </a:br>
            <a:r>
              <a:rPr lang="en-US" dirty="0"/>
              <a:t>6. black, white, strong, real, instant ………</a:t>
            </a:r>
            <a:br>
              <a:rPr lang="en-US" dirty="0"/>
            </a:br>
            <a:r>
              <a:rPr lang="en-US" dirty="0"/>
              <a:t>7. strong, weak, herbal, green, mint ………</a:t>
            </a:r>
            <a:br>
              <a:rPr lang="en-US" dirty="0"/>
            </a:br>
            <a:r>
              <a:rPr lang="en-US" dirty="0"/>
              <a:t>8. non-alcoholic, soft, fizzy, strong ………</a:t>
            </a:r>
          </a:p>
        </p:txBody>
      </p:sp>
    </p:spTree>
    <p:extLst>
      <p:ext uri="{BB962C8B-B14F-4D97-AF65-F5344CB8AC3E}">
        <p14:creationId xmlns:p14="http://schemas.microsoft.com/office/powerpoint/2010/main" xmlns="" val="1288174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28EB2F-405F-0F47-8963-A9D65585729B}"/>
              </a:ext>
            </a:extLst>
          </p:cNvPr>
          <p:cNvSpPr>
            <a:spLocks noGrp="1"/>
          </p:cNvSpPr>
          <p:nvPr>
            <p:ph type="title"/>
          </p:nvPr>
        </p:nvSpPr>
        <p:spPr/>
        <p:txBody>
          <a:bodyPr/>
          <a:lstStyle/>
          <a:p>
            <a:r>
              <a:rPr lang="es-ES" dirty="0"/>
              <a:t>Exercises </a:t>
            </a:r>
          </a:p>
        </p:txBody>
      </p:sp>
      <p:pic>
        <p:nvPicPr>
          <p:cNvPr id="26" name="Imagen 25">
            <a:extLst>
              <a:ext uri="{FF2B5EF4-FFF2-40B4-BE49-F238E27FC236}">
                <a16:creationId xmlns:a16="http://schemas.microsoft.com/office/drawing/2014/main" xmlns="" id="{A89BDCD7-FF41-BB4A-AEB4-CF0AFD856685}"/>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rot="5400000">
            <a:off x="6903465" y="1559074"/>
            <a:ext cx="6377645" cy="4220207"/>
          </a:xfrm>
          <a:prstGeom prst="rect">
            <a:avLst/>
          </a:prstGeom>
        </p:spPr>
      </p:pic>
      <p:sp>
        <p:nvSpPr>
          <p:cNvPr id="27" name="CuadroTexto 26">
            <a:extLst>
              <a:ext uri="{FF2B5EF4-FFF2-40B4-BE49-F238E27FC236}">
                <a16:creationId xmlns:a16="http://schemas.microsoft.com/office/drawing/2014/main" xmlns="" id="{BEA4FF19-9C47-FD45-BD60-0098D8188815}"/>
              </a:ext>
            </a:extLst>
          </p:cNvPr>
          <p:cNvSpPr txBox="1"/>
          <p:nvPr/>
        </p:nvSpPr>
        <p:spPr>
          <a:xfrm>
            <a:off x="710184" y="2097364"/>
            <a:ext cx="7080504" cy="3139321"/>
          </a:xfrm>
          <a:prstGeom prst="rect">
            <a:avLst/>
          </a:prstGeom>
          <a:noFill/>
        </p:spPr>
        <p:txBody>
          <a:bodyPr wrap="square" rtlCol="0">
            <a:spAutoFit/>
          </a:bodyPr>
          <a:lstStyle/>
          <a:p>
            <a:r>
              <a:rPr lang="en-US" b="1" dirty="0"/>
              <a:t>3. </a:t>
            </a:r>
            <a:r>
              <a:rPr lang="en-US" b="1" dirty="0" err="1"/>
              <a:t>Вставьте</a:t>
            </a:r>
            <a:r>
              <a:rPr lang="en-US" b="1" dirty="0"/>
              <a:t> </a:t>
            </a:r>
            <a:r>
              <a:rPr lang="en-US" b="1" dirty="0" err="1"/>
              <a:t>следующие</a:t>
            </a:r>
            <a:r>
              <a:rPr lang="en-US" b="1" dirty="0"/>
              <a:t> </a:t>
            </a:r>
            <a:r>
              <a:rPr lang="en-US" b="1" dirty="0" err="1"/>
              <a:t>слова</a:t>
            </a:r>
            <a:r>
              <a:rPr lang="en-US" b="1" dirty="0"/>
              <a:t> в </a:t>
            </a:r>
            <a:r>
              <a:rPr lang="en-US" b="1" dirty="0" err="1"/>
              <a:t>пропуски:</a:t>
            </a:r>
            <a:r>
              <a:rPr lang="en-US" b="1" i="1" dirty="0" err="1"/>
              <a:t>malt</a:t>
            </a:r>
            <a:r>
              <a:rPr lang="en-US" b="1" i="1" dirty="0"/>
              <a:t>, barley, distilleries, hops, peat, water</a:t>
            </a:r>
            <a:endParaRPr lang="en-US" dirty="0"/>
          </a:p>
          <a:p>
            <a:r>
              <a:rPr lang="en-US" dirty="0"/>
              <a:t>All over the world beer is brewed in breweries, usually from (1) ___ . Whisky, on the other hand, is mostly made in Scotland in (2) ___ . Whisky is a spirit made from (3) ___ . There are two kinds of Scotch – (4) ___ whisky and blended whisky. Some of the most famous distilleries are in the Scottish Highlands and Islands. Whisky varies in </a:t>
            </a:r>
            <a:r>
              <a:rPr lang="en-US" dirty="0" err="1"/>
              <a:t>colour</a:t>
            </a:r>
            <a:r>
              <a:rPr lang="en-US" dirty="0"/>
              <a:t> and taste. This depends on the (5) ___ used in the production process. Water which runs through (6) ___ gives the whisky a darker </a:t>
            </a:r>
            <a:r>
              <a:rPr lang="en-US" dirty="0" err="1"/>
              <a:t>colour</a:t>
            </a:r>
            <a:r>
              <a:rPr lang="en-US" dirty="0"/>
              <a:t> and a taste like smoke.</a:t>
            </a:r>
          </a:p>
        </p:txBody>
      </p:sp>
    </p:spTree>
    <p:extLst>
      <p:ext uri="{BB962C8B-B14F-4D97-AF65-F5344CB8AC3E}">
        <p14:creationId xmlns:p14="http://schemas.microsoft.com/office/powerpoint/2010/main" xmlns="" val="3618094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28EB2F-405F-0F47-8963-A9D65585729B}"/>
              </a:ext>
            </a:extLst>
          </p:cNvPr>
          <p:cNvSpPr>
            <a:spLocks noGrp="1"/>
          </p:cNvSpPr>
          <p:nvPr>
            <p:ph type="title"/>
          </p:nvPr>
        </p:nvSpPr>
        <p:spPr/>
        <p:txBody>
          <a:bodyPr/>
          <a:lstStyle/>
          <a:p>
            <a:r>
              <a:rPr lang="es-ES" dirty="0"/>
              <a:t>Exercises </a:t>
            </a:r>
          </a:p>
        </p:txBody>
      </p:sp>
      <p:pic>
        <p:nvPicPr>
          <p:cNvPr id="26" name="Imagen 25">
            <a:extLst>
              <a:ext uri="{FF2B5EF4-FFF2-40B4-BE49-F238E27FC236}">
                <a16:creationId xmlns:a16="http://schemas.microsoft.com/office/drawing/2014/main" xmlns="" id="{A89BDCD7-FF41-BB4A-AEB4-CF0AFD856685}"/>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rot="5400000">
            <a:off x="6903465" y="1559074"/>
            <a:ext cx="6377645" cy="4220207"/>
          </a:xfrm>
          <a:prstGeom prst="rect">
            <a:avLst/>
          </a:prstGeom>
        </p:spPr>
      </p:pic>
      <p:sp>
        <p:nvSpPr>
          <p:cNvPr id="5" name="Rectangle 3"/>
          <p:cNvSpPr>
            <a:spLocks noChangeArrowheads="1"/>
          </p:cNvSpPr>
          <p:nvPr/>
        </p:nvSpPr>
        <p:spPr bwMode="auto">
          <a:xfrm>
            <a:off x="585216" y="1796814"/>
            <a:ext cx="6775704" cy="415498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smtClean="0">
                <a:ln>
                  <a:noFill/>
                </a:ln>
                <a:effectLst/>
                <a:latin typeface="inherit"/>
              </a:rPr>
              <a:t>Упражнение 4.</a:t>
            </a:r>
            <a:r>
              <a:rPr kumimoji="0" lang="ru-RU" altLang="ru-RU" b="0" i="0" u="none" strike="noStrike" cap="none" normalizeH="0" baseline="0" dirty="0" smtClean="0">
                <a:ln>
                  <a:noFill/>
                </a:ln>
                <a:effectLst/>
                <a:latin typeface="Open Sans"/>
              </a:rPr>
              <a:t> </a:t>
            </a:r>
            <a:r>
              <a:rPr kumimoji="0" lang="ru-RU" altLang="ru-RU" b="0" i="1" u="none" strike="noStrike" cap="none" normalizeH="0" baseline="0" dirty="0" smtClean="0">
                <a:ln>
                  <a:noFill/>
                </a:ln>
                <a:effectLst/>
                <a:latin typeface="inherit"/>
              </a:rPr>
              <a:t>Прочитайте историю, которая вполне могла случиться. Выберите правильный вариант глагола-действия.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effectLst/>
                <a:latin typeface="inherit"/>
              </a:rPr>
              <a:t>I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met</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meeting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smtClean="0">
                <a:ln>
                  <a:noFill/>
                </a:ln>
                <a:effectLst/>
                <a:latin typeface="inherit"/>
              </a:rPr>
              <a:t>a </a:t>
            </a:r>
            <a:r>
              <a:rPr kumimoji="0" lang="ru-RU" altLang="ru-RU" b="0" i="0" u="none" strike="noStrike" cap="none" normalizeH="0" baseline="0" dirty="0" err="1" smtClean="0">
                <a:ln>
                  <a:noFill/>
                </a:ln>
                <a:effectLst/>
                <a:latin typeface="inherit"/>
              </a:rPr>
              <a:t>friend</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while</a:t>
            </a:r>
            <a:r>
              <a:rPr kumimoji="0" lang="ru-RU" altLang="ru-RU" b="0" i="0" u="none" strike="noStrike" cap="none" normalizeH="0" baseline="0" dirty="0" smtClean="0">
                <a:ln>
                  <a:noFill/>
                </a:ln>
                <a:effectLst/>
                <a:latin typeface="inherit"/>
              </a:rPr>
              <a:t> I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did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doing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the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shopping</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While</a:t>
            </a:r>
            <a:r>
              <a:rPr kumimoji="0" lang="ru-RU" altLang="ru-RU" b="0" i="0" u="none" strike="noStrike" cap="none" normalizeH="0" baseline="0" dirty="0" smtClean="0">
                <a:ln>
                  <a:noFill/>
                </a:ln>
                <a:effectLst/>
                <a:latin typeface="inherit"/>
              </a:rPr>
              <a:t> I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paid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paying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for</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my</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things</a:t>
            </a:r>
            <a:r>
              <a:rPr kumimoji="0" lang="ru-RU" altLang="ru-RU" b="0" i="0" u="none" strike="noStrike" cap="none" normalizeH="0" baseline="0" dirty="0" smtClean="0">
                <a:ln>
                  <a:noFill/>
                </a:ln>
                <a:effectLst/>
                <a:latin typeface="inherit"/>
              </a:rPr>
              <a:t>,  I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heard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hearing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someone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call</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my</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name</a:t>
            </a:r>
            <a:r>
              <a:rPr kumimoji="0" lang="ru-RU" altLang="ru-RU" b="0" i="0" u="none" strike="noStrike" cap="none" normalizeH="0" baseline="0" dirty="0" smtClean="0">
                <a:ln>
                  <a:noFill/>
                </a:ln>
                <a:effectLst/>
                <a:latin typeface="inherit"/>
              </a:rPr>
              <a:t>. I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turned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turning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round</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and</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saw</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seeing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Paula</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She</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wore</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wearing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smtClean="0">
                <a:ln>
                  <a:noFill/>
                </a:ln>
                <a:effectLst/>
                <a:latin typeface="inherit"/>
              </a:rPr>
              <a:t>a </a:t>
            </a:r>
            <a:r>
              <a:rPr kumimoji="0" lang="ru-RU" altLang="ru-RU" b="0" i="0" u="none" strike="noStrike" cap="none" normalizeH="0" baseline="0" dirty="0" err="1" smtClean="0">
                <a:ln>
                  <a:noFill/>
                </a:ln>
                <a:effectLst/>
                <a:latin typeface="inherit"/>
              </a:rPr>
              <a:t>bright</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red</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coat</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We</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decided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were</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deciding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to</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have</a:t>
            </a:r>
            <a:r>
              <a:rPr kumimoji="0" lang="ru-RU" altLang="ru-RU" b="0" i="0" u="none" strike="noStrike" cap="none" normalizeH="0" baseline="0" dirty="0" smtClean="0">
                <a:ln>
                  <a:noFill/>
                </a:ln>
                <a:effectLst/>
                <a:latin typeface="inherit"/>
              </a:rPr>
              <a:t> a </a:t>
            </a:r>
            <a:r>
              <a:rPr kumimoji="0" lang="ru-RU" altLang="ru-RU" b="0" i="0" u="none" strike="noStrike" cap="none" normalizeH="0" baseline="0" dirty="0" err="1" smtClean="0">
                <a:ln>
                  <a:noFill/>
                </a:ln>
                <a:effectLst/>
                <a:latin typeface="inherit"/>
              </a:rPr>
              <a:t>cup</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of</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coffee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While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we</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had</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were</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having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smtClean="0">
                <a:ln>
                  <a:noFill/>
                </a:ln>
                <a:effectLst/>
                <a:latin typeface="inherit"/>
              </a:rPr>
              <a:t>a </a:t>
            </a:r>
            <a:r>
              <a:rPr kumimoji="0" lang="ru-RU" altLang="ru-RU" b="0" i="0" u="none" strike="noStrike" cap="none" normalizeH="0" baseline="0" dirty="0" err="1" smtClean="0">
                <a:ln>
                  <a:noFill/>
                </a:ln>
                <a:effectLst/>
                <a:latin typeface="inherit"/>
              </a:rPr>
              <a:t>drink</a:t>
            </a:r>
            <a:r>
              <a:rPr kumimoji="0" lang="ru-RU" altLang="ru-RU" b="0" i="0" u="none" strike="noStrike" cap="none" normalizeH="0" baseline="0" dirty="0" smtClean="0">
                <a:ln>
                  <a:noFill/>
                </a:ln>
                <a:effectLst/>
                <a:latin typeface="inherit"/>
              </a:rPr>
              <a:t>, a </a:t>
            </a:r>
            <a:r>
              <a:rPr kumimoji="0" lang="ru-RU" altLang="ru-RU" b="0" i="0" u="none" strike="noStrike" cap="none" normalizeH="0" baseline="0" dirty="0" err="1" smtClean="0">
                <a:ln>
                  <a:noFill/>
                </a:ln>
                <a:effectLst/>
                <a:latin typeface="inherit"/>
              </a:rPr>
              <a:t>waiter</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dropped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dropping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pile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of</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plates</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all</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got</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were</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getting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smtClean="0">
                <a:ln>
                  <a:noFill/>
                </a:ln>
                <a:effectLst/>
                <a:latin typeface="inherit"/>
              </a:rPr>
              <a:t>a </a:t>
            </a:r>
            <a:r>
              <a:rPr kumimoji="0" lang="ru-RU" altLang="ru-RU" b="0" i="0" u="none" strike="noStrike" cap="none" normalizeH="0" baseline="0" dirty="0" err="1" smtClean="0">
                <a:ln>
                  <a:noFill/>
                </a:ln>
                <a:effectLst/>
                <a:latin typeface="inherit"/>
              </a:rPr>
              <a:t>terrible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shock</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While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the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waiter</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picked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picking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up</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the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broken</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plates</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he</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cut</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cutting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his</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finger</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We</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left</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were</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leaving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the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cafe</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and</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said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were</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saying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goodbye</a:t>
            </a:r>
            <a:r>
              <a:rPr kumimoji="0" lang="ru-RU" altLang="ru-RU" b="0" i="0" u="none" strike="noStrike" cap="none" normalizeH="0" baseline="0" dirty="0" smtClean="0">
                <a:ln>
                  <a:noFill/>
                </a:ln>
                <a:effectLst/>
                <a:latin typeface="inherit"/>
              </a:rPr>
              <a:t>. I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finished</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finishing</a:t>
            </a:r>
            <a:r>
              <a:rPr kumimoji="0" lang="ru-RU" altLang="ru-RU" b="0" i="1"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my</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shopping</a:t>
            </a:r>
            <a:r>
              <a:rPr kumimoji="0" lang="ru-RU" altLang="ru-RU" b="0" i="0" u="none" strike="noStrike" cap="none" normalizeH="0" baseline="0" dirty="0" smtClean="0">
                <a:ln>
                  <a:noFill/>
                </a:ln>
                <a:effectLst/>
                <a:latin typeface="inherit"/>
              </a:rPr>
              <a:t> </a:t>
            </a:r>
            <a:r>
              <a:rPr kumimoji="0" lang="ru-RU" altLang="ru-RU" b="0" i="0" u="none" strike="noStrike" cap="none" normalizeH="0" baseline="0" dirty="0" err="1" smtClean="0">
                <a:ln>
                  <a:noFill/>
                </a:ln>
                <a:effectLst/>
                <a:latin typeface="inherit"/>
              </a:rPr>
              <a:t>and</a:t>
            </a:r>
            <a:r>
              <a:rPr kumimoji="0" lang="ru-RU" altLang="ru-RU" b="0" i="0" u="none" strike="noStrike" cap="none" normalizeH="0" baseline="0" dirty="0" smtClean="0">
                <a:ln>
                  <a:noFill/>
                </a:ln>
                <a:effectLst/>
                <a:latin typeface="inherit"/>
              </a:rPr>
              <a:t> </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went</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err="1" smtClean="0">
                <a:ln>
                  <a:noFill/>
                </a:ln>
                <a:effectLst/>
                <a:latin typeface="inherit"/>
              </a:rPr>
              <a:t>was</a:t>
            </a:r>
            <a:r>
              <a:rPr kumimoji="0" lang="ru-RU" altLang="ru-RU" b="0" i="1" u="none" strike="noStrike" cap="none" normalizeH="0" baseline="0" dirty="0" smtClean="0">
                <a:ln>
                  <a:noFill/>
                </a:ln>
                <a:effectLst/>
                <a:latin typeface="inherit"/>
              </a:rPr>
              <a:t> </a:t>
            </a:r>
            <a:r>
              <a:rPr kumimoji="0" lang="ru-RU" altLang="ru-RU" b="0" i="1" u="none" strike="noStrike" cap="none" normalizeH="0" baseline="0" dirty="0" err="1" smtClean="0">
                <a:ln>
                  <a:noFill/>
                </a:ln>
                <a:effectLst/>
                <a:latin typeface="inherit"/>
              </a:rPr>
              <a:t>going</a:t>
            </a:r>
            <a:r>
              <a:rPr kumimoji="0" lang="ru-RU" altLang="ru-RU" b="0" i="1" u="none" strike="noStrike" cap="none" normalizeH="0" baseline="0" dirty="0" smtClean="0">
                <a:ln>
                  <a:noFill/>
                </a:ln>
                <a:effectLst/>
                <a:latin typeface="inherit"/>
              </a:rPr>
              <a:t>)</a:t>
            </a:r>
            <a:r>
              <a:rPr kumimoji="0" lang="ru-RU" altLang="ru-RU" b="0" i="1" u="none" strike="noStrike" cap="none" normalizeH="0" baseline="0" dirty="0" smtClean="0">
                <a:ln>
                  <a:noFill/>
                </a:ln>
                <a:solidFill>
                  <a:schemeClr val="tx1"/>
                </a:solidFill>
                <a:effectLst/>
                <a:latin typeface="inherit"/>
              </a:rPr>
              <a:t> </a:t>
            </a:r>
            <a:endParaRPr kumimoji="0" lang="ru-RU" altLang="ru-RU"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21198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28EB2F-405F-0F47-8963-A9D65585729B}"/>
              </a:ext>
            </a:extLst>
          </p:cNvPr>
          <p:cNvSpPr>
            <a:spLocks noGrp="1"/>
          </p:cNvSpPr>
          <p:nvPr>
            <p:ph type="title"/>
          </p:nvPr>
        </p:nvSpPr>
        <p:spPr/>
        <p:txBody>
          <a:bodyPr/>
          <a:lstStyle/>
          <a:p>
            <a:r>
              <a:rPr lang="es-ES" dirty="0"/>
              <a:t>Exercises </a:t>
            </a:r>
          </a:p>
        </p:txBody>
      </p:sp>
      <p:pic>
        <p:nvPicPr>
          <p:cNvPr id="26" name="Imagen 25">
            <a:extLst>
              <a:ext uri="{FF2B5EF4-FFF2-40B4-BE49-F238E27FC236}">
                <a16:creationId xmlns:a16="http://schemas.microsoft.com/office/drawing/2014/main" xmlns="" id="{A89BDCD7-FF41-BB4A-AEB4-CF0AFD856685}"/>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rot="5400000">
            <a:off x="6903465" y="1559074"/>
            <a:ext cx="6377645" cy="4220207"/>
          </a:xfrm>
          <a:prstGeom prst="rect">
            <a:avLst/>
          </a:prstGeom>
        </p:spPr>
      </p:pic>
      <p:sp>
        <p:nvSpPr>
          <p:cNvPr id="27" name="CuadroTexto 26">
            <a:extLst>
              <a:ext uri="{FF2B5EF4-FFF2-40B4-BE49-F238E27FC236}">
                <a16:creationId xmlns:a16="http://schemas.microsoft.com/office/drawing/2014/main" xmlns="" id="{BEA4FF19-9C47-FD45-BD60-0098D8188815}"/>
              </a:ext>
            </a:extLst>
          </p:cNvPr>
          <p:cNvSpPr txBox="1"/>
          <p:nvPr/>
        </p:nvSpPr>
        <p:spPr>
          <a:xfrm>
            <a:off x="710184" y="1726715"/>
            <a:ext cx="7272000" cy="4524315"/>
          </a:xfrm>
          <a:prstGeom prst="rect">
            <a:avLst/>
          </a:prstGeom>
          <a:noFill/>
        </p:spPr>
        <p:txBody>
          <a:bodyPr wrap="square" rtlCol="0">
            <a:spAutoFit/>
          </a:bodyPr>
          <a:lstStyle/>
          <a:p>
            <a:pPr fontAlgn="base"/>
            <a:r>
              <a:rPr lang="ru-RU" b="1" dirty="0"/>
              <a:t>5</a:t>
            </a:r>
            <a:r>
              <a:rPr lang="ru-RU" b="1" dirty="0" smtClean="0"/>
              <a:t>. </a:t>
            </a:r>
            <a:r>
              <a:rPr lang="ru-RU" b="1" dirty="0"/>
              <a:t>Поставьте глаголы в скобках в правильную форму</a:t>
            </a:r>
            <a:r>
              <a:rPr lang="ru-RU" b="1" dirty="0" smtClean="0"/>
              <a:t>.</a:t>
            </a:r>
            <a:endParaRPr lang="ru-RU" dirty="0" smtClean="0"/>
          </a:p>
          <a:p>
            <a:pPr marL="342900" indent="-342900" fontAlgn="base">
              <a:buFont typeface="+mj-lt"/>
              <a:buAutoNum type="arabicPeriod"/>
            </a:pPr>
            <a:r>
              <a:rPr lang="en-US" dirty="0" smtClean="0"/>
              <a:t>You </a:t>
            </a:r>
            <a:r>
              <a:rPr lang="en-US" dirty="0"/>
              <a:t>… </a:t>
            </a:r>
            <a:r>
              <a:rPr lang="en-US" b="1" dirty="0"/>
              <a:t>(not to listen)</a:t>
            </a:r>
            <a:r>
              <a:rPr lang="en-US" dirty="0"/>
              <a:t> to the radio, you … </a:t>
            </a:r>
            <a:r>
              <a:rPr lang="en-US" b="1" dirty="0"/>
              <a:t>(to read)</a:t>
            </a:r>
            <a:r>
              <a:rPr lang="en-US" dirty="0"/>
              <a:t> the letter from your niece.</a:t>
            </a:r>
          </a:p>
          <a:p>
            <a:pPr marL="342900" indent="-342900" fontAlgn="base">
              <a:buFont typeface="+mj-lt"/>
              <a:buAutoNum type="arabicPeriod"/>
            </a:pPr>
            <a:r>
              <a:rPr lang="en-US" dirty="0"/>
              <a:t> Clara … </a:t>
            </a:r>
            <a:r>
              <a:rPr lang="en-US" b="1" dirty="0"/>
              <a:t>(to take)</a:t>
            </a:r>
            <a:r>
              <a:rPr lang="en-US" dirty="0"/>
              <a:t> a bath at nine o’clock yesterday evening.</a:t>
            </a:r>
          </a:p>
          <a:p>
            <a:pPr marL="342900" indent="-342900" fontAlgn="base">
              <a:buFont typeface="+mj-lt"/>
              <a:buAutoNum type="arabicPeriod"/>
            </a:pPr>
            <a:r>
              <a:rPr lang="en-US" dirty="0"/>
              <a:t> Monica and her friend … </a:t>
            </a:r>
            <a:r>
              <a:rPr lang="en-US" b="1" dirty="0"/>
              <a:t>(to have)</a:t>
            </a:r>
            <a:r>
              <a:rPr lang="en-US" dirty="0"/>
              <a:t> coffee in the sitting-room.</a:t>
            </a:r>
          </a:p>
          <a:p>
            <a:pPr marL="342900" indent="-342900" fontAlgn="base">
              <a:buFont typeface="+mj-lt"/>
              <a:buAutoNum type="arabicPeriod"/>
            </a:pPr>
            <a:r>
              <a:rPr lang="en-US" dirty="0"/>
              <a:t> Our Granny … </a:t>
            </a:r>
            <a:r>
              <a:rPr lang="en-US" b="1" dirty="0"/>
              <a:t>(not to plant)</a:t>
            </a:r>
            <a:r>
              <a:rPr lang="en-US" dirty="0"/>
              <a:t> tomatoes in the garden.</a:t>
            </a:r>
          </a:p>
          <a:p>
            <a:pPr marL="342900" indent="-342900" fontAlgn="base">
              <a:buFont typeface="+mj-lt"/>
              <a:buAutoNum type="arabicPeriod"/>
            </a:pPr>
            <a:r>
              <a:rPr lang="en-US" dirty="0"/>
              <a:t> Dick …</a:t>
            </a:r>
            <a:r>
              <a:rPr lang="en-US" b="1" dirty="0"/>
              <a:t> (to carry)</a:t>
            </a:r>
            <a:r>
              <a:rPr lang="en-US" dirty="0"/>
              <a:t> his bag towards the hotel room.</a:t>
            </a:r>
          </a:p>
          <a:p>
            <a:pPr marL="342900" indent="-342900" fontAlgn="base">
              <a:buFont typeface="+mj-lt"/>
              <a:buAutoNum type="arabicPeriod"/>
            </a:pPr>
            <a:r>
              <a:rPr lang="en-US" dirty="0"/>
              <a:t> Sally and Frank … </a:t>
            </a:r>
            <a:r>
              <a:rPr lang="en-US" b="1" dirty="0"/>
              <a:t>(not to decorate)</a:t>
            </a:r>
            <a:r>
              <a:rPr lang="en-US" dirty="0"/>
              <a:t> the classroom, they … </a:t>
            </a:r>
            <a:r>
              <a:rPr lang="en-US" b="1" dirty="0"/>
              <a:t>(to prepare)</a:t>
            </a:r>
            <a:r>
              <a:rPr lang="en-US" dirty="0"/>
              <a:t> a wall newspaper.</a:t>
            </a:r>
          </a:p>
          <a:p>
            <a:pPr marL="342900" indent="-342900" fontAlgn="base">
              <a:buFont typeface="+mj-lt"/>
              <a:buAutoNum type="arabicPeriod"/>
            </a:pPr>
            <a:r>
              <a:rPr lang="en-US" dirty="0"/>
              <a:t>The professor … </a:t>
            </a:r>
            <a:r>
              <a:rPr lang="en-US" b="1" dirty="0"/>
              <a:t>(to give)</a:t>
            </a:r>
            <a:r>
              <a:rPr lang="en-US" dirty="0"/>
              <a:t> a lecture but some students … </a:t>
            </a:r>
            <a:r>
              <a:rPr lang="en-US" b="1" dirty="0"/>
              <a:t>(not to listen)</a:t>
            </a:r>
            <a:r>
              <a:rPr lang="en-US" dirty="0"/>
              <a:t> to him.</a:t>
            </a:r>
          </a:p>
          <a:p>
            <a:pPr marL="342900" indent="-342900" fontAlgn="base">
              <a:buFont typeface="+mj-lt"/>
              <a:buAutoNum type="arabicPeriod"/>
            </a:pPr>
            <a:r>
              <a:rPr lang="en-US" dirty="0"/>
              <a:t>The nurse … </a:t>
            </a:r>
            <a:r>
              <a:rPr lang="en-US" b="1" dirty="0"/>
              <a:t>(not to take)</a:t>
            </a:r>
            <a:r>
              <a:rPr lang="en-US" dirty="0"/>
              <a:t> his temperature, she … </a:t>
            </a:r>
            <a:r>
              <a:rPr lang="en-US" b="1" dirty="0"/>
              <a:t>(to give)</a:t>
            </a:r>
            <a:r>
              <a:rPr lang="en-US" dirty="0"/>
              <a:t> him an aspirin.</a:t>
            </a:r>
          </a:p>
          <a:p>
            <a:pPr marL="342900" indent="-342900" fontAlgn="base">
              <a:buFont typeface="+mj-lt"/>
              <a:buAutoNum type="arabicPeriod"/>
            </a:pPr>
            <a:r>
              <a:rPr lang="en-US" dirty="0"/>
              <a:t>The train …</a:t>
            </a:r>
            <a:r>
              <a:rPr lang="en-US" b="1" dirty="0"/>
              <a:t> (to arrive)</a:t>
            </a:r>
            <a:r>
              <a:rPr lang="en-US" dirty="0"/>
              <a:t> at the station at seven o’clock.</a:t>
            </a:r>
          </a:p>
          <a:p>
            <a:pPr marL="342900" indent="-342900" fontAlgn="base">
              <a:buFont typeface="+mj-lt"/>
              <a:buAutoNum type="arabicPeriod"/>
            </a:pPr>
            <a:r>
              <a:rPr lang="en-US" dirty="0"/>
              <a:t> Olga … </a:t>
            </a:r>
            <a:r>
              <a:rPr lang="en-US" b="1" dirty="0"/>
              <a:t>(not to wait)</a:t>
            </a:r>
            <a:r>
              <a:rPr lang="en-US" dirty="0"/>
              <a:t> for us yesterday evening.</a:t>
            </a:r>
          </a:p>
        </p:txBody>
      </p:sp>
    </p:spTree>
    <p:extLst>
      <p:ext uri="{BB962C8B-B14F-4D97-AF65-F5344CB8AC3E}">
        <p14:creationId xmlns:p14="http://schemas.microsoft.com/office/powerpoint/2010/main" xmlns="" val="4005927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88A5EAEB-0EBC-4A40-B5B1-B1F4954E9F5E}"/>
              </a:ext>
            </a:extLst>
          </p:cNvPr>
          <p:cNvSpPr>
            <a:spLocks noGrp="1"/>
          </p:cNvSpPr>
          <p:nvPr>
            <p:ph type="ctrTitle"/>
          </p:nvPr>
        </p:nvSpPr>
        <p:spPr>
          <a:xfrm>
            <a:off x="1524000" y="2233246"/>
            <a:ext cx="9144000" cy="2387600"/>
          </a:xfrm>
        </p:spPr>
        <p:txBody>
          <a:bodyPr>
            <a:normAutofit/>
          </a:bodyPr>
          <a:lstStyle/>
          <a:p>
            <a:r>
              <a:rPr lang="es-ES" sz="9600" dirty="0" err="1"/>
              <a:t>Thanks</a:t>
            </a:r>
            <a:endParaRPr lang="es-ES" sz="9600" dirty="0"/>
          </a:p>
        </p:txBody>
      </p:sp>
      <p:sp>
        <p:nvSpPr>
          <p:cNvPr id="7" name="Lágrima 6">
            <a:extLst>
              <a:ext uri="{FF2B5EF4-FFF2-40B4-BE49-F238E27FC236}">
                <a16:creationId xmlns:a16="http://schemas.microsoft.com/office/drawing/2014/main" xmlns="" id="{8CEF3299-5803-7244-B032-8E2E055F06B8}"/>
              </a:ext>
            </a:extLst>
          </p:cNvPr>
          <p:cNvSpPr/>
          <p:nvPr/>
        </p:nvSpPr>
        <p:spPr>
          <a:xfrm rot="16200000">
            <a:off x="0" y="0"/>
            <a:ext cx="2160494" cy="2160494"/>
          </a:xfrm>
          <a:prstGeom prst="teardrop">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8" name="Lágrima 7">
            <a:extLst>
              <a:ext uri="{FF2B5EF4-FFF2-40B4-BE49-F238E27FC236}">
                <a16:creationId xmlns:a16="http://schemas.microsoft.com/office/drawing/2014/main" xmlns="" id="{FA00248C-0A00-A34C-B52F-AFEF6E80D5D3}"/>
              </a:ext>
            </a:extLst>
          </p:cNvPr>
          <p:cNvSpPr/>
          <p:nvPr/>
        </p:nvSpPr>
        <p:spPr>
          <a:xfrm rot="5400000">
            <a:off x="10031506" y="4697506"/>
            <a:ext cx="2160494" cy="2160494"/>
          </a:xfrm>
          <a:prstGeom prst="teardrop">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9" name="Rectángulo 8">
            <a:extLst>
              <a:ext uri="{FF2B5EF4-FFF2-40B4-BE49-F238E27FC236}">
                <a16:creationId xmlns:a16="http://schemas.microsoft.com/office/drawing/2014/main" xmlns="" id="{73393112-C424-3946-8D07-09C1482765F6}"/>
              </a:ext>
            </a:extLst>
          </p:cNvPr>
          <p:cNvSpPr/>
          <p:nvPr/>
        </p:nvSpPr>
        <p:spPr>
          <a:xfrm>
            <a:off x="-11113" y="2093864"/>
            <a:ext cx="12214226" cy="584775"/>
          </a:xfrm>
          <a:prstGeom prst="rect">
            <a:avLst/>
          </a:prstGeom>
        </p:spPr>
        <p:txBody>
          <a:bodyPr wrap="square">
            <a:spAutoFit/>
          </a:bodyPr>
          <a:lstStyle/>
          <a:p>
            <a:pPr algn="ctr"/>
            <a:r>
              <a:rPr lang="es-ES" sz="3200" b="1" spc="600" dirty="0">
                <a:solidFill>
                  <a:schemeClr val="bg2"/>
                </a:solidFill>
              </a:rPr>
              <a:t>END </a:t>
            </a:r>
          </a:p>
        </p:txBody>
      </p:sp>
      <p:grpSp>
        <p:nvGrpSpPr>
          <p:cNvPr id="10" name="Grupo 9">
            <a:extLst>
              <a:ext uri="{FF2B5EF4-FFF2-40B4-BE49-F238E27FC236}">
                <a16:creationId xmlns:a16="http://schemas.microsoft.com/office/drawing/2014/main" xmlns="" id="{660EFD63-98F6-104C-A847-33AF04FD1654}"/>
              </a:ext>
            </a:extLst>
          </p:cNvPr>
          <p:cNvGrpSpPr/>
          <p:nvPr/>
        </p:nvGrpSpPr>
        <p:grpSpPr>
          <a:xfrm rot="16200000">
            <a:off x="2670665" y="2394840"/>
            <a:ext cx="1306960" cy="799622"/>
            <a:chOff x="2266122" y="2617689"/>
            <a:chExt cx="762102" cy="466268"/>
          </a:xfrm>
        </p:grpSpPr>
        <p:sp>
          <p:nvSpPr>
            <p:cNvPr id="11" name="Lágrima 10">
              <a:extLst>
                <a:ext uri="{FF2B5EF4-FFF2-40B4-BE49-F238E27FC236}">
                  <a16:creationId xmlns:a16="http://schemas.microsoft.com/office/drawing/2014/main" xmlns="" id="{E2C93F3B-00FF-E44F-B2E5-A5F7CC0D071A}"/>
                </a:ext>
              </a:extLst>
            </p:cNvPr>
            <p:cNvSpPr/>
            <p:nvPr/>
          </p:nvSpPr>
          <p:spPr>
            <a:xfrm rot="10800000">
              <a:off x="2561957" y="2617689"/>
              <a:ext cx="466267" cy="466267"/>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12" name="Lágrima 11">
              <a:extLst>
                <a:ext uri="{FF2B5EF4-FFF2-40B4-BE49-F238E27FC236}">
                  <a16:creationId xmlns:a16="http://schemas.microsoft.com/office/drawing/2014/main" xmlns="" id="{1ADB1A8E-66F8-C34C-AB74-D90D118FAE1F}"/>
                </a:ext>
              </a:extLst>
            </p:cNvPr>
            <p:cNvSpPr/>
            <p:nvPr/>
          </p:nvSpPr>
          <p:spPr>
            <a:xfrm rot="5400000">
              <a:off x="2266122" y="2836454"/>
              <a:ext cx="247503" cy="247503"/>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grpSp>
      <p:grpSp>
        <p:nvGrpSpPr>
          <p:cNvPr id="13" name="Grupo 12">
            <a:extLst>
              <a:ext uri="{FF2B5EF4-FFF2-40B4-BE49-F238E27FC236}">
                <a16:creationId xmlns:a16="http://schemas.microsoft.com/office/drawing/2014/main" xmlns="" id="{DC20A6AF-36F7-224B-880D-95E9DB39ABFC}"/>
              </a:ext>
            </a:extLst>
          </p:cNvPr>
          <p:cNvGrpSpPr/>
          <p:nvPr/>
        </p:nvGrpSpPr>
        <p:grpSpPr>
          <a:xfrm rot="5400000">
            <a:off x="8166916" y="3295970"/>
            <a:ext cx="1306955" cy="799619"/>
            <a:chOff x="2266122" y="2617689"/>
            <a:chExt cx="762102" cy="466268"/>
          </a:xfrm>
        </p:grpSpPr>
        <p:sp>
          <p:nvSpPr>
            <p:cNvPr id="14" name="Lágrima 13">
              <a:extLst>
                <a:ext uri="{FF2B5EF4-FFF2-40B4-BE49-F238E27FC236}">
                  <a16:creationId xmlns:a16="http://schemas.microsoft.com/office/drawing/2014/main" xmlns="" id="{2855A6BB-0A4E-434C-BD19-6ABA9D6D5B27}"/>
                </a:ext>
              </a:extLst>
            </p:cNvPr>
            <p:cNvSpPr/>
            <p:nvPr/>
          </p:nvSpPr>
          <p:spPr>
            <a:xfrm rot="10800000">
              <a:off x="2561957" y="2617689"/>
              <a:ext cx="466267" cy="466267"/>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15" name="Lágrima 14">
              <a:extLst>
                <a:ext uri="{FF2B5EF4-FFF2-40B4-BE49-F238E27FC236}">
                  <a16:creationId xmlns:a16="http://schemas.microsoft.com/office/drawing/2014/main" xmlns="" id="{996FCC6C-5891-4142-92AF-7613E20D24D8}"/>
                </a:ext>
              </a:extLst>
            </p:cNvPr>
            <p:cNvSpPr/>
            <p:nvPr/>
          </p:nvSpPr>
          <p:spPr>
            <a:xfrm rot="5400000">
              <a:off x="2266122" y="2836454"/>
              <a:ext cx="247503" cy="247503"/>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grpSp>
    </p:spTree>
    <p:extLst>
      <p:ext uri="{BB962C8B-B14F-4D97-AF65-F5344CB8AC3E}">
        <p14:creationId xmlns:p14="http://schemas.microsoft.com/office/powerpoint/2010/main" xmlns="" val="41816823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EE3AA4B0-C210-3448-BC07-776CE8D99569}"/>
              </a:ext>
            </a:extLst>
          </p:cNvPr>
          <p:cNvSpPr txBox="1"/>
          <p:nvPr/>
        </p:nvSpPr>
        <p:spPr>
          <a:xfrm>
            <a:off x="838199" y="2272241"/>
            <a:ext cx="5257801" cy="3363678"/>
          </a:xfrm>
          <a:prstGeom prst="rect">
            <a:avLst/>
          </a:prstGeom>
          <a:noFill/>
        </p:spPr>
        <p:txBody>
          <a:bodyPr wrap="square" rtlCol="0">
            <a:spAutoFit/>
          </a:bodyPr>
          <a:lstStyle/>
          <a:p>
            <a:pPr>
              <a:lnSpc>
                <a:spcPct val="150000"/>
              </a:lnSpc>
            </a:pPr>
            <a:r>
              <a:rPr lang="en-US" dirty="0"/>
              <a:t>Chinese food is famous all over the world, but you may be shocked by its surprising range and variety of ingredients if you’ve only eaten in Chinese restaurants abroad. Chinese food has countless delicious and fantastic dishes. And people from different areas have different cuisine types, which can be bland, sweet, salty, spicy, or sour</a:t>
            </a:r>
            <a:endParaRPr lang="es-ES" sz="1600" dirty="0"/>
          </a:p>
        </p:txBody>
      </p:sp>
      <p:sp>
        <p:nvSpPr>
          <p:cNvPr id="2" name="Título 1">
            <a:extLst>
              <a:ext uri="{FF2B5EF4-FFF2-40B4-BE49-F238E27FC236}">
                <a16:creationId xmlns:a16="http://schemas.microsoft.com/office/drawing/2014/main" xmlns="" id="{85794CE9-73D8-004E-9E2C-295579CF377B}"/>
              </a:ext>
            </a:extLst>
          </p:cNvPr>
          <p:cNvSpPr>
            <a:spLocks noGrp="1"/>
          </p:cNvSpPr>
          <p:nvPr>
            <p:ph type="title"/>
          </p:nvPr>
        </p:nvSpPr>
        <p:spPr/>
        <p:txBody>
          <a:bodyPr/>
          <a:lstStyle/>
          <a:p>
            <a:r>
              <a:rPr lang="en-US" dirty="0"/>
              <a:t>CHINESE FOOD</a:t>
            </a:r>
            <a:endParaRPr lang="ru-RU" dirty="0"/>
          </a:p>
        </p:txBody>
      </p:sp>
      <p:pic>
        <p:nvPicPr>
          <p:cNvPr id="2050" name="Picture 2" descr="https://www.svyaznoy.travel/img/news/%D0%9F%D1%83%D1%82%D0%B5%D0%B2%D0%BE%D0%B4%D0%B8%D1%82%D0%B5%D0%BB%D1%8C/%D0%9A%D1%83%D1%85%D0%BD%D1%8F/%D0%BA%D0%B8%D1%82%D0%B0%D0%B9%D1%81%D0%BA%D0%B0%D1%8F/5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4772"/>
          <a:stretch/>
        </p:blipFill>
        <p:spPr bwMode="auto">
          <a:xfrm>
            <a:off x="6537959" y="2272241"/>
            <a:ext cx="5285233" cy="3409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018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52C950-0389-2A48-BB5A-CF940CD9A4C7}"/>
              </a:ext>
            </a:extLst>
          </p:cNvPr>
          <p:cNvSpPr>
            <a:spLocks noGrp="1"/>
          </p:cNvSpPr>
          <p:nvPr>
            <p:ph type="title"/>
          </p:nvPr>
        </p:nvSpPr>
        <p:spPr>
          <a:xfrm>
            <a:off x="6096001" y="365125"/>
            <a:ext cx="6095999" cy="1224684"/>
          </a:xfrm>
        </p:spPr>
        <p:txBody>
          <a:bodyPr/>
          <a:lstStyle/>
          <a:p>
            <a:r>
              <a:rPr lang="en-US" dirty="0"/>
              <a:t>Northern China food</a:t>
            </a:r>
            <a:endParaRPr lang="es-ES" dirty="0"/>
          </a:p>
        </p:txBody>
      </p:sp>
      <p:sp>
        <p:nvSpPr>
          <p:cNvPr id="6" name="CuadroTexto 5">
            <a:extLst>
              <a:ext uri="{FF2B5EF4-FFF2-40B4-BE49-F238E27FC236}">
                <a16:creationId xmlns:a16="http://schemas.microsoft.com/office/drawing/2014/main" xmlns="" id="{FD6CEC12-AF58-2D4D-9E08-FB84CD03B11D}"/>
              </a:ext>
            </a:extLst>
          </p:cNvPr>
          <p:cNvSpPr txBox="1"/>
          <p:nvPr/>
        </p:nvSpPr>
        <p:spPr>
          <a:xfrm>
            <a:off x="6096001" y="1787609"/>
            <a:ext cx="5257801" cy="3970318"/>
          </a:xfrm>
          <a:prstGeom prst="rect">
            <a:avLst/>
          </a:prstGeom>
          <a:noFill/>
        </p:spPr>
        <p:txBody>
          <a:bodyPr wrap="square" rtlCol="0">
            <a:spAutoFit/>
          </a:bodyPr>
          <a:lstStyle/>
          <a:p>
            <a:r>
              <a:rPr lang="en-US" dirty="0"/>
              <a:t>China can be divided into several regions with distinct styles of cooking. The ingredients used are based on the natural and agricultural products of each region.</a:t>
            </a:r>
            <a:endParaRPr lang="ru-RU" dirty="0"/>
          </a:p>
          <a:p>
            <a:r>
              <a:rPr lang="en-US" dirty="0"/>
              <a:t> </a:t>
            </a:r>
            <a:endParaRPr lang="ru-RU" dirty="0"/>
          </a:p>
          <a:p>
            <a:r>
              <a:rPr lang="en-US" b="1" dirty="0"/>
              <a:t>Northern China food</a:t>
            </a:r>
            <a:r>
              <a:rPr lang="en-US" dirty="0"/>
              <a:t> — salty, simple, less vegetables with wheat as the staple food. Food using wheat as its main ingredient, such as noodles and dumplings is prevalent there</a:t>
            </a:r>
            <a:r>
              <a:rPr lang="en-US" dirty="0" smtClean="0"/>
              <a:t>.</a:t>
            </a:r>
          </a:p>
          <a:p>
            <a:r>
              <a:rPr lang="en-US" dirty="0"/>
              <a:t>Northerners tend to eat more (red) meat and dairy, as the calories, fat, and protein strengthen their bodies against the chilly weather.</a:t>
            </a:r>
            <a:endParaRPr lang="ru-RU" dirty="0"/>
          </a:p>
          <a:p>
            <a:endParaRPr lang="ru-RU" dirty="0"/>
          </a:p>
        </p:txBody>
      </p:sp>
      <p:sp>
        <p:nvSpPr>
          <p:cNvPr id="9" name="Rectángulo 8">
            <a:extLst>
              <a:ext uri="{FF2B5EF4-FFF2-40B4-BE49-F238E27FC236}">
                <a16:creationId xmlns:a16="http://schemas.microsoft.com/office/drawing/2014/main" xmlns="" id="{DAD3A24D-B7F6-1546-BBDF-B71622C04496}"/>
              </a:ext>
            </a:extLst>
          </p:cNvPr>
          <p:cNvSpPr/>
          <p:nvPr/>
        </p:nvSpPr>
        <p:spPr>
          <a:xfrm rot="16200000">
            <a:off x="5589078" y="641555"/>
            <a:ext cx="102909" cy="671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4" name="Picture 2" descr="North China Food, Food Style in Northern Chin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327" y="1889705"/>
            <a:ext cx="5275961" cy="3297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4885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52C950-0389-2A48-BB5A-CF940CD9A4C7}"/>
              </a:ext>
            </a:extLst>
          </p:cNvPr>
          <p:cNvSpPr>
            <a:spLocks noGrp="1"/>
          </p:cNvSpPr>
          <p:nvPr>
            <p:ph type="title"/>
          </p:nvPr>
        </p:nvSpPr>
        <p:spPr>
          <a:xfrm>
            <a:off x="6096001" y="365125"/>
            <a:ext cx="6095999" cy="1224684"/>
          </a:xfrm>
        </p:spPr>
        <p:txBody>
          <a:bodyPr/>
          <a:lstStyle/>
          <a:p>
            <a:r>
              <a:rPr lang="en-US" dirty="0"/>
              <a:t>Western China food</a:t>
            </a:r>
            <a:endParaRPr lang="es-ES" dirty="0"/>
          </a:p>
        </p:txBody>
      </p:sp>
      <p:sp>
        <p:nvSpPr>
          <p:cNvPr id="6" name="CuadroTexto 5">
            <a:extLst>
              <a:ext uri="{FF2B5EF4-FFF2-40B4-BE49-F238E27FC236}">
                <a16:creationId xmlns:a16="http://schemas.microsoft.com/office/drawing/2014/main" xmlns="" id="{FD6CEC12-AF58-2D4D-9E08-FB84CD03B11D}"/>
              </a:ext>
            </a:extLst>
          </p:cNvPr>
          <p:cNvSpPr txBox="1"/>
          <p:nvPr/>
        </p:nvSpPr>
        <p:spPr>
          <a:xfrm>
            <a:off x="6096001" y="2053481"/>
            <a:ext cx="5257801" cy="2308324"/>
          </a:xfrm>
          <a:prstGeom prst="rect">
            <a:avLst/>
          </a:prstGeom>
          <a:noFill/>
        </p:spPr>
        <p:txBody>
          <a:bodyPr wrap="square" rtlCol="0">
            <a:spAutoFit/>
          </a:bodyPr>
          <a:lstStyle/>
          <a:p>
            <a:r>
              <a:rPr lang="en-US" u="sng" dirty="0"/>
              <a:t>Western China </a:t>
            </a:r>
            <a:r>
              <a:rPr lang="en-US" u="sng" dirty="0" smtClean="0"/>
              <a:t>food</a:t>
            </a:r>
            <a:r>
              <a:rPr lang="en-US" dirty="0"/>
              <a:t> — hearty halal food /</a:t>
            </a:r>
            <a:r>
              <a:rPr lang="ru-RU" dirty="0"/>
              <a:t>сытная</a:t>
            </a:r>
          </a:p>
          <a:p>
            <a:r>
              <a:rPr lang="en-US" dirty="0"/>
              <a:t>There is no pork or carnivorous animals on the menu. Wheat is the main staple grain, and a few vegetables are grown there, mostly onions, carrots, peppers, eggplants, and tomatoes.</a:t>
            </a:r>
            <a:endParaRPr lang="ru-RU" dirty="0"/>
          </a:p>
          <a:p>
            <a:endParaRPr lang="ru-RU" dirty="0"/>
          </a:p>
        </p:txBody>
      </p:sp>
      <p:sp>
        <p:nvSpPr>
          <p:cNvPr id="9" name="Rectángulo 8">
            <a:extLst>
              <a:ext uri="{FF2B5EF4-FFF2-40B4-BE49-F238E27FC236}">
                <a16:creationId xmlns:a16="http://schemas.microsoft.com/office/drawing/2014/main" xmlns="" id="{DAD3A24D-B7F6-1546-BBDF-B71622C04496}"/>
              </a:ext>
            </a:extLst>
          </p:cNvPr>
          <p:cNvSpPr/>
          <p:nvPr/>
        </p:nvSpPr>
        <p:spPr>
          <a:xfrm rot="16200000">
            <a:off x="5589078" y="641555"/>
            <a:ext cx="102909" cy="671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https://www.svyaznoy.travel/img/news/%D0%9F%D1%83%D1%82%D0%B5%D0%B2%D0%BE%D0%B4%D0%B8%D1%82%D0%B5%D0%BB%D1%8C/%D0%9A%D1%83%D1%85%D0%BD%D1%8F/%D0%BA%D0%B8%D1%82%D0%B0%D0%B9%D1%81%D0%BA%D0%B0%D1%8F/%D0%BB%D0%B0%D0%BF%D1%88%D0%B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8067"/>
          <a:stretch/>
        </p:blipFill>
        <p:spPr bwMode="auto">
          <a:xfrm>
            <a:off x="502920" y="2053481"/>
            <a:ext cx="5129783" cy="30381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3965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EE3AA4B0-C210-3448-BC07-776CE8D99569}"/>
              </a:ext>
            </a:extLst>
          </p:cNvPr>
          <p:cNvSpPr txBox="1"/>
          <p:nvPr/>
        </p:nvSpPr>
        <p:spPr>
          <a:xfrm>
            <a:off x="838199" y="2272241"/>
            <a:ext cx="5257801" cy="1477328"/>
          </a:xfrm>
          <a:prstGeom prst="rect">
            <a:avLst/>
          </a:prstGeom>
          <a:noFill/>
        </p:spPr>
        <p:txBody>
          <a:bodyPr wrap="square" rtlCol="0">
            <a:spAutoFit/>
          </a:bodyPr>
          <a:lstStyle/>
          <a:p>
            <a:r>
              <a:rPr lang="en-US" dirty="0"/>
              <a:t>Central China </a:t>
            </a:r>
            <a:r>
              <a:rPr lang="en-US" dirty="0" smtClean="0"/>
              <a:t>food— </a:t>
            </a:r>
            <a:r>
              <a:rPr lang="en-US" dirty="0"/>
              <a:t>spicy with a lot of seasonings. It is characterized by lots of preserved foods, particularly pickled vegetables and tofu, which give it its sour flavor.</a:t>
            </a:r>
            <a:endParaRPr lang="ru-RU" dirty="0"/>
          </a:p>
        </p:txBody>
      </p:sp>
      <p:sp>
        <p:nvSpPr>
          <p:cNvPr id="2" name="Título 1">
            <a:extLst>
              <a:ext uri="{FF2B5EF4-FFF2-40B4-BE49-F238E27FC236}">
                <a16:creationId xmlns:a16="http://schemas.microsoft.com/office/drawing/2014/main" xmlns="" id="{85794CE9-73D8-004E-9E2C-295579CF377B}"/>
              </a:ext>
            </a:extLst>
          </p:cNvPr>
          <p:cNvSpPr>
            <a:spLocks noGrp="1"/>
          </p:cNvSpPr>
          <p:nvPr>
            <p:ph type="title"/>
          </p:nvPr>
        </p:nvSpPr>
        <p:spPr/>
        <p:txBody>
          <a:bodyPr/>
          <a:lstStyle/>
          <a:p>
            <a:r>
              <a:rPr lang="en-US" dirty="0"/>
              <a:t>Central China food</a:t>
            </a:r>
            <a:endParaRPr lang="ru-RU" dirty="0"/>
          </a:p>
        </p:txBody>
      </p:sp>
      <p:pic>
        <p:nvPicPr>
          <p:cNvPr id="6146" name="Picture 2" descr="Chinese hotpot feasts in winter - CGT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55791" y="1900797"/>
            <a:ext cx="5047361" cy="33726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455791" y="5292590"/>
            <a:ext cx="1896673" cy="369332"/>
          </a:xfrm>
          <a:prstGeom prst="rect">
            <a:avLst/>
          </a:prstGeom>
          <a:noFill/>
        </p:spPr>
        <p:txBody>
          <a:bodyPr wrap="none" rtlCol="0">
            <a:spAutoFit/>
          </a:bodyPr>
          <a:lstStyle/>
          <a:p>
            <a:r>
              <a:rPr lang="en-US" dirty="0"/>
              <a:t>Sichuan hotpot</a:t>
            </a:r>
            <a:endParaRPr lang="ru-RU" dirty="0"/>
          </a:p>
        </p:txBody>
      </p:sp>
    </p:spTree>
    <p:extLst>
      <p:ext uri="{BB962C8B-B14F-4D97-AF65-F5344CB8AC3E}">
        <p14:creationId xmlns:p14="http://schemas.microsoft.com/office/powerpoint/2010/main" xmlns="" val="34789377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xmlns="" id="{EE3AA4B0-C210-3448-BC07-776CE8D99569}"/>
              </a:ext>
            </a:extLst>
          </p:cNvPr>
          <p:cNvSpPr txBox="1"/>
          <p:nvPr/>
        </p:nvSpPr>
        <p:spPr>
          <a:xfrm>
            <a:off x="838199" y="2272241"/>
            <a:ext cx="5257801" cy="1477328"/>
          </a:xfrm>
          <a:prstGeom prst="rect">
            <a:avLst/>
          </a:prstGeom>
          <a:noFill/>
        </p:spPr>
        <p:txBody>
          <a:bodyPr wrap="square" rtlCol="0">
            <a:spAutoFit/>
          </a:bodyPr>
          <a:lstStyle/>
          <a:p>
            <a:r>
              <a:rPr lang="en-US" dirty="0"/>
              <a:t>Eastern China </a:t>
            </a:r>
            <a:r>
              <a:rPr lang="en-US" dirty="0" smtClean="0"/>
              <a:t>food — </a:t>
            </a:r>
            <a:r>
              <a:rPr lang="en-US" dirty="0"/>
              <a:t>sweet and light. Eastern food features an abundant use of seafood, fish, pork, poultry, a wide variety of vegetables. Both rice and wheat are common staples.</a:t>
            </a:r>
            <a:endParaRPr lang="ru-RU" dirty="0"/>
          </a:p>
        </p:txBody>
      </p:sp>
      <p:sp>
        <p:nvSpPr>
          <p:cNvPr id="2" name="Título 1">
            <a:extLst>
              <a:ext uri="{FF2B5EF4-FFF2-40B4-BE49-F238E27FC236}">
                <a16:creationId xmlns:a16="http://schemas.microsoft.com/office/drawing/2014/main" xmlns="" id="{85794CE9-73D8-004E-9E2C-295579CF377B}"/>
              </a:ext>
            </a:extLst>
          </p:cNvPr>
          <p:cNvSpPr>
            <a:spLocks noGrp="1"/>
          </p:cNvSpPr>
          <p:nvPr>
            <p:ph type="title"/>
          </p:nvPr>
        </p:nvSpPr>
        <p:spPr/>
        <p:txBody>
          <a:bodyPr/>
          <a:lstStyle/>
          <a:p>
            <a:r>
              <a:rPr lang="en-US" dirty="0"/>
              <a:t>Eastern China food</a:t>
            </a:r>
            <a:endParaRPr lang="ru-RU" dirty="0"/>
          </a:p>
        </p:txBody>
      </p:sp>
      <p:sp>
        <p:nvSpPr>
          <p:cNvPr id="3" name="TextBox 2"/>
          <p:cNvSpPr txBox="1"/>
          <p:nvPr/>
        </p:nvSpPr>
        <p:spPr>
          <a:xfrm>
            <a:off x="6455791" y="5292590"/>
            <a:ext cx="2307042" cy="369332"/>
          </a:xfrm>
          <a:prstGeom prst="rect">
            <a:avLst/>
          </a:prstGeom>
          <a:noFill/>
        </p:spPr>
        <p:txBody>
          <a:bodyPr wrap="none" rtlCol="0">
            <a:spAutoFit/>
          </a:bodyPr>
          <a:lstStyle/>
          <a:p>
            <a:r>
              <a:rPr lang="en-US" dirty="0"/>
              <a:t>Sweet and sour fish</a:t>
            </a:r>
            <a:endParaRPr lang="ru-RU" dirty="0"/>
          </a:p>
        </p:txBody>
      </p:sp>
      <p:pic>
        <p:nvPicPr>
          <p:cNvPr id="7170" name="Picture 2" descr="Sweet and Sour Fish (糖醋鱼) - Omnivore's Cookbook"/>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8744"/>
          <a:stretch/>
        </p:blipFill>
        <p:spPr bwMode="auto">
          <a:xfrm>
            <a:off x="6583807" y="1589809"/>
            <a:ext cx="4891913" cy="35560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3896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52C950-0389-2A48-BB5A-CF940CD9A4C7}"/>
              </a:ext>
            </a:extLst>
          </p:cNvPr>
          <p:cNvSpPr>
            <a:spLocks noGrp="1"/>
          </p:cNvSpPr>
          <p:nvPr>
            <p:ph type="title"/>
          </p:nvPr>
        </p:nvSpPr>
        <p:spPr>
          <a:xfrm>
            <a:off x="6096001" y="365125"/>
            <a:ext cx="6095999" cy="1224684"/>
          </a:xfrm>
        </p:spPr>
        <p:txBody>
          <a:bodyPr/>
          <a:lstStyle/>
          <a:p>
            <a:r>
              <a:rPr lang="en-US" dirty="0"/>
              <a:t>Southern </a:t>
            </a:r>
            <a:r>
              <a:rPr lang="en-US" dirty="0" smtClean="0"/>
              <a:t>food</a:t>
            </a:r>
            <a:endParaRPr lang="es-ES" dirty="0"/>
          </a:p>
        </p:txBody>
      </p:sp>
      <p:sp>
        <p:nvSpPr>
          <p:cNvPr id="6" name="CuadroTexto 5">
            <a:extLst>
              <a:ext uri="{FF2B5EF4-FFF2-40B4-BE49-F238E27FC236}">
                <a16:creationId xmlns:a16="http://schemas.microsoft.com/office/drawing/2014/main" xmlns="" id="{FD6CEC12-AF58-2D4D-9E08-FB84CD03B11D}"/>
              </a:ext>
            </a:extLst>
          </p:cNvPr>
          <p:cNvSpPr txBox="1"/>
          <p:nvPr/>
        </p:nvSpPr>
        <p:spPr>
          <a:xfrm>
            <a:off x="6096001" y="1787609"/>
            <a:ext cx="5257801" cy="1754326"/>
          </a:xfrm>
          <a:prstGeom prst="rect">
            <a:avLst/>
          </a:prstGeom>
          <a:noFill/>
        </p:spPr>
        <p:txBody>
          <a:bodyPr wrap="square" rtlCol="0">
            <a:spAutoFit/>
          </a:bodyPr>
          <a:lstStyle/>
          <a:p>
            <a:r>
              <a:rPr lang="en-US" u="sng" dirty="0"/>
              <a:t>Southern minority food</a:t>
            </a:r>
            <a:r>
              <a:rPr lang="en-US" dirty="0"/>
              <a:t> — sour, and many minorities eat chilies every day.</a:t>
            </a:r>
            <a:endParaRPr lang="ru-RU" dirty="0"/>
          </a:p>
          <a:p>
            <a:r>
              <a:rPr lang="en-US" dirty="0"/>
              <a:t>Southern ethnic food is typically simple and full of natural ingredients, with little wastage. Heads, feet, and innards are all eaten.</a:t>
            </a:r>
            <a:r>
              <a:rPr lang="en-US" b="1" dirty="0"/>
              <a:t> </a:t>
            </a:r>
            <a:endParaRPr lang="ru-RU" dirty="0"/>
          </a:p>
          <a:p>
            <a:endParaRPr lang="ru-RU" dirty="0"/>
          </a:p>
        </p:txBody>
      </p:sp>
      <p:sp>
        <p:nvSpPr>
          <p:cNvPr id="9" name="Rectángulo 8">
            <a:extLst>
              <a:ext uri="{FF2B5EF4-FFF2-40B4-BE49-F238E27FC236}">
                <a16:creationId xmlns:a16="http://schemas.microsoft.com/office/drawing/2014/main" xmlns="" id="{DAD3A24D-B7F6-1546-BBDF-B71622C04496}"/>
              </a:ext>
            </a:extLst>
          </p:cNvPr>
          <p:cNvSpPr/>
          <p:nvPr/>
        </p:nvSpPr>
        <p:spPr>
          <a:xfrm rot="16200000">
            <a:off x="5589078" y="641555"/>
            <a:ext cx="102909" cy="671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194" name="Picture 2" descr="Guizhou cuisine | China &amp; Asia Cultural Trave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799" y="1589809"/>
            <a:ext cx="4600406" cy="39655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04799" y="5582791"/>
            <a:ext cx="2048959" cy="369332"/>
          </a:xfrm>
          <a:prstGeom prst="rect">
            <a:avLst/>
          </a:prstGeom>
          <a:noFill/>
        </p:spPr>
        <p:txBody>
          <a:bodyPr wrap="none" rtlCol="0">
            <a:spAutoFit/>
          </a:bodyPr>
          <a:lstStyle/>
          <a:p>
            <a:r>
              <a:rPr lang="en-US" dirty="0" err="1"/>
              <a:t>Guizhou</a:t>
            </a:r>
            <a:r>
              <a:rPr lang="en-US" dirty="0"/>
              <a:t> sour fish</a:t>
            </a:r>
            <a:endParaRPr lang="ru-RU" dirty="0"/>
          </a:p>
        </p:txBody>
      </p:sp>
    </p:spTree>
    <p:extLst>
      <p:ext uri="{BB962C8B-B14F-4D97-AF65-F5344CB8AC3E}">
        <p14:creationId xmlns:p14="http://schemas.microsoft.com/office/powerpoint/2010/main" xmlns="" val="2595887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ágrima 16">
            <a:extLst>
              <a:ext uri="{FF2B5EF4-FFF2-40B4-BE49-F238E27FC236}">
                <a16:creationId xmlns:a16="http://schemas.microsoft.com/office/drawing/2014/main" xmlns="" id="{ED2B84E6-AD42-3642-8F30-9FDF4485B2FC}"/>
              </a:ext>
            </a:extLst>
          </p:cNvPr>
          <p:cNvSpPr/>
          <p:nvPr/>
        </p:nvSpPr>
        <p:spPr>
          <a:xfrm rot="8100000">
            <a:off x="5390624" y="680919"/>
            <a:ext cx="1285990" cy="12859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Título 4">
            <a:extLst>
              <a:ext uri="{FF2B5EF4-FFF2-40B4-BE49-F238E27FC236}">
                <a16:creationId xmlns:a16="http://schemas.microsoft.com/office/drawing/2014/main" xmlns="" id="{88A5EAEB-0EBC-4A40-B5B1-B1F4954E9F5E}"/>
              </a:ext>
            </a:extLst>
          </p:cNvPr>
          <p:cNvSpPr>
            <a:spLocks noGrp="1"/>
          </p:cNvSpPr>
          <p:nvPr>
            <p:ph type="ctrTitle"/>
          </p:nvPr>
        </p:nvSpPr>
        <p:spPr>
          <a:xfrm>
            <a:off x="2295638" y="214184"/>
            <a:ext cx="7252016" cy="2309134"/>
          </a:xfrm>
        </p:spPr>
        <p:txBody>
          <a:bodyPr>
            <a:normAutofit/>
          </a:bodyPr>
          <a:lstStyle/>
          <a:p>
            <a:r>
              <a:rPr lang="en-US" sz="4000" dirty="0" smtClean="0"/>
              <a:t>Chinese Food 101: North vs. South vs. East vs. West </a:t>
            </a:r>
            <a:br>
              <a:rPr lang="en-US" sz="4000" dirty="0" smtClean="0"/>
            </a:br>
            <a:endParaRPr lang="es-ES" sz="4000" dirty="0"/>
          </a:p>
        </p:txBody>
      </p:sp>
      <p:sp>
        <p:nvSpPr>
          <p:cNvPr id="7" name="Lágrima 6">
            <a:extLst>
              <a:ext uri="{FF2B5EF4-FFF2-40B4-BE49-F238E27FC236}">
                <a16:creationId xmlns:a16="http://schemas.microsoft.com/office/drawing/2014/main" xmlns="" id="{8CEF3299-5803-7244-B032-8E2E055F06B8}"/>
              </a:ext>
            </a:extLst>
          </p:cNvPr>
          <p:cNvSpPr/>
          <p:nvPr/>
        </p:nvSpPr>
        <p:spPr>
          <a:xfrm rot="16200000">
            <a:off x="0" y="0"/>
            <a:ext cx="2160494" cy="2160494"/>
          </a:xfrm>
          <a:prstGeom prst="teardrop">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8" name="Lágrima 7">
            <a:extLst>
              <a:ext uri="{FF2B5EF4-FFF2-40B4-BE49-F238E27FC236}">
                <a16:creationId xmlns:a16="http://schemas.microsoft.com/office/drawing/2014/main" xmlns="" id="{FA00248C-0A00-A34C-B52F-AFEF6E80D5D3}"/>
              </a:ext>
            </a:extLst>
          </p:cNvPr>
          <p:cNvSpPr/>
          <p:nvPr/>
        </p:nvSpPr>
        <p:spPr>
          <a:xfrm rot="5400000">
            <a:off x="10031506" y="4697506"/>
            <a:ext cx="2160494" cy="2160494"/>
          </a:xfrm>
          <a:prstGeom prst="teardrop">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grpSp>
        <p:nvGrpSpPr>
          <p:cNvPr id="10" name="Grupo 9">
            <a:extLst>
              <a:ext uri="{FF2B5EF4-FFF2-40B4-BE49-F238E27FC236}">
                <a16:creationId xmlns:a16="http://schemas.microsoft.com/office/drawing/2014/main" xmlns="" id="{660EFD63-98F6-104C-A847-33AF04FD1654}"/>
              </a:ext>
            </a:extLst>
          </p:cNvPr>
          <p:cNvGrpSpPr/>
          <p:nvPr/>
        </p:nvGrpSpPr>
        <p:grpSpPr>
          <a:xfrm rot="16200000">
            <a:off x="2718126" y="2394840"/>
            <a:ext cx="1306960" cy="799622"/>
            <a:chOff x="2266122" y="2617689"/>
            <a:chExt cx="762102" cy="466268"/>
          </a:xfrm>
        </p:grpSpPr>
        <p:sp>
          <p:nvSpPr>
            <p:cNvPr id="11" name="Lágrima 10">
              <a:extLst>
                <a:ext uri="{FF2B5EF4-FFF2-40B4-BE49-F238E27FC236}">
                  <a16:creationId xmlns:a16="http://schemas.microsoft.com/office/drawing/2014/main" xmlns="" id="{E2C93F3B-00FF-E44F-B2E5-A5F7CC0D071A}"/>
                </a:ext>
              </a:extLst>
            </p:cNvPr>
            <p:cNvSpPr/>
            <p:nvPr/>
          </p:nvSpPr>
          <p:spPr>
            <a:xfrm rot="10800000">
              <a:off x="2561957" y="2617689"/>
              <a:ext cx="466267" cy="466267"/>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12" name="Lágrima 11">
              <a:extLst>
                <a:ext uri="{FF2B5EF4-FFF2-40B4-BE49-F238E27FC236}">
                  <a16:creationId xmlns:a16="http://schemas.microsoft.com/office/drawing/2014/main" xmlns="" id="{1ADB1A8E-66F8-C34C-AB74-D90D118FAE1F}"/>
                </a:ext>
              </a:extLst>
            </p:cNvPr>
            <p:cNvSpPr/>
            <p:nvPr/>
          </p:nvSpPr>
          <p:spPr>
            <a:xfrm rot="5400000">
              <a:off x="2266122" y="2836454"/>
              <a:ext cx="247503" cy="247503"/>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grpSp>
      <p:grpSp>
        <p:nvGrpSpPr>
          <p:cNvPr id="13" name="Grupo 12">
            <a:extLst>
              <a:ext uri="{FF2B5EF4-FFF2-40B4-BE49-F238E27FC236}">
                <a16:creationId xmlns:a16="http://schemas.microsoft.com/office/drawing/2014/main" xmlns="" id="{DC20A6AF-36F7-224B-880D-95E9DB39ABFC}"/>
              </a:ext>
            </a:extLst>
          </p:cNvPr>
          <p:cNvGrpSpPr/>
          <p:nvPr/>
        </p:nvGrpSpPr>
        <p:grpSpPr>
          <a:xfrm rot="5400000">
            <a:off x="8087785" y="3295970"/>
            <a:ext cx="1306955" cy="799619"/>
            <a:chOff x="2266122" y="2617689"/>
            <a:chExt cx="762102" cy="466268"/>
          </a:xfrm>
        </p:grpSpPr>
        <p:sp>
          <p:nvSpPr>
            <p:cNvPr id="14" name="Lágrima 13">
              <a:extLst>
                <a:ext uri="{FF2B5EF4-FFF2-40B4-BE49-F238E27FC236}">
                  <a16:creationId xmlns:a16="http://schemas.microsoft.com/office/drawing/2014/main" xmlns="" id="{2855A6BB-0A4E-434C-BD19-6ABA9D6D5B27}"/>
                </a:ext>
              </a:extLst>
            </p:cNvPr>
            <p:cNvSpPr/>
            <p:nvPr/>
          </p:nvSpPr>
          <p:spPr>
            <a:xfrm rot="10800000">
              <a:off x="2561957" y="2617689"/>
              <a:ext cx="466267" cy="466267"/>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15" name="Lágrima 14">
              <a:extLst>
                <a:ext uri="{FF2B5EF4-FFF2-40B4-BE49-F238E27FC236}">
                  <a16:creationId xmlns:a16="http://schemas.microsoft.com/office/drawing/2014/main" xmlns="" id="{996FCC6C-5891-4142-92AF-7613E20D24D8}"/>
                </a:ext>
              </a:extLst>
            </p:cNvPr>
            <p:cNvSpPr/>
            <p:nvPr/>
          </p:nvSpPr>
          <p:spPr>
            <a:xfrm rot="5400000">
              <a:off x="2266122" y="2836454"/>
              <a:ext cx="247503" cy="247503"/>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grpSp>
      <p:sp>
        <p:nvSpPr>
          <p:cNvPr id="18" name="TextBox 17"/>
          <p:cNvSpPr txBox="1"/>
          <p:nvPr/>
        </p:nvSpPr>
        <p:spPr>
          <a:xfrm>
            <a:off x="2784779" y="6104238"/>
            <a:ext cx="5981125" cy="369332"/>
          </a:xfrm>
          <a:prstGeom prst="rect">
            <a:avLst/>
          </a:prstGeom>
          <a:noFill/>
        </p:spPr>
        <p:txBody>
          <a:bodyPr wrap="none" rtlCol="0">
            <a:spAutoFit/>
          </a:bodyPr>
          <a:lstStyle/>
          <a:p>
            <a:r>
              <a:rPr lang="en-US" dirty="0" smtClean="0"/>
              <a:t>https://www.youtube.com/watch?v=oHCBgAcfVKE</a:t>
            </a:r>
            <a:endParaRPr lang="ru-RU" dirty="0"/>
          </a:p>
        </p:txBody>
      </p:sp>
      <p:pic>
        <p:nvPicPr>
          <p:cNvPr id="1026" name="Picture 2"/>
          <p:cNvPicPr>
            <a:picLocks noChangeAspect="1" noChangeArrowheads="1"/>
          </p:cNvPicPr>
          <p:nvPr/>
        </p:nvPicPr>
        <p:blipFill>
          <a:blip r:embed="rId2"/>
          <a:srcRect l="6708" t="14852" r="27247" b="23821"/>
          <a:stretch>
            <a:fillRect/>
          </a:stretch>
        </p:blipFill>
        <p:spPr bwMode="auto">
          <a:xfrm>
            <a:off x="2160494" y="1872444"/>
            <a:ext cx="7709482" cy="4026716"/>
          </a:xfrm>
          <a:prstGeom prst="rect">
            <a:avLst/>
          </a:prstGeom>
          <a:noFill/>
          <a:ln w="9525">
            <a:noFill/>
            <a:miter lim="800000"/>
            <a:headEnd/>
            <a:tailEnd/>
          </a:ln>
          <a:effectLst/>
        </p:spPr>
      </p:pic>
    </p:spTree>
    <p:extLst>
      <p:ext uri="{BB962C8B-B14F-4D97-AF65-F5344CB8AC3E}">
        <p14:creationId xmlns:p14="http://schemas.microsoft.com/office/powerpoint/2010/main" xmlns="" val="3169323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ágrima 16">
            <a:extLst>
              <a:ext uri="{FF2B5EF4-FFF2-40B4-BE49-F238E27FC236}">
                <a16:creationId xmlns:a16="http://schemas.microsoft.com/office/drawing/2014/main" xmlns="" id="{ED2B84E6-AD42-3642-8F30-9FDF4485B2FC}"/>
              </a:ext>
            </a:extLst>
          </p:cNvPr>
          <p:cNvSpPr/>
          <p:nvPr/>
        </p:nvSpPr>
        <p:spPr>
          <a:xfrm rot="8100000">
            <a:off x="5390624" y="680919"/>
            <a:ext cx="1285990" cy="12859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Título 4">
            <a:extLst>
              <a:ext uri="{FF2B5EF4-FFF2-40B4-BE49-F238E27FC236}">
                <a16:creationId xmlns:a16="http://schemas.microsoft.com/office/drawing/2014/main" xmlns="" id="{88A5EAEB-0EBC-4A40-B5B1-B1F4954E9F5E}"/>
              </a:ext>
            </a:extLst>
          </p:cNvPr>
          <p:cNvSpPr>
            <a:spLocks noGrp="1"/>
          </p:cNvSpPr>
          <p:nvPr>
            <p:ph type="ctrTitle"/>
          </p:nvPr>
        </p:nvSpPr>
        <p:spPr>
          <a:xfrm>
            <a:off x="1524000" y="2233246"/>
            <a:ext cx="9144000" cy="2387600"/>
          </a:xfrm>
        </p:spPr>
        <p:txBody>
          <a:bodyPr>
            <a:normAutofit/>
          </a:bodyPr>
          <a:lstStyle/>
          <a:p>
            <a:r>
              <a:rPr lang="es-ES" sz="9600" dirty="0"/>
              <a:t>Break</a:t>
            </a:r>
          </a:p>
        </p:txBody>
      </p:sp>
      <p:sp>
        <p:nvSpPr>
          <p:cNvPr id="7" name="Lágrima 6">
            <a:extLst>
              <a:ext uri="{FF2B5EF4-FFF2-40B4-BE49-F238E27FC236}">
                <a16:creationId xmlns:a16="http://schemas.microsoft.com/office/drawing/2014/main" xmlns="" id="{8CEF3299-5803-7244-B032-8E2E055F06B8}"/>
              </a:ext>
            </a:extLst>
          </p:cNvPr>
          <p:cNvSpPr/>
          <p:nvPr/>
        </p:nvSpPr>
        <p:spPr>
          <a:xfrm rot="16200000">
            <a:off x="0" y="0"/>
            <a:ext cx="2160494" cy="2160494"/>
          </a:xfrm>
          <a:prstGeom prst="teardrop">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8" name="Lágrima 7">
            <a:extLst>
              <a:ext uri="{FF2B5EF4-FFF2-40B4-BE49-F238E27FC236}">
                <a16:creationId xmlns:a16="http://schemas.microsoft.com/office/drawing/2014/main" xmlns="" id="{FA00248C-0A00-A34C-B52F-AFEF6E80D5D3}"/>
              </a:ext>
            </a:extLst>
          </p:cNvPr>
          <p:cNvSpPr/>
          <p:nvPr/>
        </p:nvSpPr>
        <p:spPr>
          <a:xfrm rot="5400000">
            <a:off x="10031506" y="4697506"/>
            <a:ext cx="2160494" cy="2160494"/>
          </a:xfrm>
          <a:prstGeom prst="teardrop">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9" name="Rectángulo 8">
            <a:extLst>
              <a:ext uri="{FF2B5EF4-FFF2-40B4-BE49-F238E27FC236}">
                <a16:creationId xmlns:a16="http://schemas.microsoft.com/office/drawing/2014/main" xmlns="" id="{73393112-C424-3946-8D07-09C1482765F6}"/>
              </a:ext>
            </a:extLst>
          </p:cNvPr>
          <p:cNvSpPr/>
          <p:nvPr/>
        </p:nvSpPr>
        <p:spPr>
          <a:xfrm>
            <a:off x="-1" y="2439804"/>
            <a:ext cx="12203114" cy="400110"/>
          </a:xfrm>
          <a:prstGeom prst="rect">
            <a:avLst/>
          </a:prstGeom>
        </p:spPr>
        <p:txBody>
          <a:bodyPr wrap="square">
            <a:spAutoFit/>
          </a:bodyPr>
          <a:lstStyle/>
          <a:p>
            <a:pPr algn="ctr"/>
            <a:r>
              <a:rPr lang="es-ES" sz="2000" b="1" spc="600" dirty="0" smtClean="0">
                <a:solidFill>
                  <a:schemeClr val="bg2"/>
                </a:solidFill>
              </a:rPr>
              <a:t>5 </a:t>
            </a:r>
            <a:r>
              <a:rPr lang="es-ES" sz="2000" b="1" spc="600" dirty="0">
                <a:solidFill>
                  <a:schemeClr val="bg2"/>
                </a:solidFill>
              </a:rPr>
              <a:t>MIN</a:t>
            </a:r>
          </a:p>
        </p:txBody>
      </p:sp>
      <p:grpSp>
        <p:nvGrpSpPr>
          <p:cNvPr id="2" name="Grupo 9">
            <a:extLst>
              <a:ext uri="{FF2B5EF4-FFF2-40B4-BE49-F238E27FC236}">
                <a16:creationId xmlns:a16="http://schemas.microsoft.com/office/drawing/2014/main" xmlns="" id="{660EFD63-98F6-104C-A847-33AF04FD1654}"/>
              </a:ext>
            </a:extLst>
          </p:cNvPr>
          <p:cNvGrpSpPr/>
          <p:nvPr/>
        </p:nvGrpSpPr>
        <p:grpSpPr>
          <a:xfrm rot="16200000">
            <a:off x="2718126" y="2394840"/>
            <a:ext cx="1306960" cy="799622"/>
            <a:chOff x="2266122" y="2617689"/>
            <a:chExt cx="762102" cy="466268"/>
          </a:xfrm>
        </p:grpSpPr>
        <p:sp>
          <p:nvSpPr>
            <p:cNvPr id="11" name="Lágrima 10">
              <a:extLst>
                <a:ext uri="{FF2B5EF4-FFF2-40B4-BE49-F238E27FC236}">
                  <a16:creationId xmlns:a16="http://schemas.microsoft.com/office/drawing/2014/main" xmlns="" id="{E2C93F3B-00FF-E44F-B2E5-A5F7CC0D071A}"/>
                </a:ext>
              </a:extLst>
            </p:cNvPr>
            <p:cNvSpPr/>
            <p:nvPr/>
          </p:nvSpPr>
          <p:spPr>
            <a:xfrm rot="10800000">
              <a:off x="2561957" y="2617689"/>
              <a:ext cx="466267" cy="466267"/>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12" name="Lágrima 11">
              <a:extLst>
                <a:ext uri="{FF2B5EF4-FFF2-40B4-BE49-F238E27FC236}">
                  <a16:creationId xmlns:a16="http://schemas.microsoft.com/office/drawing/2014/main" xmlns="" id="{1ADB1A8E-66F8-C34C-AB74-D90D118FAE1F}"/>
                </a:ext>
              </a:extLst>
            </p:cNvPr>
            <p:cNvSpPr/>
            <p:nvPr/>
          </p:nvSpPr>
          <p:spPr>
            <a:xfrm rot="5400000">
              <a:off x="2266122" y="2836454"/>
              <a:ext cx="247503" cy="247503"/>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grpSp>
      <p:grpSp>
        <p:nvGrpSpPr>
          <p:cNvPr id="3" name="Grupo 12">
            <a:extLst>
              <a:ext uri="{FF2B5EF4-FFF2-40B4-BE49-F238E27FC236}">
                <a16:creationId xmlns:a16="http://schemas.microsoft.com/office/drawing/2014/main" xmlns="" id="{DC20A6AF-36F7-224B-880D-95E9DB39ABFC}"/>
              </a:ext>
            </a:extLst>
          </p:cNvPr>
          <p:cNvGrpSpPr/>
          <p:nvPr/>
        </p:nvGrpSpPr>
        <p:grpSpPr>
          <a:xfrm rot="5400000">
            <a:off x="8087785" y="3295970"/>
            <a:ext cx="1306955" cy="799619"/>
            <a:chOff x="2266122" y="2617689"/>
            <a:chExt cx="762102" cy="466268"/>
          </a:xfrm>
        </p:grpSpPr>
        <p:sp>
          <p:nvSpPr>
            <p:cNvPr id="14" name="Lágrima 13">
              <a:extLst>
                <a:ext uri="{FF2B5EF4-FFF2-40B4-BE49-F238E27FC236}">
                  <a16:creationId xmlns:a16="http://schemas.microsoft.com/office/drawing/2014/main" xmlns="" id="{2855A6BB-0A4E-434C-BD19-6ABA9D6D5B27}"/>
                </a:ext>
              </a:extLst>
            </p:cNvPr>
            <p:cNvSpPr/>
            <p:nvPr/>
          </p:nvSpPr>
          <p:spPr>
            <a:xfrm rot="10800000">
              <a:off x="2561957" y="2617689"/>
              <a:ext cx="466267" cy="466267"/>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sp>
          <p:nvSpPr>
            <p:cNvPr id="15" name="Lágrima 14">
              <a:extLst>
                <a:ext uri="{FF2B5EF4-FFF2-40B4-BE49-F238E27FC236}">
                  <a16:creationId xmlns:a16="http://schemas.microsoft.com/office/drawing/2014/main" xmlns="" id="{996FCC6C-5891-4142-92AF-7613E20D24D8}"/>
                </a:ext>
              </a:extLst>
            </p:cNvPr>
            <p:cNvSpPr/>
            <p:nvPr/>
          </p:nvSpPr>
          <p:spPr>
            <a:xfrm rot="5400000">
              <a:off x="2266122" y="2836454"/>
              <a:ext cx="247503" cy="247503"/>
            </a:xfrm>
            <a:prstGeom prst="teardrop">
              <a:avLst/>
            </a:prstGeom>
            <a:solidFill>
              <a:srgbClr val="9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4">
                    <a:lumMod val="75000"/>
                  </a:schemeClr>
                </a:solidFill>
              </a:endParaRPr>
            </a:p>
          </p:txBody>
        </p:sp>
      </p:grpSp>
      <p:pic>
        <p:nvPicPr>
          <p:cNvPr id="16" name="Gráfico 15">
            <a:extLst>
              <a:ext uri="{FF2B5EF4-FFF2-40B4-BE49-F238E27FC236}">
                <a16:creationId xmlns:a16="http://schemas.microsoft.com/office/drawing/2014/main" xmlns="" id="{4174953F-59A5-9444-974A-CBC0AB679496}"/>
              </a:ext>
            </a:extLst>
          </p:cNvPr>
          <p:cNvPicPr>
            <a:picLocks noChangeAspect="1"/>
          </p:cNvPicPr>
          <p:nvPr/>
        </p:nvPicPr>
        <p:blipFill>
          <a:blip r:embed="rId2" cstate="screen">
            <a:extLst>
              <a:ext uri="{28A0092B-C50C-407E-A947-70E740481C1C}">
                <a14:useLocalDpi xmlns:a14="http://schemas.microsoft.com/office/drawing/2010/main" xmlns=""/>
              </a:ext>
              <a:ext uri="{96DAC541-7B7A-43D3-8B79-37D633B846F1}">
                <asvg:svgBlip xmlns="" xmlns:asvg="http://schemas.microsoft.com/office/drawing/2016/SVG/main" r:embed="rId3"/>
              </a:ext>
            </a:extLst>
          </a:blip>
          <a:stretch>
            <a:fillRect/>
          </a:stretch>
        </p:blipFill>
        <p:spPr>
          <a:xfrm>
            <a:off x="5642378" y="891946"/>
            <a:ext cx="871889" cy="871889"/>
          </a:xfrm>
          <a:prstGeom prst="rect">
            <a:avLst/>
          </a:prstGeom>
        </p:spPr>
      </p:pic>
    </p:spTree>
    <p:extLst>
      <p:ext uri="{BB962C8B-B14F-4D97-AF65-F5344CB8AC3E}">
        <p14:creationId xmlns:p14="http://schemas.microsoft.com/office/powerpoint/2010/main" xmlns="" val="3169323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ema de Office">
  <a:themeElements>
    <a:clrScheme name="Personalizados 31">
      <a:dk1>
        <a:srgbClr val="2B2A30"/>
      </a:dk1>
      <a:lt1>
        <a:srgbClr val="F9F8F8"/>
      </a:lt1>
      <a:dk2>
        <a:srgbClr val="BDBDBD"/>
      </a:dk2>
      <a:lt2>
        <a:srgbClr val="9ED633"/>
      </a:lt2>
      <a:accent1>
        <a:srgbClr val="9ED633"/>
      </a:accent1>
      <a:accent2>
        <a:srgbClr val="FFFFFF"/>
      </a:accent2>
      <a:accent3>
        <a:srgbClr val="A5A5A5"/>
      </a:accent3>
      <a:accent4>
        <a:srgbClr val="346059"/>
      </a:accent4>
      <a:accent5>
        <a:srgbClr val="5B9BD5"/>
      </a:accent5>
      <a:accent6>
        <a:srgbClr val="F0F3BD"/>
      </a:accent6>
      <a:hlink>
        <a:srgbClr val="057FF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15042</TotalTime>
  <Words>248</Words>
  <Application>Microsoft Office PowerPoint</Application>
  <PresentationFormat>Произвольный</PresentationFormat>
  <Paragraphs>59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Tema de Office</vt:lpstr>
      <vt:lpstr>Слайд 1</vt:lpstr>
      <vt:lpstr>CHINESE FOOD</vt:lpstr>
      <vt:lpstr>Northern China food</vt:lpstr>
      <vt:lpstr>Western China food</vt:lpstr>
      <vt:lpstr>Central China food</vt:lpstr>
      <vt:lpstr>Eastern China food</vt:lpstr>
      <vt:lpstr>Southern food</vt:lpstr>
      <vt:lpstr>Chinese Food 101: North vs. South vs. East vs. West  </vt:lpstr>
      <vt:lpstr>Break</vt:lpstr>
      <vt:lpstr>Exercises </vt:lpstr>
      <vt:lpstr>Exercises </vt:lpstr>
      <vt:lpstr>Exercises </vt:lpstr>
      <vt:lpstr>Exercises </vt:lpstr>
      <vt:lpstr>Exercises </vt:lpstr>
      <vt:lpstr>Thanks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Happy</cp:lastModifiedBy>
  <cp:revision>200</cp:revision>
  <cp:lastPrinted>2023-03-03T13:26:19Z</cp:lastPrinted>
  <dcterms:created xsi:type="dcterms:W3CDTF">2019-10-26T16:47:23Z</dcterms:created>
  <dcterms:modified xsi:type="dcterms:W3CDTF">2024-05-16T08:36:04Z</dcterms:modified>
</cp:coreProperties>
</file>