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media/image1.png" ContentType="image/png"/>
  <Override PartName="/ppt/media/image2.jpeg" ContentType="image/jpeg"/>
  <Override PartName="/ppt/media/image8.png" ContentType="image/png"/>
  <Override PartName="/ppt/media/image3.png" ContentType="image/png"/>
  <Override PartName="/ppt/media/image4.png" ContentType="image/png"/>
  <Override PartName="/ppt/media/image5.jpeg" ContentType="image/jpeg"/>
  <Override PartName="/ppt/media/image7.png" ContentType="image/png"/>
  <Override PartName="/ppt/media/image6.png" ContentType="image/png"/>
  <Override PartName="/ppt/media/image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5000"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5000"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5000"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5000"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5000"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5000"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d9ff"/>
            </a:gs>
            <a:gs pos="50000">
              <a:srgbClr val="ffffff"/>
            </a:gs>
            <a:gs pos="100000">
              <a:srgbClr val="ffd9ff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5280"/>
            <a:ext cx="289512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245280"/>
            <a:ext cx="2133360" cy="47592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algn="r">
              <a:lnSpc>
                <a:spcPct val="100000"/>
              </a:lnSpc>
            </a:pPr>
            <a:fld id="{B823A0CF-8F35-4340-B23B-DCF1848760B9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WordArt 1"/>
          <p:cNvSpPr txBox="1"/>
          <p:nvPr/>
        </p:nvSpPr>
        <p:spPr>
          <a:xfrm>
            <a:off x="1259640" y="1628640"/>
            <a:ext cx="6984360" cy="1655280"/>
          </a:xfrm>
          <a:prstGeom prst="rect">
            <a:avLst/>
          </a:prstGeom>
        </p:spPr>
        <p:txBody>
          <a:bodyPr wrap="none" lIns="90000" rIns="90000" tIns="45000" bIns="450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ln w="0">
                  <a:noFill/>
                </a:ln>
                <a:solidFill>
                  <a:srgbClr val="000000"/>
                </a:solidFill>
                <a:latin typeface="Monotype Corsiva"/>
              </a:rPr>
              <a:t>Пропорция</a:t>
            </a:r>
            <a:endParaRPr b="0" lang="ru-RU" sz="3600" spc="-1" strike="noStrike">
              <a:ln w="0">
                <a:noFill/>
              </a:ln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" name="" descr=""/>
          <p:cNvPicPr/>
          <p:nvPr/>
        </p:nvPicPr>
        <p:blipFill>
          <a:blip r:embed="rId1"/>
          <a:stretch/>
        </p:blipFill>
        <p:spPr>
          <a:xfrm>
            <a:off x="-61200" y="3060000"/>
            <a:ext cx="3481200" cy="3927240"/>
          </a:xfrm>
          <a:prstGeom prst="rect">
            <a:avLst/>
          </a:prstGeom>
          <a:ln w="0">
            <a:noFill/>
          </a:ln>
        </p:spPr>
      </p:pic>
      <p:sp>
        <p:nvSpPr>
          <p:cNvPr id="43" name=""/>
          <p:cNvSpPr txBox="1"/>
          <p:nvPr/>
        </p:nvSpPr>
        <p:spPr>
          <a:xfrm>
            <a:off x="4140000" y="5365800"/>
            <a:ext cx="4860000" cy="111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ru-RU" sz="1800" spc="-1" strike="noStrike">
                <a:latin typeface="Arial"/>
              </a:rPr>
              <a:t>Учитель математики Гуляева О.О.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МОУ «СОШ №11»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г.Саратов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2023г.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9"/>
          <p:cNvSpPr/>
          <p:nvPr/>
        </p:nvSpPr>
        <p:spPr>
          <a:xfrm>
            <a:off x="1670400" y="1745280"/>
            <a:ext cx="5886000" cy="210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i="1" lang="ru-RU" sz="4400" spc="-1" strike="noStrike">
                <a:solidFill>
                  <a:srgbClr val="cc0000"/>
                </a:solidFill>
                <a:latin typeface="Times New Roman"/>
              </a:rPr>
              <a:t>Пропорция – 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4400" spc="-1" strike="noStrike">
                <a:solidFill>
                  <a:srgbClr val="002060"/>
                </a:solidFill>
                <a:latin typeface="Times New Roman"/>
              </a:rPr>
              <a:t>это верное равенство двух отношений </a:t>
            </a:r>
            <a:endParaRPr b="0" lang="ru-RU" sz="4400" spc="-1" strike="noStrike">
              <a:latin typeface="Arial"/>
            </a:endParaRPr>
          </a:p>
        </p:txBody>
      </p:sp>
      <p:grpSp>
        <p:nvGrpSpPr>
          <p:cNvPr id="45" name="Group 20"/>
          <p:cNvGrpSpPr/>
          <p:nvPr/>
        </p:nvGrpSpPr>
        <p:grpSpPr>
          <a:xfrm>
            <a:off x="3078000" y="4159440"/>
            <a:ext cx="2734920" cy="1604520"/>
            <a:chOff x="3078000" y="4159440"/>
            <a:chExt cx="2734920" cy="1604520"/>
          </a:xfrm>
        </p:grpSpPr>
        <p:grpSp>
          <p:nvGrpSpPr>
            <p:cNvPr id="46" name="Group 21"/>
            <p:cNvGrpSpPr/>
            <p:nvPr/>
          </p:nvGrpSpPr>
          <p:grpSpPr>
            <a:xfrm>
              <a:off x="3078000" y="4159440"/>
              <a:ext cx="792000" cy="1604520"/>
              <a:chOff x="3078000" y="4159440"/>
              <a:chExt cx="792000" cy="1604520"/>
            </a:xfrm>
          </p:grpSpPr>
          <p:sp>
            <p:nvSpPr>
              <p:cNvPr id="47" name="WordArt 22"/>
              <p:cNvSpPr txBox="1"/>
              <p:nvPr/>
            </p:nvSpPr>
            <p:spPr>
              <a:xfrm>
                <a:off x="3220920" y="4159440"/>
                <a:ext cx="647280" cy="596520"/>
              </a:xfrm>
              <a:prstGeom prst="rect">
                <a:avLst/>
              </a:prstGeom>
            </p:spPr>
            <p:txBody>
              <a:bodyPr wrap="none" lIns="90000" rIns="90000" tIns="45000" bIns="45000" anchor="t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en-US" sz="3600" spc="-1" strike="noStrike">
                    <a:ln w="0">
                      <a:noFill/>
                    </a:ln>
                    <a:solidFill>
                      <a:srgbClr val="0066cc"/>
                    </a:solidFill>
                    <a:latin typeface="Elephant"/>
                  </a:rPr>
                  <a:t>a</a:t>
                </a:r>
                <a:endParaRPr b="0" lang="ru-RU" sz="3600" spc="-1" strike="noStrike">
                  <a:ln w="0">
                    <a:noFill/>
                  </a:ln>
                  <a:solidFill>
                    <a:srgbClr val="0066cc"/>
                  </a:solidFill>
                  <a:latin typeface="Arial"/>
                </a:endParaRPr>
              </a:p>
            </p:txBody>
          </p:sp>
          <p:sp>
            <p:nvSpPr>
              <p:cNvPr id="48" name="WordArt 23"/>
              <p:cNvSpPr txBox="1"/>
              <p:nvPr/>
            </p:nvSpPr>
            <p:spPr>
              <a:xfrm>
                <a:off x="3220920" y="5096160"/>
                <a:ext cx="649080" cy="667800"/>
              </a:xfrm>
              <a:prstGeom prst="rect">
                <a:avLst/>
              </a:prstGeom>
            </p:spPr>
            <p:txBody>
              <a:bodyPr wrap="none" lIns="90000" rIns="90000" tIns="45000" bIns="45000" anchor="t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en-US" sz="3600" spc="-1" strike="noStrike">
                    <a:ln w="0">
                      <a:noFill/>
                    </a:ln>
                    <a:solidFill>
                      <a:srgbClr val="0066cc"/>
                    </a:solidFill>
                    <a:latin typeface="Elephant"/>
                  </a:rPr>
                  <a:t>b</a:t>
                </a:r>
                <a:endParaRPr b="0" lang="ru-RU" sz="3600" spc="-1" strike="noStrike">
                  <a:ln w="0">
                    <a:noFill/>
                  </a:ln>
                  <a:solidFill>
                    <a:srgbClr val="0066cc"/>
                  </a:solidFill>
                  <a:latin typeface="Arial"/>
                </a:endParaRPr>
              </a:p>
            </p:txBody>
          </p:sp>
          <p:sp>
            <p:nvSpPr>
              <p:cNvPr id="49" name="WordArt 24"/>
              <p:cNvSpPr txBox="1"/>
              <p:nvPr/>
            </p:nvSpPr>
            <p:spPr>
              <a:xfrm>
                <a:off x="3078000" y="4880160"/>
                <a:ext cx="791640" cy="72720"/>
              </a:xfrm>
              <a:prstGeom prst="rect">
                <a:avLst/>
              </a:prstGeom>
            </p:spPr>
            <p:txBody>
              <a:bodyPr wrap="none" lIns="90000" rIns="90000" tIns="45000" bIns="45000" anchor="t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ru-RU" sz="3600" spc="-1" strike="noStrike">
                    <a:ln w="0">
                      <a:noFill/>
                    </a:ln>
                    <a:solidFill>
                      <a:srgbClr val="0066cc"/>
                    </a:solidFill>
                    <a:latin typeface="Times New Roman"/>
                  </a:rPr>
                  <a:t>_</a:t>
                </a:r>
                <a:endParaRPr b="0" lang="ru-RU" sz="3600" spc="-1" strike="noStrike">
                  <a:ln w="0">
                    <a:noFill/>
                  </a:ln>
                  <a:solidFill>
                    <a:srgbClr val="0066cc"/>
                  </a:solidFill>
                  <a:latin typeface="Arial"/>
                </a:endParaRPr>
              </a:p>
            </p:txBody>
          </p:sp>
        </p:grpSp>
        <p:grpSp>
          <p:nvGrpSpPr>
            <p:cNvPr id="50" name="Group 25"/>
            <p:cNvGrpSpPr/>
            <p:nvPr/>
          </p:nvGrpSpPr>
          <p:grpSpPr>
            <a:xfrm>
              <a:off x="5021280" y="4159440"/>
              <a:ext cx="791640" cy="1604520"/>
              <a:chOff x="5021280" y="4159440"/>
              <a:chExt cx="791640" cy="1604520"/>
            </a:xfrm>
          </p:grpSpPr>
          <p:sp>
            <p:nvSpPr>
              <p:cNvPr id="51" name="WordArt 26"/>
              <p:cNvSpPr txBox="1"/>
              <p:nvPr/>
            </p:nvSpPr>
            <p:spPr>
              <a:xfrm>
                <a:off x="5163840" y="4159440"/>
                <a:ext cx="487080" cy="596520"/>
              </a:xfrm>
              <a:prstGeom prst="rect">
                <a:avLst/>
              </a:prstGeom>
            </p:spPr>
            <p:txBody>
              <a:bodyPr wrap="none" lIns="90000" rIns="90000" tIns="45000" bIns="45000" anchor="t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ru-RU" sz="3600" spc="-1" strike="noStrike">
                    <a:ln w="0">
                      <a:noFill/>
                    </a:ln>
                    <a:solidFill>
                      <a:srgbClr val="0066cc"/>
                    </a:solidFill>
                    <a:latin typeface="Times New Roman"/>
                  </a:rPr>
                  <a:t>с</a:t>
                </a:r>
                <a:endParaRPr b="0" lang="ru-RU" sz="3600" spc="-1" strike="noStrike">
                  <a:ln w="0">
                    <a:noFill/>
                  </a:ln>
                  <a:solidFill>
                    <a:srgbClr val="0066cc"/>
                  </a:solidFill>
                  <a:latin typeface="Arial"/>
                </a:endParaRPr>
              </a:p>
            </p:txBody>
          </p:sp>
          <p:sp>
            <p:nvSpPr>
              <p:cNvPr id="52" name="WordArt 27"/>
              <p:cNvSpPr txBox="1"/>
              <p:nvPr/>
            </p:nvSpPr>
            <p:spPr>
              <a:xfrm>
                <a:off x="5163840" y="5023080"/>
                <a:ext cx="649080" cy="740880"/>
              </a:xfrm>
              <a:prstGeom prst="rect">
                <a:avLst/>
              </a:prstGeom>
            </p:spPr>
            <p:txBody>
              <a:bodyPr wrap="none" lIns="90000" rIns="90000" tIns="45000" bIns="45000" anchor="t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en-US" sz="3600" spc="-1" strike="noStrike">
                    <a:ln w="0">
                      <a:noFill/>
                    </a:ln>
                    <a:solidFill>
                      <a:srgbClr val="0066cc"/>
                    </a:solidFill>
                    <a:latin typeface="Elephant"/>
                  </a:rPr>
                  <a:t>d</a:t>
                </a:r>
                <a:endParaRPr b="0" lang="ru-RU" sz="3600" spc="-1" strike="noStrike">
                  <a:ln w="0">
                    <a:noFill/>
                  </a:ln>
                  <a:solidFill>
                    <a:srgbClr val="0066cc"/>
                  </a:solidFill>
                  <a:latin typeface="Arial"/>
                </a:endParaRPr>
              </a:p>
            </p:txBody>
          </p:sp>
          <p:sp>
            <p:nvSpPr>
              <p:cNvPr id="53" name="WordArt 28"/>
              <p:cNvSpPr txBox="1"/>
              <p:nvPr/>
            </p:nvSpPr>
            <p:spPr>
              <a:xfrm>
                <a:off x="5021280" y="4880160"/>
                <a:ext cx="791640" cy="72720"/>
              </a:xfrm>
              <a:prstGeom prst="rect">
                <a:avLst/>
              </a:prstGeom>
            </p:spPr>
            <p:txBody>
              <a:bodyPr wrap="none" lIns="90000" rIns="90000" tIns="45000" bIns="45000" anchor="t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ru-RU" sz="3600" spc="-1" strike="noStrike">
                    <a:ln w="0">
                      <a:noFill/>
                    </a:ln>
                    <a:solidFill>
                      <a:srgbClr val="0066cc"/>
                    </a:solidFill>
                    <a:latin typeface="Times New Roman"/>
                  </a:rPr>
                  <a:t>_</a:t>
                </a:r>
                <a:endParaRPr b="0" lang="ru-RU" sz="3600" spc="-1" strike="noStrike">
                  <a:ln w="0">
                    <a:noFill/>
                  </a:ln>
                  <a:solidFill>
                    <a:srgbClr val="0066cc"/>
                  </a:solidFill>
                  <a:latin typeface="Arial"/>
                </a:endParaRPr>
              </a:p>
            </p:txBody>
          </p:sp>
        </p:grpSp>
        <p:sp>
          <p:nvSpPr>
            <p:cNvPr id="54" name="WordArt 29"/>
            <p:cNvSpPr txBox="1"/>
            <p:nvPr/>
          </p:nvSpPr>
          <p:spPr>
            <a:xfrm>
              <a:off x="3941640" y="4735800"/>
              <a:ext cx="845640" cy="564840"/>
            </a:xfrm>
            <a:prstGeom prst="rect">
              <a:avLst/>
            </a:prstGeom>
          </p:spPr>
          <p:txBody>
            <a:bodyPr wrap="none" lIns="90000" rIns="90000" tIns="45000" bIns="45000" anchor="t" anchorCtr="1">
              <a:prstTxWarp prst="textPlain">
                <a:avLst>
                  <a:gd name="adj" fmla="val 50000"/>
                </a:avLst>
              </a:prstTxWarp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800" spc="-1" strike="noStrike">
                  <a:ln w="0">
                    <a:noFill/>
                  </a:ln>
                  <a:solidFill>
                    <a:srgbClr val="0066cc"/>
                  </a:solidFill>
                  <a:latin typeface="Times New Roman"/>
                </a:rPr>
                <a:t> </a:t>
              </a:r>
              <a:r>
                <a:rPr b="1" lang="ru-RU" sz="2800" spc="-1" strike="noStrike">
                  <a:ln w="0">
                    <a:noFill/>
                  </a:ln>
                  <a:solidFill>
                    <a:srgbClr val="0066cc"/>
                  </a:solidFill>
                  <a:latin typeface="Times New Roman"/>
                </a:rPr>
                <a:t>=</a:t>
              </a:r>
              <a:endParaRPr b="0" lang="ru-RU" sz="2800" spc="-1" strike="noStrike">
                <a:ln w="0">
                  <a:noFill/>
                </a:ln>
                <a:solidFill>
                  <a:srgbClr val="0066cc"/>
                </a:solidFill>
                <a:latin typeface="Arial"/>
              </a:endParaRPr>
            </a:p>
          </p:txBody>
        </p:sp>
      </p:grpSp>
      <p:grpSp>
        <p:nvGrpSpPr>
          <p:cNvPr id="55" name="Group 14"/>
          <p:cNvGrpSpPr/>
          <p:nvPr/>
        </p:nvGrpSpPr>
        <p:grpSpPr>
          <a:xfrm>
            <a:off x="2037960" y="518040"/>
            <a:ext cx="5388120" cy="942120"/>
            <a:chOff x="2037960" y="518040"/>
            <a:chExt cx="5388120" cy="942120"/>
          </a:xfrm>
        </p:grpSpPr>
        <p:sp>
          <p:nvSpPr>
            <p:cNvPr id="56" name="WordArt 15"/>
            <p:cNvSpPr txBox="1"/>
            <p:nvPr/>
          </p:nvSpPr>
          <p:spPr>
            <a:xfrm>
              <a:off x="2037960" y="518040"/>
              <a:ext cx="2052720" cy="942120"/>
            </a:xfrm>
            <a:prstGeom prst="rect">
              <a:avLst/>
            </a:prstGeom>
          </p:spPr>
          <p:txBody>
            <a:bodyPr wrap="none" lIns="90000" rIns="90000" tIns="45000" bIns="45000" anchor="t" anchorCtr="1">
              <a:prstTxWarp prst="textPlain">
                <a:avLst>
                  <a:gd name="adj" fmla="val 50000"/>
                </a:avLst>
              </a:prstTxWarp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4000" spc="-1" strike="noStrike">
                  <a:ln w="0">
                    <a:noFill/>
                  </a:ln>
                  <a:solidFill>
                    <a:srgbClr val="0066cc"/>
                  </a:solidFill>
                  <a:latin typeface="Elephant"/>
                </a:rPr>
                <a:t>a : b</a:t>
              </a:r>
              <a:endParaRPr b="0" lang="ru-RU" sz="4000" spc="-1" strike="noStrike">
                <a:ln w="0">
                  <a:noFill/>
                </a:ln>
                <a:solidFill>
                  <a:srgbClr val="0066cc"/>
                </a:solidFill>
                <a:latin typeface="Arial"/>
              </a:endParaRPr>
            </a:p>
          </p:txBody>
        </p:sp>
        <p:sp>
          <p:nvSpPr>
            <p:cNvPr id="57" name="WordArt 16"/>
            <p:cNvSpPr txBox="1"/>
            <p:nvPr/>
          </p:nvSpPr>
          <p:spPr>
            <a:xfrm>
              <a:off x="4260960" y="925560"/>
              <a:ext cx="597240" cy="203400"/>
            </a:xfrm>
            <a:prstGeom prst="rect">
              <a:avLst/>
            </a:prstGeom>
          </p:spPr>
          <p:txBody>
            <a:bodyPr wrap="none" lIns="90000" rIns="90000" tIns="45000" bIns="45000" anchor="t" anchorCtr="1">
              <a:prstTxWarp prst="textPlain">
                <a:avLst>
                  <a:gd name="adj" fmla="val 50000"/>
                </a:avLst>
              </a:prstTxWarp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3200" spc="-1" strike="noStrike">
                  <a:ln w="0">
                    <a:noFill/>
                  </a:ln>
                  <a:solidFill>
                    <a:srgbClr val="0066cc"/>
                  </a:solidFill>
                  <a:latin typeface="Times New Roman"/>
                </a:rPr>
                <a:t> </a:t>
              </a:r>
              <a:r>
                <a:rPr b="1" lang="ru-RU" sz="3200" spc="-1" strike="noStrike">
                  <a:ln w="0">
                    <a:noFill/>
                  </a:ln>
                  <a:solidFill>
                    <a:srgbClr val="0066cc"/>
                  </a:solidFill>
                  <a:latin typeface="Times New Roman"/>
                </a:rPr>
                <a:t>=</a:t>
              </a:r>
              <a:endParaRPr b="0" lang="ru-RU" sz="3200" spc="-1" strike="noStrike">
                <a:ln w="0">
                  <a:noFill/>
                </a:ln>
                <a:solidFill>
                  <a:srgbClr val="0066cc"/>
                </a:solidFill>
                <a:latin typeface="Arial"/>
              </a:endParaRPr>
            </a:p>
          </p:txBody>
        </p:sp>
        <p:sp>
          <p:nvSpPr>
            <p:cNvPr id="58" name="WordArt 17"/>
            <p:cNvSpPr txBox="1"/>
            <p:nvPr/>
          </p:nvSpPr>
          <p:spPr>
            <a:xfrm>
              <a:off x="5373360" y="518040"/>
              <a:ext cx="2052720" cy="942120"/>
            </a:xfrm>
            <a:prstGeom prst="rect">
              <a:avLst/>
            </a:prstGeom>
          </p:spPr>
          <p:txBody>
            <a:bodyPr wrap="none" lIns="90000" rIns="90000" tIns="45000" bIns="45000" anchor="t" anchorCtr="1">
              <a:prstTxWarp prst="textPlain">
                <a:avLst>
                  <a:gd name="adj" fmla="val 50000"/>
                </a:avLst>
              </a:prstTxWarp>
              <a:noAutofit/>
            </a:bodyPr>
            <a:p>
              <a:pPr algn="ctr">
                <a:lnSpc>
                  <a:spcPct val="100000"/>
                </a:lnSpc>
              </a:pPr>
              <a:r>
                <a:rPr b="0" lang="en-US" sz="4000" spc="-1" strike="noStrike">
                  <a:ln w="0">
                    <a:noFill/>
                  </a:ln>
                  <a:solidFill>
                    <a:srgbClr val="0066cc"/>
                  </a:solidFill>
                  <a:latin typeface="Elephant"/>
                </a:rPr>
                <a:t>c : d</a:t>
              </a:r>
              <a:endParaRPr b="0" lang="ru-RU" sz="4000" spc="-1" strike="noStrike">
                <a:ln w="0">
                  <a:noFill/>
                </a:ln>
                <a:solidFill>
                  <a:srgbClr val="0066cc"/>
                </a:solidFill>
                <a:latin typeface="Arial"/>
              </a:endParaRPr>
            </a:p>
          </p:txBody>
        </p:sp>
      </p:grp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180000" y="5040000"/>
            <a:ext cx="2880000" cy="162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" dur="indefinite" restart="never" nodeType="tmRoot">
          <p:childTnLst>
            <p:seq>
              <p:cTn id="11" dur="indefinite" nodeType="mainSeq"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1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nodeType="with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nodeType="afterEffect" fill="hold" presetClass="entr" presetID="1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3"/>
          <p:cNvSpPr/>
          <p:nvPr/>
        </p:nvSpPr>
        <p:spPr>
          <a:xfrm>
            <a:off x="2438280" y="1219320"/>
            <a:ext cx="4495320" cy="914040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cc0000"/>
                </a:solidFill>
                <a:latin typeface="Times New Roman"/>
              </a:rPr>
              <a:t>Пропорция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61" name="Text Box 4"/>
          <p:cNvSpPr/>
          <p:nvPr/>
        </p:nvSpPr>
        <p:spPr>
          <a:xfrm>
            <a:off x="2811600" y="3429000"/>
            <a:ext cx="3748680" cy="10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i="1" lang="en-US" sz="6000" spc="-1" strike="noStrike">
                <a:solidFill>
                  <a:srgbClr val="000000"/>
                </a:solidFill>
                <a:latin typeface="Times New Roman"/>
              </a:rPr>
              <a:t>a </a:t>
            </a:r>
            <a:r>
              <a:rPr b="1" i="1" lang="ru-RU" sz="6000" spc="-1" strike="noStrike">
                <a:solidFill>
                  <a:srgbClr val="000000"/>
                </a:solidFill>
                <a:latin typeface="Times New Roman"/>
              </a:rPr>
              <a:t>:</a:t>
            </a:r>
            <a:r>
              <a:rPr b="1" i="1" lang="en-US" sz="6000" spc="-1" strike="noStrike">
                <a:solidFill>
                  <a:srgbClr val="000000"/>
                </a:solidFill>
                <a:latin typeface="Times New Roman"/>
              </a:rPr>
              <a:t> b = c </a:t>
            </a:r>
            <a:r>
              <a:rPr b="1" i="1" lang="ru-RU" sz="6000" spc="-1" strike="noStrike">
                <a:solidFill>
                  <a:srgbClr val="000000"/>
                </a:solidFill>
                <a:latin typeface="Times New Roman"/>
              </a:rPr>
              <a:t>: </a:t>
            </a:r>
            <a:r>
              <a:rPr b="1" i="1" lang="en-US" sz="6000" spc="-1" strike="noStrike">
                <a:solidFill>
                  <a:srgbClr val="000000"/>
                </a:solidFill>
                <a:latin typeface="Times New Roman"/>
              </a:rPr>
              <a:t>d</a:t>
            </a:r>
            <a:endParaRPr b="0" lang="ru-RU" sz="6000" spc="-1" strike="noStrike">
              <a:latin typeface="Arial"/>
            </a:endParaRPr>
          </a:p>
        </p:txBody>
      </p:sp>
      <p:sp>
        <p:nvSpPr>
          <p:cNvPr id="62" name="Rectangle 5"/>
          <p:cNvSpPr/>
          <p:nvPr/>
        </p:nvSpPr>
        <p:spPr>
          <a:xfrm>
            <a:off x="2362320" y="2362320"/>
            <a:ext cx="4647960" cy="53316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990099"/>
                </a:solidFill>
                <a:latin typeface="Times New Roman"/>
              </a:rPr>
              <a:t>Средние  члены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63" name="AutoShape 6"/>
          <p:cNvSpPr/>
          <p:nvPr/>
        </p:nvSpPr>
        <p:spPr>
          <a:xfrm rot="14887200">
            <a:off x="3433680" y="3192480"/>
            <a:ext cx="975960" cy="226800"/>
          </a:xfrm>
          <a:prstGeom prst="notchedRightArrow">
            <a:avLst>
              <a:gd name="adj1" fmla="val 50000"/>
              <a:gd name="adj2" fmla="val 107518"/>
            </a:avLst>
          </a:prstGeom>
          <a:solidFill>
            <a:srgbClr val="ff00ff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AutoShape 7"/>
          <p:cNvSpPr/>
          <p:nvPr/>
        </p:nvSpPr>
        <p:spPr>
          <a:xfrm rot="17797800">
            <a:off x="4807440" y="3193560"/>
            <a:ext cx="975960" cy="228240"/>
          </a:xfrm>
          <a:prstGeom prst="notchedRightArrow">
            <a:avLst>
              <a:gd name="adj1" fmla="val 50000"/>
              <a:gd name="adj2" fmla="val 106771"/>
            </a:avLst>
          </a:prstGeom>
          <a:solidFill>
            <a:srgbClr val="ff00ff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AutoShape 8"/>
          <p:cNvSpPr/>
          <p:nvPr/>
        </p:nvSpPr>
        <p:spPr>
          <a:xfrm rot="3318600">
            <a:off x="2741760" y="4614120"/>
            <a:ext cx="1080000" cy="214920"/>
          </a:xfrm>
          <a:prstGeom prst="notchedRightArrow">
            <a:avLst>
              <a:gd name="adj1" fmla="val 50000"/>
              <a:gd name="adj2" fmla="val 106771"/>
            </a:avLst>
          </a:prstGeom>
          <a:solidFill>
            <a:srgbClr val="008000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AutoShape 9"/>
          <p:cNvSpPr/>
          <p:nvPr/>
        </p:nvSpPr>
        <p:spPr>
          <a:xfrm rot="7556400">
            <a:off x="5495040" y="4596840"/>
            <a:ext cx="975960" cy="228240"/>
          </a:xfrm>
          <a:prstGeom prst="notchedRightArrow">
            <a:avLst>
              <a:gd name="adj1" fmla="val 50000"/>
              <a:gd name="adj2" fmla="val 106771"/>
            </a:avLst>
          </a:prstGeom>
          <a:solidFill>
            <a:srgbClr val="008000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7" name="Rectangle 10"/>
          <p:cNvSpPr/>
          <p:nvPr/>
        </p:nvSpPr>
        <p:spPr>
          <a:xfrm>
            <a:off x="2320560" y="5227560"/>
            <a:ext cx="4647960" cy="53316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8000"/>
                </a:solidFill>
                <a:latin typeface="Times New Roman"/>
              </a:rPr>
              <a:t>Крайние  члены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68" name="WordArt 15"/>
          <p:cNvSpPr txBox="1"/>
          <p:nvPr/>
        </p:nvSpPr>
        <p:spPr>
          <a:xfrm>
            <a:off x="1835280" y="260280"/>
            <a:ext cx="5544720" cy="718920"/>
          </a:xfrm>
          <a:prstGeom prst="rect">
            <a:avLst/>
          </a:prstGeom>
        </p:spPr>
      </p:sp>
      <p:pic>
        <p:nvPicPr>
          <p:cNvPr id="69" name="" descr=""/>
          <p:cNvPicPr/>
          <p:nvPr/>
        </p:nvPicPr>
        <p:blipFill>
          <a:blip r:embed="rId1"/>
          <a:stretch/>
        </p:blipFill>
        <p:spPr>
          <a:xfrm>
            <a:off x="-180000" y="2520000"/>
            <a:ext cx="3164040" cy="4218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" dur="indefinite" restart="never" nodeType="tmRoot">
          <p:childTnLst>
            <p:seq>
              <p:cTn id="27" dur="indefinite" nodeType="mainSeq"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withEffect" fill="hold" presetClass="entr" presetID="55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41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"/>
                            </p:stCondLst>
                            <p:childTnLst>
                              <p:par>
                                <p:cTn id="45" nodeType="afterEffect" fill="hold" presetClass="entr" presetID="40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 additive="repl"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 additive="repl"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nodeType="after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nodeType="with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nodeType="after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5"/>
          <p:cNvGrpSpPr/>
          <p:nvPr/>
        </p:nvGrpSpPr>
        <p:grpSpPr>
          <a:xfrm>
            <a:off x="3132000" y="3141720"/>
            <a:ext cx="2735280" cy="1604520"/>
            <a:chOff x="3132000" y="3141720"/>
            <a:chExt cx="2735280" cy="1604520"/>
          </a:xfrm>
        </p:grpSpPr>
        <p:grpSp>
          <p:nvGrpSpPr>
            <p:cNvPr id="71" name="Group 6"/>
            <p:cNvGrpSpPr/>
            <p:nvPr/>
          </p:nvGrpSpPr>
          <p:grpSpPr>
            <a:xfrm>
              <a:off x="3132000" y="3141720"/>
              <a:ext cx="792000" cy="1604520"/>
              <a:chOff x="3132000" y="3141720"/>
              <a:chExt cx="792000" cy="1604520"/>
            </a:xfrm>
          </p:grpSpPr>
          <p:sp>
            <p:nvSpPr>
              <p:cNvPr id="72" name="WordArt 7"/>
              <p:cNvSpPr txBox="1"/>
              <p:nvPr/>
            </p:nvSpPr>
            <p:spPr>
              <a:xfrm>
                <a:off x="3274920" y="3141720"/>
                <a:ext cx="647280" cy="596520"/>
              </a:xfrm>
              <a:prstGeom prst="rect">
                <a:avLst/>
              </a:prstGeom>
            </p:spPr>
            <p:txBody>
              <a:bodyPr wrap="none" lIns="90000" rIns="90000" tIns="45000" bIns="45000" anchor="t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en-US" sz="3600" spc="-1" strike="noStrike">
                    <a:ln w="0">
                      <a:noFill/>
                    </a:ln>
                    <a:solidFill>
                      <a:srgbClr val="0066cc"/>
                    </a:solidFill>
                    <a:latin typeface="Times New Roman"/>
                  </a:rPr>
                  <a:t>a</a:t>
                </a:r>
                <a:endParaRPr b="0" lang="ru-RU" sz="3600" spc="-1" strike="noStrike">
                  <a:ln w="0">
                    <a:noFill/>
                  </a:ln>
                  <a:solidFill>
                    <a:srgbClr val="0066cc"/>
                  </a:solidFill>
                  <a:latin typeface="Arial"/>
                </a:endParaRPr>
              </a:p>
            </p:txBody>
          </p:sp>
          <p:sp>
            <p:nvSpPr>
              <p:cNvPr id="73" name="WordArt 8"/>
              <p:cNvSpPr txBox="1"/>
              <p:nvPr/>
            </p:nvSpPr>
            <p:spPr>
              <a:xfrm>
                <a:off x="3274920" y="4078440"/>
                <a:ext cx="649080" cy="667800"/>
              </a:xfrm>
              <a:prstGeom prst="rect">
                <a:avLst/>
              </a:prstGeom>
            </p:spPr>
            <p:txBody>
              <a:bodyPr wrap="none" lIns="90000" rIns="90000" tIns="45000" bIns="45000" anchor="t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en-US" sz="3600" spc="-1" strike="noStrike">
                    <a:ln w="0">
                      <a:noFill/>
                    </a:ln>
                    <a:solidFill>
                      <a:srgbClr val="0066cc"/>
                    </a:solidFill>
                    <a:latin typeface="Times New Roman"/>
                  </a:rPr>
                  <a:t>b</a:t>
                </a:r>
                <a:endParaRPr b="0" lang="ru-RU" sz="3600" spc="-1" strike="noStrike">
                  <a:ln w="0">
                    <a:noFill/>
                  </a:ln>
                  <a:solidFill>
                    <a:srgbClr val="0066cc"/>
                  </a:solidFill>
                  <a:latin typeface="Arial"/>
                </a:endParaRPr>
              </a:p>
            </p:txBody>
          </p:sp>
          <p:sp>
            <p:nvSpPr>
              <p:cNvPr id="74" name="WordArt 9"/>
              <p:cNvSpPr txBox="1"/>
              <p:nvPr/>
            </p:nvSpPr>
            <p:spPr>
              <a:xfrm>
                <a:off x="3132000" y="3862440"/>
                <a:ext cx="791640" cy="72720"/>
              </a:xfrm>
              <a:prstGeom prst="rect">
                <a:avLst/>
              </a:prstGeom>
            </p:spPr>
            <p:txBody>
              <a:bodyPr wrap="none" lIns="90000" rIns="90000" tIns="45000" bIns="45000" anchor="t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ru-RU" sz="3600" spc="-1" strike="noStrike">
                    <a:ln w="0">
                      <a:noFill/>
                    </a:ln>
                    <a:solidFill>
                      <a:srgbClr val="0066cc"/>
                    </a:solidFill>
                    <a:latin typeface="Times New Roman"/>
                  </a:rPr>
                  <a:t>_</a:t>
                </a:r>
                <a:endParaRPr b="0" lang="ru-RU" sz="3600" spc="-1" strike="noStrike">
                  <a:ln w="0">
                    <a:noFill/>
                  </a:ln>
                  <a:solidFill>
                    <a:srgbClr val="0066cc"/>
                  </a:solidFill>
                  <a:latin typeface="Arial"/>
                </a:endParaRPr>
              </a:p>
            </p:txBody>
          </p:sp>
        </p:grpSp>
        <p:grpSp>
          <p:nvGrpSpPr>
            <p:cNvPr id="75" name="Group 10"/>
            <p:cNvGrpSpPr/>
            <p:nvPr/>
          </p:nvGrpSpPr>
          <p:grpSpPr>
            <a:xfrm>
              <a:off x="5075280" y="3141720"/>
              <a:ext cx="792000" cy="1604520"/>
              <a:chOff x="5075280" y="3141720"/>
              <a:chExt cx="792000" cy="1604520"/>
            </a:xfrm>
          </p:grpSpPr>
          <p:sp>
            <p:nvSpPr>
              <p:cNvPr id="76" name="WordArt 11"/>
              <p:cNvSpPr txBox="1"/>
              <p:nvPr/>
            </p:nvSpPr>
            <p:spPr>
              <a:xfrm>
                <a:off x="5218200" y="3141720"/>
                <a:ext cx="647280" cy="596520"/>
              </a:xfrm>
              <a:prstGeom prst="rect">
                <a:avLst/>
              </a:prstGeom>
            </p:spPr>
            <p:txBody>
              <a:bodyPr wrap="none" lIns="90000" rIns="90000" tIns="45000" bIns="45000" anchor="t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ru-RU" sz="3600" spc="-1" strike="noStrike">
                    <a:ln w="0">
                      <a:noFill/>
                    </a:ln>
                    <a:solidFill>
                      <a:srgbClr val="0066cc"/>
                    </a:solidFill>
                    <a:latin typeface="Times New Roman"/>
                  </a:rPr>
                  <a:t>с</a:t>
                </a:r>
                <a:endParaRPr b="0" lang="ru-RU" sz="3600" spc="-1" strike="noStrike">
                  <a:ln w="0">
                    <a:noFill/>
                  </a:ln>
                  <a:solidFill>
                    <a:srgbClr val="0066cc"/>
                  </a:solidFill>
                  <a:latin typeface="Arial"/>
                </a:endParaRPr>
              </a:p>
            </p:txBody>
          </p:sp>
          <p:sp>
            <p:nvSpPr>
              <p:cNvPr id="77" name="WordArt 12"/>
              <p:cNvSpPr txBox="1"/>
              <p:nvPr/>
            </p:nvSpPr>
            <p:spPr>
              <a:xfrm>
                <a:off x="5218200" y="4078440"/>
                <a:ext cx="649080" cy="667800"/>
              </a:xfrm>
              <a:prstGeom prst="rect">
                <a:avLst/>
              </a:prstGeom>
            </p:spPr>
            <p:txBody>
              <a:bodyPr wrap="none" lIns="90000" rIns="90000" tIns="45000" bIns="45000" anchor="t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en-US" sz="3600" spc="-1" strike="noStrike">
                    <a:ln w="0">
                      <a:noFill/>
                    </a:ln>
                    <a:solidFill>
                      <a:srgbClr val="0066cc"/>
                    </a:solidFill>
                    <a:latin typeface="Times New Roman"/>
                  </a:rPr>
                  <a:t>d</a:t>
                </a:r>
                <a:endParaRPr b="0" lang="ru-RU" sz="3600" spc="-1" strike="noStrike">
                  <a:ln w="0">
                    <a:noFill/>
                  </a:ln>
                  <a:solidFill>
                    <a:srgbClr val="0066cc"/>
                  </a:solidFill>
                  <a:latin typeface="Arial"/>
                </a:endParaRPr>
              </a:p>
            </p:txBody>
          </p:sp>
          <p:sp>
            <p:nvSpPr>
              <p:cNvPr id="78" name="WordArt 13"/>
              <p:cNvSpPr txBox="1"/>
              <p:nvPr/>
            </p:nvSpPr>
            <p:spPr>
              <a:xfrm>
                <a:off x="5075280" y="3862440"/>
                <a:ext cx="791640" cy="72720"/>
              </a:xfrm>
              <a:prstGeom prst="rect">
                <a:avLst/>
              </a:prstGeom>
            </p:spPr>
            <p:txBody>
              <a:bodyPr wrap="none" lIns="90000" rIns="90000" tIns="45000" bIns="45000" anchor="t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ru-RU" sz="3600" spc="-1" strike="noStrike">
                    <a:ln w="0">
                      <a:noFill/>
                    </a:ln>
                    <a:solidFill>
                      <a:srgbClr val="0066cc"/>
                    </a:solidFill>
                    <a:latin typeface="Times New Roman"/>
                  </a:rPr>
                  <a:t>_</a:t>
                </a:r>
                <a:endParaRPr b="0" lang="ru-RU" sz="3600" spc="-1" strike="noStrike">
                  <a:ln w="0">
                    <a:noFill/>
                  </a:ln>
                  <a:solidFill>
                    <a:srgbClr val="0066cc"/>
                  </a:solidFill>
                  <a:latin typeface="Arial"/>
                </a:endParaRPr>
              </a:p>
            </p:txBody>
          </p:sp>
        </p:grpSp>
        <p:sp>
          <p:nvSpPr>
            <p:cNvPr id="79" name="WordArt 14"/>
            <p:cNvSpPr txBox="1"/>
            <p:nvPr/>
          </p:nvSpPr>
          <p:spPr>
            <a:xfrm>
              <a:off x="3995640" y="3718080"/>
              <a:ext cx="790200" cy="360000"/>
            </a:xfrm>
            <a:prstGeom prst="rect">
              <a:avLst/>
            </a:prstGeom>
          </p:spPr>
          <p:txBody>
            <a:bodyPr wrap="none" lIns="90000" rIns="90000" tIns="45000" bIns="45000" anchor="t" anchorCtr="1">
              <a:prstTxWarp prst="textPlain">
                <a:avLst>
                  <a:gd name="adj" fmla="val 50000"/>
                </a:avLst>
              </a:prstTxWarp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800" spc="-1" strike="noStrike">
                  <a:ln w="0">
                    <a:noFill/>
                  </a:ln>
                  <a:solidFill>
                    <a:srgbClr val="0066cc"/>
                  </a:solidFill>
                  <a:latin typeface="Times New Roman"/>
                </a:rPr>
                <a:t> </a:t>
              </a:r>
              <a:r>
                <a:rPr b="1" lang="ru-RU" sz="2800" spc="-1" strike="noStrike">
                  <a:ln w="0">
                    <a:noFill/>
                  </a:ln>
                  <a:solidFill>
                    <a:srgbClr val="0066cc"/>
                  </a:solidFill>
                  <a:latin typeface="Times New Roman"/>
                </a:rPr>
                <a:t>=</a:t>
              </a:r>
              <a:endParaRPr b="0" lang="ru-RU" sz="2800" spc="-1" strike="noStrike">
                <a:ln w="0">
                  <a:noFill/>
                </a:ln>
                <a:solidFill>
                  <a:srgbClr val="0066cc"/>
                </a:solidFill>
                <a:latin typeface="Arial"/>
              </a:endParaRPr>
            </a:p>
          </p:txBody>
        </p:sp>
      </p:grpSp>
      <p:sp>
        <p:nvSpPr>
          <p:cNvPr id="80" name="Rectangle 15"/>
          <p:cNvSpPr/>
          <p:nvPr/>
        </p:nvSpPr>
        <p:spPr>
          <a:xfrm>
            <a:off x="2124000" y="5589720"/>
            <a:ext cx="4647960" cy="53316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8000"/>
                </a:solidFill>
                <a:latin typeface="Times New Roman"/>
              </a:rPr>
              <a:t>Крайние  члены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81" name="Rectangle 16"/>
          <p:cNvSpPr/>
          <p:nvPr/>
        </p:nvSpPr>
        <p:spPr>
          <a:xfrm>
            <a:off x="2195640" y="2133720"/>
            <a:ext cx="4647960" cy="53316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990099"/>
                </a:solidFill>
                <a:latin typeface="Times New Roman"/>
              </a:rPr>
              <a:t>Средние  члены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82" name="AutoShape 17"/>
          <p:cNvSpPr/>
          <p:nvPr/>
        </p:nvSpPr>
        <p:spPr>
          <a:xfrm rot="4184400">
            <a:off x="1746360" y="3460320"/>
            <a:ext cx="2087280" cy="226800"/>
          </a:xfrm>
          <a:prstGeom prst="notchedRightArrow">
            <a:avLst>
              <a:gd name="adj1" fmla="val 50000"/>
              <a:gd name="adj2" fmla="val 229895"/>
            </a:avLst>
          </a:prstGeom>
          <a:solidFill>
            <a:srgbClr val="ff00ff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AutoShape 18"/>
          <p:cNvSpPr/>
          <p:nvPr/>
        </p:nvSpPr>
        <p:spPr>
          <a:xfrm rot="7335600">
            <a:off x="5639760" y="2869200"/>
            <a:ext cx="975960" cy="221760"/>
          </a:xfrm>
          <a:prstGeom prst="notchedRightArrow">
            <a:avLst>
              <a:gd name="adj1" fmla="val 50000"/>
              <a:gd name="adj2" fmla="val 109821"/>
            </a:avLst>
          </a:prstGeom>
          <a:solidFill>
            <a:srgbClr val="ff00ff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AutoShape 19"/>
          <p:cNvSpPr/>
          <p:nvPr/>
        </p:nvSpPr>
        <p:spPr>
          <a:xfrm rot="18205800">
            <a:off x="1850760" y="4618080"/>
            <a:ext cx="2126880" cy="228240"/>
          </a:xfrm>
          <a:prstGeom prst="notchedRightArrow">
            <a:avLst>
              <a:gd name="adj1" fmla="val 50000"/>
              <a:gd name="adj2" fmla="val 232639"/>
            </a:avLst>
          </a:prstGeom>
          <a:solidFill>
            <a:srgbClr val="008000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AutoShape 20"/>
          <p:cNvSpPr/>
          <p:nvPr/>
        </p:nvSpPr>
        <p:spPr>
          <a:xfrm rot="14400600">
            <a:off x="5471280" y="5137920"/>
            <a:ext cx="902880" cy="215640"/>
          </a:xfrm>
          <a:prstGeom prst="notchedRightArrow">
            <a:avLst>
              <a:gd name="adj1" fmla="val 50000"/>
              <a:gd name="adj2" fmla="val 104596"/>
            </a:avLst>
          </a:prstGeom>
          <a:solidFill>
            <a:srgbClr val="008000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Freeform 21"/>
          <p:cNvSpPr/>
          <p:nvPr/>
        </p:nvSpPr>
        <p:spPr>
          <a:xfrm>
            <a:off x="3597120" y="3535200"/>
            <a:ext cx="1888920" cy="975960"/>
          </a:xfrm>
          <a:custGeom>
            <a:avLst/>
            <a:gdLst/>
            <a:ahLst/>
            <a:rect l="l" t="t" r="r" b="b"/>
            <a:pathLst>
              <a:path w="1190" h="615">
                <a:moveTo>
                  <a:pt x="0" y="0"/>
                </a:moveTo>
                <a:lnTo>
                  <a:pt x="1190" y="615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Freeform 22"/>
          <p:cNvSpPr/>
          <p:nvPr/>
        </p:nvSpPr>
        <p:spPr>
          <a:xfrm>
            <a:off x="3597120" y="3535200"/>
            <a:ext cx="1934640" cy="960120"/>
          </a:xfrm>
          <a:custGeom>
            <a:avLst/>
            <a:gdLst/>
            <a:ahLst/>
            <a:rect l="l" t="t" r="r" b="b"/>
            <a:pathLst>
              <a:path w="1219" h="605">
                <a:moveTo>
                  <a:pt x="0" y="605"/>
                </a:moveTo>
                <a:lnTo>
                  <a:pt x="1219" y="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WordArt 23"/>
          <p:cNvSpPr txBox="1"/>
          <p:nvPr/>
        </p:nvSpPr>
        <p:spPr>
          <a:xfrm>
            <a:off x="1835280" y="260280"/>
            <a:ext cx="5544720" cy="718920"/>
          </a:xfrm>
          <a:prstGeom prst="rect">
            <a:avLst/>
          </a:prstGeom>
        </p:spPr>
      </p:sp>
      <p:sp>
        <p:nvSpPr>
          <p:cNvPr id="89" name="Rectangle 24"/>
          <p:cNvSpPr/>
          <p:nvPr/>
        </p:nvSpPr>
        <p:spPr>
          <a:xfrm>
            <a:off x="2268360" y="1052640"/>
            <a:ext cx="4495320" cy="914040"/>
          </a:xfrm>
          <a:prstGeom prst="rect">
            <a:avLst/>
          </a:prstGeom>
          <a:solidFill>
            <a:srgbClr val="ccffcc"/>
          </a:solidFill>
          <a:ln w="9525">
            <a:solidFill>
              <a:srgbClr val="ccff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cc0000"/>
                </a:solidFill>
                <a:latin typeface="Times New Roman"/>
              </a:rPr>
              <a:t>Пропорция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6202080" y="2666880"/>
            <a:ext cx="3877920" cy="5169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6" dur="indefinite" restart="never" nodeType="tmRoot">
          <p:childTnLst>
            <p:seq>
              <p:cTn id="77" dur="indefinite" nodeType="mainSeq">
                <p:childTnLst>
                  <p:par>
                    <p:cTn id="78" nodeType="clickEffect" fill="hold">
                      <p:stCondLst>
                        <p:cond delay="0"/>
                      </p:stCondLst>
                      <p:childTnLst>
                        <p:par>
                          <p:cTn id="7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withEffect" fill="hold" presetClass="entr" presetID="55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nodeType="afterEffect" fill="hold" presetClass="entr" presetID="41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nodeType="clickEffect" fill="hold">
                      <p:stCondLst>
                        <p:cond delay="indefinite"/>
                      </p:stCondLst>
                      <p:childTnLst>
                        <p:par>
                          <p:cTn id="9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nodeType="after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nodeType="clickEffect" fill="hold">
                      <p:stCondLst>
                        <p:cond delay="indefinite"/>
                      </p:stCondLst>
                      <p:childTnLst>
                        <p:par>
                          <p:cTn id="10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 additive="repl">
                                        <p:cTn id="10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nodeType="withEffect" fill="hold" presetClass="entr" presetID="18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Left)" transition="in">
                                      <p:cBhvr additive="repl">
                                        <p:cTn id="1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nodeType="clickEffect" fill="hold">
                      <p:stCondLst>
                        <p:cond delay="indefinite"/>
                      </p:stCondLst>
                      <p:childTnLst>
                        <p:par>
                          <p:cTn id="1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nodeType="clickEffect" fill="hold">
                      <p:stCondLst>
                        <p:cond delay="indefinite"/>
                      </p:stCondLst>
                      <p:childTnLst>
                        <p:par>
                          <p:cTn id="11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 additive="repl">
                                        <p:cTn id="12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nodeType="after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nodeType="clickEffect" fill="hold">
                      <p:stCondLst>
                        <p:cond delay="indefinite"/>
                      </p:stCondLst>
                      <p:childTnLst>
                        <p:par>
                          <p:cTn id="1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ntr" presetID="18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 additive="repl">
                                        <p:cTn id="1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nodeType="withEffect" fill="hold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 additive="repl">
                                        <p:cTn id="13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nodeType="clickEffect" fill="hold">
                      <p:stCondLst>
                        <p:cond delay="indefinite"/>
                      </p:stCondLst>
                      <p:childTnLst>
                        <p:par>
                          <p:cTn id="13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4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nodeType="clickEffect" fill="hold">
                      <p:stCondLst>
                        <p:cond delay="indefinite"/>
                      </p:stCondLst>
                      <p:childTnLst>
                        <p:par>
                          <p:cTn id="14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 additive="repl">
                                        <p:cTn id="14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WordArt 4"/>
          <p:cNvSpPr txBox="1"/>
          <p:nvPr/>
        </p:nvSpPr>
        <p:spPr>
          <a:xfrm>
            <a:off x="324000" y="260280"/>
            <a:ext cx="8496000" cy="718920"/>
          </a:xfrm>
          <a:prstGeom prst="rect">
            <a:avLst/>
          </a:prstGeom>
        </p:spPr>
        <p:txBody>
          <a:bodyPr wrap="none" lIns="90000" rIns="90000" tIns="45000" bIns="45000" anchor="t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ln w="0">
                  <a:noFill/>
                </a:ln>
                <a:solidFill>
                  <a:srgbClr val="000000"/>
                </a:solidFill>
                <a:latin typeface="Impact"/>
              </a:rPr>
              <a:t>Основное свойство пропорции</a:t>
            </a:r>
            <a:endParaRPr b="0" lang="ru-RU" sz="3600" spc="-1" strike="noStrike">
              <a:ln w="0">
                <a:noFill/>
              </a:ln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2" name="Group 5"/>
          <p:cNvGrpSpPr/>
          <p:nvPr/>
        </p:nvGrpSpPr>
        <p:grpSpPr>
          <a:xfrm>
            <a:off x="3132000" y="1125360"/>
            <a:ext cx="2735280" cy="1604520"/>
            <a:chOff x="3132000" y="1125360"/>
            <a:chExt cx="2735280" cy="1604520"/>
          </a:xfrm>
        </p:grpSpPr>
        <p:grpSp>
          <p:nvGrpSpPr>
            <p:cNvPr id="93" name="Group 6"/>
            <p:cNvGrpSpPr/>
            <p:nvPr/>
          </p:nvGrpSpPr>
          <p:grpSpPr>
            <a:xfrm>
              <a:off x="3132000" y="1125360"/>
              <a:ext cx="792000" cy="1604520"/>
              <a:chOff x="3132000" y="1125360"/>
              <a:chExt cx="792000" cy="1604520"/>
            </a:xfrm>
          </p:grpSpPr>
          <p:sp>
            <p:nvSpPr>
              <p:cNvPr id="94" name="WordArt 7"/>
              <p:cNvSpPr txBox="1"/>
              <p:nvPr/>
            </p:nvSpPr>
            <p:spPr>
              <a:xfrm>
                <a:off x="3274920" y="1125360"/>
                <a:ext cx="647280" cy="596520"/>
              </a:xfrm>
              <a:prstGeom prst="rect">
                <a:avLst/>
              </a:prstGeom>
            </p:spPr>
            <p:txBody>
              <a:bodyPr wrap="none" lIns="90000" rIns="90000" tIns="45000" bIns="45000" anchor="t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en-US" sz="3600" spc="-1" strike="noStrike">
                    <a:ln w="0">
                      <a:noFill/>
                    </a:ln>
                    <a:solidFill>
                      <a:srgbClr val="0066cc"/>
                    </a:solidFill>
                    <a:latin typeface="Times New Roman"/>
                  </a:rPr>
                  <a:t>a</a:t>
                </a:r>
                <a:endParaRPr b="0" lang="ru-RU" sz="3600" spc="-1" strike="noStrike">
                  <a:ln w="0">
                    <a:noFill/>
                  </a:ln>
                  <a:solidFill>
                    <a:srgbClr val="0066cc"/>
                  </a:solidFill>
                  <a:latin typeface="Arial"/>
                </a:endParaRPr>
              </a:p>
            </p:txBody>
          </p:sp>
          <p:sp>
            <p:nvSpPr>
              <p:cNvPr id="95" name="WordArt 8"/>
              <p:cNvSpPr txBox="1"/>
              <p:nvPr/>
            </p:nvSpPr>
            <p:spPr>
              <a:xfrm>
                <a:off x="3274920" y="2062080"/>
                <a:ext cx="649080" cy="667800"/>
              </a:xfrm>
              <a:prstGeom prst="rect">
                <a:avLst/>
              </a:prstGeom>
            </p:spPr>
            <p:txBody>
              <a:bodyPr wrap="none" lIns="90000" rIns="90000" tIns="45000" bIns="45000" anchor="t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en-US" sz="3600" spc="-1" strike="noStrike">
                    <a:ln w="0">
                      <a:noFill/>
                    </a:ln>
                    <a:solidFill>
                      <a:srgbClr val="0066cc"/>
                    </a:solidFill>
                    <a:latin typeface="Times New Roman"/>
                  </a:rPr>
                  <a:t>b</a:t>
                </a:r>
                <a:endParaRPr b="0" lang="ru-RU" sz="3600" spc="-1" strike="noStrike">
                  <a:ln w="0">
                    <a:noFill/>
                  </a:ln>
                  <a:solidFill>
                    <a:srgbClr val="0066cc"/>
                  </a:solidFill>
                  <a:latin typeface="Arial"/>
                </a:endParaRPr>
              </a:p>
            </p:txBody>
          </p:sp>
          <p:sp>
            <p:nvSpPr>
              <p:cNvPr id="96" name="WordArt 9"/>
              <p:cNvSpPr txBox="1"/>
              <p:nvPr/>
            </p:nvSpPr>
            <p:spPr>
              <a:xfrm>
                <a:off x="3132000" y="1846440"/>
                <a:ext cx="791640" cy="72720"/>
              </a:xfrm>
              <a:prstGeom prst="rect">
                <a:avLst/>
              </a:prstGeom>
            </p:spPr>
            <p:txBody>
              <a:bodyPr wrap="none" lIns="90000" rIns="90000" tIns="45000" bIns="45000" anchor="t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ru-RU" sz="3600" spc="-1" strike="noStrike">
                    <a:ln w="0">
                      <a:noFill/>
                    </a:ln>
                    <a:solidFill>
                      <a:srgbClr val="0066cc"/>
                    </a:solidFill>
                    <a:latin typeface="Times New Roman"/>
                  </a:rPr>
                  <a:t>_</a:t>
                </a:r>
                <a:endParaRPr b="0" lang="ru-RU" sz="3600" spc="-1" strike="noStrike">
                  <a:ln w="0">
                    <a:noFill/>
                  </a:ln>
                  <a:solidFill>
                    <a:srgbClr val="0066cc"/>
                  </a:solidFill>
                  <a:latin typeface="Arial"/>
                </a:endParaRPr>
              </a:p>
            </p:txBody>
          </p:sp>
        </p:grpSp>
        <p:grpSp>
          <p:nvGrpSpPr>
            <p:cNvPr id="97" name="Group 10"/>
            <p:cNvGrpSpPr/>
            <p:nvPr/>
          </p:nvGrpSpPr>
          <p:grpSpPr>
            <a:xfrm>
              <a:off x="5075280" y="1125360"/>
              <a:ext cx="792000" cy="1604520"/>
              <a:chOff x="5075280" y="1125360"/>
              <a:chExt cx="792000" cy="1604520"/>
            </a:xfrm>
          </p:grpSpPr>
          <p:sp>
            <p:nvSpPr>
              <p:cNvPr id="98" name="WordArt 11"/>
              <p:cNvSpPr txBox="1"/>
              <p:nvPr/>
            </p:nvSpPr>
            <p:spPr>
              <a:xfrm>
                <a:off x="5218200" y="1125360"/>
                <a:ext cx="647280" cy="596520"/>
              </a:xfrm>
              <a:prstGeom prst="rect">
                <a:avLst/>
              </a:prstGeom>
            </p:spPr>
            <p:txBody>
              <a:bodyPr wrap="none" lIns="90000" rIns="90000" tIns="45000" bIns="45000" anchor="t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ru-RU" sz="3600" spc="-1" strike="noStrike">
                    <a:ln w="0">
                      <a:noFill/>
                    </a:ln>
                    <a:solidFill>
                      <a:srgbClr val="0066cc"/>
                    </a:solidFill>
                    <a:latin typeface="Times New Roman"/>
                  </a:rPr>
                  <a:t>с</a:t>
                </a:r>
                <a:endParaRPr b="0" lang="ru-RU" sz="3600" spc="-1" strike="noStrike">
                  <a:ln w="0">
                    <a:noFill/>
                  </a:ln>
                  <a:solidFill>
                    <a:srgbClr val="0066cc"/>
                  </a:solidFill>
                  <a:latin typeface="Arial"/>
                </a:endParaRPr>
              </a:p>
            </p:txBody>
          </p:sp>
          <p:sp>
            <p:nvSpPr>
              <p:cNvPr id="99" name="WordArt 12"/>
              <p:cNvSpPr txBox="1"/>
              <p:nvPr/>
            </p:nvSpPr>
            <p:spPr>
              <a:xfrm>
                <a:off x="5218200" y="2062080"/>
                <a:ext cx="649080" cy="667800"/>
              </a:xfrm>
              <a:prstGeom prst="rect">
                <a:avLst/>
              </a:prstGeom>
            </p:spPr>
            <p:txBody>
              <a:bodyPr wrap="none" lIns="90000" rIns="90000" tIns="45000" bIns="45000" anchor="t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en-US" sz="3600" spc="-1" strike="noStrike">
                    <a:ln w="0">
                      <a:noFill/>
                    </a:ln>
                    <a:solidFill>
                      <a:srgbClr val="0066cc"/>
                    </a:solidFill>
                    <a:latin typeface="Times New Roman"/>
                  </a:rPr>
                  <a:t>d</a:t>
                </a:r>
                <a:endParaRPr b="0" lang="ru-RU" sz="3600" spc="-1" strike="noStrike">
                  <a:ln w="0">
                    <a:noFill/>
                  </a:ln>
                  <a:solidFill>
                    <a:srgbClr val="0066cc"/>
                  </a:solidFill>
                  <a:latin typeface="Arial"/>
                </a:endParaRPr>
              </a:p>
            </p:txBody>
          </p:sp>
          <p:sp>
            <p:nvSpPr>
              <p:cNvPr id="100" name="WordArt 13"/>
              <p:cNvSpPr txBox="1"/>
              <p:nvPr/>
            </p:nvSpPr>
            <p:spPr>
              <a:xfrm>
                <a:off x="5075280" y="1846440"/>
                <a:ext cx="791640" cy="72720"/>
              </a:xfrm>
              <a:prstGeom prst="rect">
                <a:avLst/>
              </a:prstGeom>
            </p:spPr>
            <p:txBody>
              <a:bodyPr wrap="none" lIns="90000" rIns="90000" tIns="45000" bIns="45000" anchor="t" anchorCtr="1">
                <a:prstTxWarp prst="textPlain">
                  <a:avLst>
                    <a:gd name="adj" fmla="val 50000"/>
                  </a:avLst>
                </a:prstTxWarp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1" lang="ru-RU" sz="3600" spc="-1" strike="noStrike">
                    <a:ln w="0">
                      <a:noFill/>
                    </a:ln>
                    <a:solidFill>
                      <a:srgbClr val="0066cc"/>
                    </a:solidFill>
                    <a:latin typeface="Times New Roman"/>
                  </a:rPr>
                  <a:t>_</a:t>
                </a:r>
                <a:endParaRPr b="0" lang="ru-RU" sz="3600" spc="-1" strike="noStrike">
                  <a:ln w="0">
                    <a:noFill/>
                  </a:ln>
                  <a:solidFill>
                    <a:srgbClr val="0066cc"/>
                  </a:solidFill>
                  <a:latin typeface="Arial"/>
                </a:endParaRPr>
              </a:p>
            </p:txBody>
          </p:sp>
        </p:grpSp>
        <p:sp>
          <p:nvSpPr>
            <p:cNvPr id="101" name="WordArt 14"/>
            <p:cNvSpPr txBox="1"/>
            <p:nvPr/>
          </p:nvSpPr>
          <p:spPr>
            <a:xfrm>
              <a:off x="3995640" y="1701720"/>
              <a:ext cx="790200" cy="360000"/>
            </a:xfrm>
            <a:prstGeom prst="rect">
              <a:avLst/>
            </a:prstGeom>
          </p:spPr>
          <p:txBody>
            <a:bodyPr wrap="none" lIns="90000" rIns="90000" tIns="45000" bIns="45000" anchor="t" anchorCtr="1">
              <a:prstTxWarp prst="textPlain">
                <a:avLst>
                  <a:gd name="adj" fmla="val 50000"/>
                </a:avLst>
              </a:prstTxWarp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800" spc="-1" strike="noStrike">
                  <a:ln w="0">
                    <a:noFill/>
                  </a:ln>
                  <a:solidFill>
                    <a:srgbClr val="0066cc"/>
                  </a:solidFill>
                  <a:latin typeface="Times New Roman"/>
                </a:rPr>
                <a:t> </a:t>
              </a:r>
              <a:r>
                <a:rPr b="1" lang="ru-RU" sz="2800" spc="-1" strike="noStrike">
                  <a:ln w="0">
                    <a:noFill/>
                  </a:ln>
                  <a:solidFill>
                    <a:srgbClr val="0066cc"/>
                  </a:solidFill>
                  <a:latin typeface="Times New Roman"/>
                </a:rPr>
                <a:t>=</a:t>
              </a:r>
              <a:endParaRPr b="0" lang="ru-RU" sz="2800" spc="-1" strike="noStrike">
                <a:ln w="0">
                  <a:noFill/>
                </a:ln>
                <a:solidFill>
                  <a:srgbClr val="0066cc"/>
                </a:solidFill>
                <a:latin typeface="Arial"/>
              </a:endParaRPr>
            </a:p>
          </p:txBody>
        </p:sp>
      </p:grpSp>
      <p:sp>
        <p:nvSpPr>
          <p:cNvPr id="102" name="Freeform 15"/>
          <p:cNvSpPr/>
          <p:nvPr/>
        </p:nvSpPr>
        <p:spPr>
          <a:xfrm>
            <a:off x="3635280" y="1557360"/>
            <a:ext cx="1888920" cy="975960"/>
          </a:xfrm>
          <a:custGeom>
            <a:avLst/>
            <a:gdLst/>
            <a:ahLst/>
            <a:rect l="l" t="t" r="r" b="b"/>
            <a:pathLst>
              <a:path w="1190" h="615">
                <a:moveTo>
                  <a:pt x="0" y="0"/>
                </a:moveTo>
                <a:lnTo>
                  <a:pt x="1190" y="615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Freeform 16"/>
          <p:cNvSpPr/>
          <p:nvPr/>
        </p:nvSpPr>
        <p:spPr>
          <a:xfrm>
            <a:off x="3564000" y="1557360"/>
            <a:ext cx="1934640" cy="960120"/>
          </a:xfrm>
          <a:custGeom>
            <a:avLst/>
            <a:gdLst/>
            <a:ahLst/>
            <a:rect l="l" t="t" r="r" b="b"/>
            <a:pathLst>
              <a:path w="1219" h="605">
                <a:moveTo>
                  <a:pt x="0" y="605"/>
                </a:moveTo>
                <a:lnTo>
                  <a:pt x="1219" y="0"/>
                </a:lnTo>
              </a:path>
            </a:pathLst>
          </a:custGeom>
          <a:noFill/>
          <a:ln w="5080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4" name="Group 32"/>
          <p:cNvGrpSpPr/>
          <p:nvPr/>
        </p:nvGrpSpPr>
        <p:grpSpPr>
          <a:xfrm>
            <a:off x="2195640" y="2997360"/>
            <a:ext cx="4895280" cy="667800"/>
            <a:chOff x="2195640" y="2997360"/>
            <a:chExt cx="4895280" cy="667800"/>
          </a:xfrm>
        </p:grpSpPr>
        <p:sp>
          <p:nvSpPr>
            <p:cNvPr id="105" name="WordArt 19"/>
            <p:cNvSpPr txBox="1"/>
            <p:nvPr/>
          </p:nvSpPr>
          <p:spPr>
            <a:xfrm>
              <a:off x="2195640" y="3068640"/>
              <a:ext cx="647280" cy="596520"/>
            </a:xfrm>
            <a:prstGeom prst="rect">
              <a:avLst/>
            </a:prstGeom>
          </p:spPr>
          <p:txBody>
            <a:bodyPr wrap="none" lIns="90000" rIns="90000" tIns="45000" bIns="45000" anchor="t" anchorCtr="1">
              <a:prstTxWarp prst="textPlain">
                <a:avLst>
                  <a:gd name="adj" fmla="val 50000"/>
                </a:avLst>
              </a:prstTxWarp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3600" spc="-1" strike="noStrike">
                  <a:ln w="0">
                    <a:noFill/>
                  </a:ln>
                  <a:solidFill>
                    <a:srgbClr val="0066cc"/>
                  </a:solidFill>
                  <a:latin typeface="Times New Roman"/>
                </a:rPr>
                <a:t>a</a:t>
              </a:r>
              <a:endParaRPr b="0" lang="ru-RU" sz="3600" spc="-1" strike="noStrike">
                <a:ln w="0">
                  <a:noFill/>
                </a:ln>
                <a:solidFill>
                  <a:srgbClr val="0066cc"/>
                </a:solidFill>
                <a:latin typeface="Arial"/>
              </a:endParaRPr>
            </a:p>
          </p:txBody>
        </p:sp>
        <p:sp>
          <p:nvSpPr>
            <p:cNvPr id="106" name="WordArt 20"/>
            <p:cNvSpPr txBox="1"/>
            <p:nvPr/>
          </p:nvSpPr>
          <p:spPr>
            <a:xfrm>
              <a:off x="5148360" y="2997360"/>
              <a:ext cx="649080" cy="667800"/>
            </a:xfrm>
            <a:prstGeom prst="rect">
              <a:avLst/>
            </a:prstGeom>
          </p:spPr>
          <p:txBody>
            <a:bodyPr wrap="none" lIns="90000" rIns="90000" tIns="45000" bIns="45000" anchor="t" anchorCtr="1">
              <a:prstTxWarp prst="textPlain">
                <a:avLst>
                  <a:gd name="adj" fmla="val 50000"/>
                </a:avLst>
              </a:prstTxWarp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3600" spc="-1" strike="noStrike">
                  <a:ln w="0">
                    <a:noFill/>
                  </a:ln>
                  <a:solidFill>
                    <a:srgbClr val="0066cc"/>
                  </a:solidFill>
                  <a:latin typeface="Times New Roman"/>
                </a:rPr>
                <a:t>b</a:t>
              </a:r>
              <a:endParaRPr b="0" lang="ru-RU" sz="3600" spc="-1" strike="noStrike">
                <a:ln w="0">
                  <a:noFill/>
                </a:ln>
                <a:solidFill>
                  <a:srgbClr val="0066cc"/>
                </a:solidFill>
                <a:latin typeface="Arial"/>
              </a:endParaRPr>
            </a:p>
          </p:txBody>
        </p:sp>
        <p:sp>
          <p:nvSpPr>
            <p:cNvPr id="107" name="WordArt 23"/>
            <p:cNvSpPr txBox="1"/>
            <p:nvPr/>
          </p:nvSpPr>
          <p:spPr>
            <a:xfrm>
              <a:off x="6443640" y="3068640"/>
              <a:ext cx="647280" cy="596520"/>
            </a:xfrm>
            <a:prstGeom prst="rect">
              <a:avLst/>
            </a:prstGeom>
          </p:spPr>
          <p:txBody>
            <a:bodyPr wrap="none" lIns="90000" rIns="90000" tIns="45000" bIns="45000" anchor="t" anchorCtr="1">
              <a:prstTxWarp prst="textPlain">
                <a:avLst>
                  <a:gd name="adj" fmla="val 50000"/>
                </a:avLst>
              </a:prstTxWarp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3600" spc="-1" strike="noStrike">
                  <a:ln w="0">
                    <a:noFill/>
                  </a:ln>
                  <a:solidFill>
                    <a:srgbClr val="0066cc"/>
                  </a:solidFill>
                  <a:latin typeface="Times New Roman"/>
                </a:rPr>
                <a:t>с</a:t>
              </a:r>
              <a:endParaRPr b="0" lang="ru-RU" sz="3600" spc="-1" strike="noStrike">
                <a:ln w="0">
                  <a:noFill/>
                </a:ln>
                <a:solidFill>
                  <a:srgbClr val="0066cc"/>
                </a:solidFill>
                <a:latin typeface="Arial"/>
              </a:endParaRPr>
            </a:p>
          </p:txBody>
        </p:sp>
        <p:sp>
          <p:nvSpPr>
            <p:cNvPr id="108" name="WordArt 24"/>
            <p:cNvSpPr txBox="1"/>
            <p:nvPr/>
          </p:nvSpPr>
          <p:spPr>
            <a:xfrm>
              <a:off x="3419640" y="2997360"/>
              <a:ext cx="649080" cy="667800"/>
            </a:xfrm>
            <a:prstGeom prst="rect">
              <a:avLst/>
            </a:prstGeom>
          </p:spPr>
          <p:txBody>
            <a:bodyPr wrap="none" lIns="90000" rIns="90000" tIns="45000" bIns="45000" anchor="t" anchorCtr="1">
              <a:prstTxWarp prst="textPlain">
                <a:avLst>
                  <a:gd name="adj" fmla="val 50000"/>
                </a:avLst>
              </a:prstTxWarp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en-US" sz="3600" spc="-1" strike="noStrike">
                  <a:ln w="0">
                    <a:noFill/>
                  </a:ln>
                  <a:solidFill>
                    <a:srgbClr val="0066cc"/>
                  </a:solidFill>
                  <a:latin typeface="Times New Roman"/>
                </a:rPr>
                <a:t>d</a:t>
              </a:r>
              <a:endParaRPr b="0" lang="ru-RU" sz="3600" spc="-1" strike="noStrike">
                <a:ln w="0">
                  <a:noFill/>
                </a:ln>
                <a:solidFill>
                  <a:srgbClr val="0066cc"/>
                </a:solidFill>
                <a:latin typeface="Arial"/>
              </a:endParaRPr>
            </a:p>
          </p:txBody>
        </p:sp>
        <p:sp>
          <p:nvSpPr>
            <p:cNvPr id="109" name="WordArt 26"/>
            <p:cNvSpPr txBox="1"/>
            <p:nvPr/>
          </p:nvSpPr>
          <p:spPr>
            <a:xfrm>
              <a:off x="4067280" y="3213000"/>
              <a:ext cx="790200" cy="360000"/>
            </a:xfrm>
            <a:prstGeom prst="rect">
              <a:avLst/>
            </a:prstGeom>
          </p:spPr>
          <p:txBody>
            <a:bodyPr wrap="none" lIns="90000" rIns="90000" tIns="45000" bIns="45000" anchor="t" anchorCtr="1">
              <a:prstTxWarp prst="textPlain">
                <a:avLst>
                  <a:gd name="adj" fmla="val 50000"/>
                </a:avLst>
              </a:prstTxWarp>
              <a:noAutofit/>
            </a:bodyPr>
            <a:p>
              <a:pPr algn="ctr">
                <a:lnSpc>
                  <a:spcPct val="100000"/>
                </a:lnSpc>
              </a:pPr>
              <a:r>
                <a:rPr b="1" lang="ru-RU" sz="2800" spc="-1" strike="noStrike">
                  <a:ln w="0">
                    <a:noFill/>
                  </a:ln>
                  <a:solidFill>
                    <a:srgbClr val="0066cc"/>
                  </a:solidFill>
                  <a:latin typeface="Times New Roman"/>
                </a:rPr>
                <a:t> </a:t>
              </a:r>
              <a:r>
                <a:rPr b="1" lang="ru-RU" sz="2800" spc="-1" strike="noStrike">
                  <a:ln w="0">
                    <a:noFill/>
                  </a:ln>
                  <a:solidFill>
                    <a:srgbClr val="0066cc"/>
                  </a:solidFill>
                  <a:latin typeface="Times New Roman"/>
                </a:rPr>
                <a:t>=</a:t>
              </a:r>
              <a:endParaRPr b="0" lang="ru-RU" sz="2800" spc="-1" strike="noStrike">
                <a:ln w="0">
                  <a:noFill/>
                </a:ln>
                <a:solidFill>
                  <a:srgbClr val="0066cc"/>
                </a:solidFill>
                <a:latin typeface="Arial"/>
              </a:endParaRPr>
            </a:p>
          </p:txBody>
        </p:sp>
        <p:sp>
          <p:nvSpPr>
            <p:cNvPr id="110" name="Oval 29"/>
            <p:cNvSpPr/>
            <p:nvPr/>
          </p:nvSpPr>
          <p:spPr>
            <a:xfrm>
              <a:off x="3059280" y="3357720"/>
              <a:ext cx="144000" cy="122040"/>
            </a:xfrm>
            <a:prstGeom prst="ellipse">
              <a:avLst/>
            </a:prstGeom>
            <a:solidFill>
              <a:srgbClr val="3366ff">
                <a:alpha val="99000"/>
              </a:srgbClr>
            </a:solidFill>
            <a:ln w="9525">
              <a:solidFill>
                <a:srgbClr val="cc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" name="Oval 30"/>
            <p:cNvSpPr/>
            <p:nvPr/>
          </p:nvSpPr>
          <p:spPr>
            <a:xfrm>
              <a:off x="6084720" y="3357720"/>
              <a:ext cx="144000" cy="122040"/>
            </a:xfrm>
            <a:prstGeom prst="ellipse">
              <a:avLst/>
            </a:prstGeom>
            <a:solidFill>
              <a:srgbClr val="3366ff">
                <a:alpha val="99000"/>
              </a:srgbClr>
            </a:solidFill>
            <a:ln w="9525">
              <a:solidFill>
                <a:srgbClr val="cc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2" name="AutoShape 40"/>
          <p:cNvSpPr/>
          <p:nvPr/>
        </p:nvSpPr>
        <p:spPr>
          <a:xfrm>
            <a:off x="293400" y="4280400"/>
            <a:ext cx="6405840" cy="1922040"/>
          </a:xfrm>
          <a:prstGeom prst="roundRect">
            <a:avLst>
              <a:gd name="adj" fmla="val 27316"/>
            </a:avLst>
          </a:prstGeom>
          <a:solidFill>
            <a:srgbClr val="ccffcc"/>
          </a:solidFill>
          <a:ln w="9525">
            <a:solidFill>
              <a:srgbClr val="00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Произведение  крайних  членов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пропорции равно  произведению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средних членов пропорции.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13" name="" descr=""/>
          <p:cNvPicPr/>
          <p:nvPr/>
        </p:nvPicPr>
        <p:blipFill>
          <a:blip r:embed="rId1"/>
          <a:stretch/>
        </p:blipFill>
        <p:spPr>
          <a:xfrm>
            <a:off x="6719400" y="4320000"/>
            <a:ext cx="2424600" cy="242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6" dur="indefinite" restart="never" nodeType="tmRoot">
          <p:childTnLst>
            <p:seq>
              <p:cTn id="147" dur="indefinite" nodeType="mainSeq"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nodeType="with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nodeType="after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6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6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7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 additive="repl">
                                        <p:cTn id="17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nodeType="withEffect" fill="hold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out">
                                      <p:cBhvr additive="repl">
                                        <p:cTn id="17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nodeType="afterEffect" fill="hold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41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3" descr=""/>
          <p:cNvPicPr/>
          <p:nvPr/>
        </p:nvPicPr>
        <p:blipFill>
          <a:blip r:embed="rId1"/>
          <a:srcRect l="11318" t="5918" r="2492" b="14182"/>
          <a:stretch/>
        </p:blipFill>
        <p:spPr>
          <a:xfrm>
            <a:off x="367200" y="417600"/>
            <a:ext cx="8448480" cy="2304000"/>
          </a:xfrm>
          <a:prstGeom prst="rect">
            <a:avLst/>
          </a:prstGeom>
          <a:ln w="0">
            <a:noFill/>
          </a:ln>
          <a:effectLst>
            <a:outerShdw algn="tl" blurRad="190440" rotWithShape="0">
              <a:srgbClr val="000000">
                <a:alpha val="70000"/>
              </a:srgbClr>
            </a:outerShdw>
          </a:effectLst>
        </p:spPr>
      </p:pic>
      <p:pic>
        <p:nvPicPr>
          <p:cNvPr id="115" name="Рисунок 4" descr=""/>
          <p:cNvPicPr/>
          <p:nvPr/>
        </p:nvPicPr>
        <p:blipFill>
          <a:blip r:embed="rId2"/>
          <a:srcRect l="0" t="0" r="53434" b="0"/>
          <a:stretch/>
        </p:blipFill>
        <p:spPr>
          <a:xfrm>
            <a:off x="1260000" y="3060000"/>
            <a:ext cx="5976360" cy="1533600"/>
          </a:xfrm>
          <a:prstGeom prst="rect">
            <a:avLst/>
          </a:prstGeom>
          <a:ln w="0">
            <a:noFill/>
          </a:ln>
        </p:spPr>
      </p:pic>
      <p:pic>
        <p:nvPicPr>
          <p:cNvPr id="116" name="Рисунок 10" descr=""/>
          <p:cNvPicPr/>
          <p:nvPr/>
        </p:nvPicPr>
        <p:blipFill>
          <a:blip r:embed="rId3"/>
          <a:srcRect l="49652" t="0" r="0" b="0"/>
          <a:stretch/>
        </p:blipFill>
        <p:spPr>
          <a:xfrm>
            <a:off x="2928600" y="5040000"/>
            <a:ext cx="5891400" cy="13874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17" name="" descr=""/>
          <p:cNvPicPr/>
          <p:nvPr/>
        </p:nvPicPr>
        <p:blipFill>
          <a:blip r:embed="rId4"/>
          <a:stretch/>
        </p:blipFill>
        <p:spPr>
          <a:xfrm>
            <a:off x="139320" y="4172400"/>
            <a:ext cx="2380680" cy="2685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</TotalTime>
  <Application>LibreOffice/7.2.2.2$Windows_X86_64 LibreOffice_project/02b2acce88a210515b4a5bb2e46cbfb63fe97d56</Application>
  <AppVersion>15.0000</AppVersion>
  <Words>76</Words>
  <Paragraphs>43</Paragraphs>
  <Company>UCL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2009-01-02T06:16:40Z</dcterms:created>
  <dc:creator>MAMA</dc:creator>
  <dc:description/>
  <dc:language>ru-RU</dc:language>
  <cp:lastModifiedBy/>
  <dcterms:modified xsi:type="dcterms:W3CDTF">2024-06-20T15:17:47Z</dcterms:modified>
  <cp:revision>29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6</vt:i4>
  </property>
</Properties>
</file>