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wdp" ContentType="image/vnd.ms-photo"/>
  <Override PartName="/ppt/diagrams/colors3.xml" ContentType="application/vnd.openxmlformats-officedocument.drawingml.diagramColors+xml"/>
  <Override PartName="/ppt/diagrams/data3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diagrams/layout2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5.xml" ContentType="application/vnd.openxmlformats-officedocument.drawingml.diagramStyle+xml"/>
  <Override PartName="/ppt/notesSlides/notesSlide14.xml" ContentType="application/vnd.openxmlformats-officedocument.presentationml.notesSlide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quickStyle1.xml" ContentType="application/vnd.openxmlformats-officedocument.drawingml.diagramStyle+xml"/>
  <Override PartName="/ppt/diagrams/data5.xml" ContentType="application/vnd.openxmlformats-officedocument.drawingml.diagramData+xml"/>
  <Override PartName="/ppt/diagrams/colors5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quickStyle2.xml" ContentType="application/vnd.openxmlformats-officedocument.drawingml.diagramStyle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notesSlides/notesSlide4.xml" ContentType="application/vnd.openxmlformats-officedocument.presentationml.notesSlide+xml"/>
  <Override PartName="/ppt/diagrams/quickStyle3.xml" ContentType="application/vnd.openxmlformats-officedocument.drawingml.diagramStyle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colors4.xml" ContentType="application/vnd.openxmlformats-officedocument.drawingml.diagramColors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notesSlides/notesSlide3.xml" ContentType="application/vnd.openxmlformats-officedocument.presentationml.notesSlide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drawing5.xml" ContentType="application/vnd.ms-office.drawingml.diagramDrawing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2.xml" ContentType="application/vnd.openxmlformats-officedocument.theme+xml"/>
  <Override PartName="/ppt/notesSlides/notesSlide16.xml" ContentType="application/vnd.openxmlformats-officedocument.presentationml.notesSlide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0" r:id="rId1"/>
  </p:sldMasterIdLst>
  <p:notesMasterIdLst>
    <p:notesMasterId r:id="rId2"/>
  </p:notesMasterIdLst>
  <p:sldIdLst>
    <p:sldId id="256" r:id="rId3"/>
    <p:sldId id="260" r:id="rId4"/>
    <p:sldId id="261" r:id="rId5"/>
    <p:sldId id="257" r:id="rId6"/>
    <p:sldId id="263" r:id="rId7"/>
    <p:sldId id="268" r:id="rId8"/>
    <p:sldId id="283" r:id="rId9"/>
    <p:sldId id="286" r:id="rId10"/>
    <p:sldId id="284" r:id="rId11"/>
    <p:sldId id="285" r:id="rId12"/>
    <p:sldId id="276" r:id="rId13"/>
    <p:sldId id="277" r:id="rId14"/>
    <p:sldId id="282" r:id="rId15"/>
    <p:sldId id="272" r:id="rId16"/>
    <p:sldId id="26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E33"/>
    <a:srgbClr val="93B7FF"/>
    <a:srgbClr val="81C9FF"/>
    <a:srgbClr val="9BE5FF"/>
    <a:srgbClr val="A16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tableStyles" Target="tableStyles.xml"/><Relationship Id="rId19" Type="http://schemas.openxmlformats.org/officeDocument/2006/relationships/presProps" Target="presProps.xml"/><Relationship Id="rId2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21" Type="http://schemas.openxmlformats.org/officeDocument/2006/relationships/theme" Target="theme/theme3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/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/>
          <a:p>
            <a:r>
              <a:rPr lang="en-US" smtClean="0"/>
              <a:t>#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64B899E-CD27-4FDC-921C-891D39AA0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D944422-3A80-49F7-A86C-BAD60C2D74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C7A11E4-8505-48DA-9359-A273FC597D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80BC329-686F-40B7-9288-F1E20E16F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80BC329-686F-40B7-9288-F1E20E16F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D944422-3A80-49F7-A86C-BAD60C2D74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68268D3-0826-4B05-88A9-80822807C0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CD0CF31-33FB-4C8D-B607-E1D86F8D69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6662A05-CA25-4B74-B1FA-42CE1AE097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2C6FE73-9E5A-4B5D-B80B-663D00829D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45DF339-26D4-41D5-B265-5807DBFE9E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6742181-9B25-4D6F-8509-31094C51C7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E0110E0-6FFF-466E-AC5F-C31BBD3393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E0110E0-6FFF-466E-AC5F-C31BBD3393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D944422-3A80-49F7-A86C-BAD60C2D74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/>
            </a:fld>
            <a:endParaRPr lang="en-US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/>
            </a:fld>
            <a:endParaRPr lang="en-US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/>
            </a:fld>
            <a:endParaRPr lang="en-US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Picture Placeholder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dt="0"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" Target="slide3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" Target="slide3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868282" y="2451303"/>
            <a:ext cx="9130882" cy="21016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0" i="0" u="none" strike="noStrike">
                <a:latin typeface="Arno Pro Caption" pitchFamily="18" charset="0" panose="02020502040506020403"/>
                <a:ea typeface="Calibri" pitchFamily="34" charset="0" panose="020f0502020204030204"/>
                <a:cs typeface="Calibri" pitchFamily="34" charset="0" panose="020f0502020204030204"/>
              </a:rPr>
              <a:t>Развитие читательского интереса у младших школьников в процессе игровой деятельности </a:t>
            </a:r>
          </a:p>
          <a:p>
            <a:pPr algn="ctr"/>
            <a:r>
              <a:rPr lang="ru-RU" sz="3600" b="0" i="0" u="none" strike="noStrike">
                <a:latin typeface="Arno Pro Caption" pitchFamily="18" charset="0" panose="02020502040506020403"/>
                <a:ea typeface="Calibri" pitchFamily="34" charset="0" panose="020f0502020204030204"/>
                <a:cs typeface="Calibri" pitchFamily="34" charset="0" panose="020f0502020204030204"/>
              </a:rPr>
              <a:t> на уроках литературного чтения </a:t>
            </a:r>
          </a:p>
          <a:p>
            <a:pPr algn="ctr"/>
            <a:r>
              <a:rPr lang="ru-RU" sz="3600" b="0" i="0" u="none" strike="noStrike">
                <a:latin typeface="Arno Pro Caption" pitchFamily="18" charset="0" panose="02020502040506020403"/>
                <a:ea typeface="Calibri" pitchFamily="34" charset="0" panose="020f0502020204030204"/>
                <a:cs typeface="Calibri" pitchFamily="34" charset="0" panose="020f0502020204030204"/>
              </a:rPr>
              <a:t>в инклюзивном классе</a:t>
            </a:r>
            <a:endParaRPr lang="ru-RU" sz="3600" b="1" dirty="0">
              <a:solidFill>
                <a:srgbClr val="FF0000"/>
              </a:solidFill>
              <a:latin typeface="Times New Roman" pitchFamily="18" charset="0" panose="02020603050405020304"/>
              <a:ea typeface="PMingLiU" pitchFamily="18" charset="-120"/>
              <a:cs typeface="Times New Roman" pitchFamily="18" charset="0" panose="02020603050405020304"/>
            </a:endParaRPr>
          </a:p>
          <a:p>
            <a:pPr algn="ctr"/>
            <a:endParaRPr lang="ru-RU" sz="4000" dirty="0">
              <a:solidFill>
                <a:schemeClr val="tx2"/>
              </a:solidFill>
              <a:latin typeface="Arno Pro Caption" pitchFamily="18" charset="0" panose="02020502040506020403"/>
            </a:endParaRP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2550255" y="148535"/>
            <a:ext cx="7766936" cy="1096899"/>
          </a:xfrm>
        </p:spPr>
        <p:txBody>
          <a:bodyPr>
            <a:noAutofit/>
          </a:bodyPr>
          <a:lstStyle/>
          <a:p>
            <a:pPr algn="ctr"/>
            <a:endParaRPr lang="ru-RU" sz="1400" dirty="0">
              <a:solidFill>
                <a:schemeClr val="tx2"/>
              </a:solidFill>
              <a:latin typeface="Arno Pro Caption" pitchFamily="18" charset="0" panose="02020502040506020403"/>
            </a:endParaRPr>
          </a:p>
        </p:txBody>
      </p:sp>
      <p:sp>
        <p:nvSpPr>
          <p:cNvPr id="4" name="Подзаголовок 2"/>
          <p:cNvSpPr txBox="1"/>
          <p:nvPr/>
        </p:nvSpPr>
        <p:spPr>
          <a:xfrm>
            <a:off x="6433723" y="4552945"/>
            <a:ext cx="6273921" cy="21192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>
                <a:solidFill>
                  <a:schemeClr val="tx2"/>
                </a:solidFill>
                <a:latin typeface="Arno Pro Caption" pitchFamily="18" charset="0" panose="02020502040506020403"/>
              </a:rPr>
              <a:t>В</a:t>
            </a:r>
            <a:r>
              <a:rPr lang="ru-RU" sz="1800" b="1" dirty="0">
                <a:solidFill>
                  <a:schemeClr val="tx2"/>
                </a:solidFill>
                <a:latin typeface="Arno Pro Caption" pitchFamily="18" charset="0" panose="02020502040506020403"/>
              </a:rPr>
              <a:t>ыполнила</a:t>
            </a:r>
            <a:r>
              <a:rPr lang="ru-RU" sz="1800" dirty="0">
                <a:solidFill>
                  <a:schemeClr val="tx2"/>
                </a:solidFill>
                <a:latin typeface="Arno Pro Caption" pitchFamily="18" charset="0" panose="02020502040506020403"/>
              </a:rPr>
              <a:t>: Милосердова Регина Васильевна,</a:t>
            </a:r>
          </a:p>
          <a:p>
            <a:pPr algn="l"/>
            <a:r>
              <a:rPr lang="ru-RU" sz="1800" dirty="0">
                <a:solidFill>
                  <a:schemeClr val="tx2"/>
                </a:solidFill>
                <a:latin typeface="Arno Pro Caption" pitchFamily="18" charset="0" panose="02020502040506020403"/>
              </a:rPr>
              <a:t>учитель начальных классов</a:t>
            </a:r>
          </a:p>
          <a:p>
            <a:pPr algn="l"/>
            <a:r>
              <a:rPr lang="ru-RU" sz="1800" dirty="0">
                <a:solidFill>
                  <a:schemeClr val="tx2"/>
                </a:solidFill>
                <a:latin typeface="Arno Pro Caption" pitchFamily="18" charset="0" panose="02020502040506020403"/>
              </a:rPr>
              <a:t>МБОУ "Пожарно-спасательный лицей" Томского района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825094" cy="6858000"/>
          </a:xfrm>
          <a:prstGeom prst="rect">
            <a:avLst/>
          </a:prstGeom>
          <a:solidFill>
            <a:srgbClr val="A162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825093" y="834335"/>
            <a:ext cx="11366907" cy="5867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>
                <a:latin typeface="Arno Pro Caption" pitchFamily="18" charset="0" panose="02020502040506020403"/>
                <a:ea typeface="Arno Pro Caption" pitchFamily="18" charset="0" panose="02020502040506020403"/>
                <a:cs typeface="Arno Pro Caption" pitchFamily="18" charset="0" panose="02020502040506020403"/>
              </a:rPr>
              <a:t>Этапы работы с книгой по Методики Светловской Н.Н.:</a:t>
            </a:r>
          </a:p>
          <a:p>
            <a:pPr marL="0" indent="0" algn="ctr">
              <a:buNone/>
            </a:pPr>
            <a:endParaRPr lang="ru-RU" b="1" dirty="0">
              <a:latin typeface="Arno Pro Caption" pitchFamily="18" charset="0" panose="02020502040506020403"/>
              <a:ea typeface="Arno Pro Caption" pitchFamily="18" charset="0" panose="02020502040506020403"/>
              <a:cs typeface="Arno Pro Caption" pitchFamily="18" charset="0" panose="02020502040506020403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Char char="ü"/>
            </a:pPr>
            <a:r>
              <a:rPr lang="ru-RU" sz="2800" b="0" i="0" u="none" strike="noStrike">
                <a:latin typeface="Arno Pro Caption" pitchFamily="18" charset="0" panose="02020502040506020403"/>
                <a:ea typeface="Arno Pro Caption" pitchFamily="18" charset="0" panose="02020502040506020403"/>
                <a:cs typeface="Arno Pro Caption" pitchFamily="18" charset="0" panose="02020502040506020403"/>
              </a:rPr>
              <a:t>з</a:t>
            </a:r>
            <a:r>
              <a:rPr lang="ru-RU" sz="2400" b="0" i="0" u="none" strike="noStrike">
                <a:latin typeface="Arno Pro Caption" pitchFamily="18" charset="0" panose="02020502040506020403"/>
                <a:ea typeface="Arno Pro Caption" pitchFamily="18" charset="0" panose="02020502040506020403"/>
                <a:cs typeface="Arno Pro Caption" pitchFamily="18" charset="0" panose="02020502040506020403"/>
              </a:rPr>
              <a:t>нание мира книг;</a:t>
            </a: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Char char="ü"/>
            </a:pPr>
            <a:r>
              <a:rPr lang="ru-RU" sz="2400" b="0" i="0" u="none" strike="noStrike">
                <a:latin typeface="Arno Pro Caption" pitchFamily="18" charset="0" panose="02020502040506020403"/>
                <a:ea typeface="Arno Pro Caption" pitchFamily="18" charset="0" panose="02020502040506020403"/>
                <a:cs typeface="Arno Pro Caption" pitchFamily="18" charset="0" panose="02020502040506020403"/>
              </a:rPr>
              <a:t>осознание читателем мотива и цели обращения к книгам;</a:t>
            </a: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Char char="ü"/>
            </a:pPr>
            <a:r>
              <a:rPr lang="ru-RU" sz="2400" b="0" i="0" u="none" strike="noStrike">
                <a:latin typeface="Arno Pro Caption" pitchFamily="18" charset="0" panose="02020502040506020403"/>
                <a:ea typeface="Arno Pro Caption" pitchFamily="18" charset="0" panose="02020502040506020403"/>
                <a:cs typeface="Arno Pro Caption" pitchFamily="18" charset="0" panose="02020502040506020403"/>
              </a:rPr>
              <a:t>умение на предельно возможном уровне воспринять содержание читаемой книги.</a:t>
            </a:r>
            <a:endParaRPr lang="ru-RU" sz="2400" b="1" dirty="0"/>
          </a:p>
          <a:p>
            <a:pPr marL="0" indent="0" algn="ctr">
              <a:buNone/>
            </a:pPr>
            <a:endParaRPr lang="ru-RU" b="1" dirty="0"/>
          </a:p>
          <a:p>
            <a:pPr marL="0" indent="0" algn="l">
              <a:buNone/>
            </a:pPr>
            <a:endParaRPr lang="ru-RU" b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" y="0"/>
            <a:ext cx="825094" cy="6858000"/>
          </a:xfrm>
          <a:prstGeom prst="rect">
            <a:avLst/>
          </a:prstGeom>
          <a:solidFill>
            <a:srgbClr val="A162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38738" y="1236372"/>
            <a:ext cx="41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875294" y="340067"/>
            <a:ext cx="10316706" cy="1325563"/>
          </a:xfrm>
        </p:spPr>
        <p:txBody>
          <a:bodyPr>
            <a:noAutofit/>
          </a:bodyPr>
          <a:lstStyle/>
          <a:p>
            <a:pPr marL="0" indent="0"/>
            <a:r>
              <a:rPr lang="ru-RU" sz="2400" dirty="0">
                <a:latin typeface="Comic Sans MS" pitchFamily="66" charset="0" panose="030F0702030302020204"/>
              </a:rPr>
              <a:t>Игра  №1. Кроссворд по русской народной сказке "Курочка Ряба"</a:t>
            </a:r>
          </a:p>
        </p:txBody>
      </p:sp>
      <p:sp>
        <p:nvSpPr>
          <p:cNvPr id="4" name="Объект 2"/>
          <p:cNvSpPr txBox="1"/>
          <p:nvPr/>
        </p:nvSpPr>
        <p:spPr>
          <a:xfrm>
            <a:off x="517256" y="2296438"/>
            <a:ext cx="1115748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 panose="020B0604020202020204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 panose="020B0604020202020204"/>
              <a:buNone/>
            </a:pPr>
            <a:endParaRPr lang="ru-RU" sz="4000" dirty="0">
              <a:latin typeface="Comic Sans MS" pitchFamily="66" charset="0" panose="030F0702030302020204"/>
            </a:endParaRPr>
          </a:p>
        </p:txBody>
      </p:sp>
      <p:sp>
        <p:nvSpPr>
          <p:cNvPr id="5" name="12-конечная звезда 4"/>
          <p:cNvSpPr/>
          <p:nvPr/>
        </p:nvSpPr>
        <p:spPr>
          <a:xfrm>
            <a:off x="0" y="77655"/>
            <a:ext cx="1680502" cy="1680502"/>
          </a:xfrm>
          <a:prstGeom prst="star12">
            <a:avLst/>
          </a:prstGeom>
          <a:solidFill>
            <a:srgbClr val="FFCE3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Comic Sans MS" pitchFamily="66" charset="0" panose="030F0702030302020204"/>
              </a:rPr>
              <a:t>1</a:t>
            </a:r>
          </a:p>
        </p:txBody>
      </p:sp>
      <p:sp>
        <p:nvSpPr>
          <p:cNvPr id="7" name="Объект 2"/>
          <p:cNvSpPr txBox="1"/>
          <p:nvPr/>
        </p:nvSpPr>
        <p:spPr>
          <a:xfrm>
            <a:off x="517256" y="4478276"/>
            <a:ext cx="11157487" cy="1491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 panose="020B0604020202020204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 panose="020B0604020202020204"/>
              <a:buNone/>
            </a:pPr>
            <a:endParaRPr lang="ru-RU" sz="4000" dirty="0">
              <a:latin typeface="Comic Sans MS" pitchFamily="66" charset="0" panose="030F0702030302020204"/>
            </a:endParaRPr>
          </a:p>
        </p:txBody>
      </p:sp>
      <p:sp>
        <p:nvSpPr>
          <p:cNvPr id="8" name="Управляющая кнопка: в начало 7">
            <a:hlinkClick r:id="rId1" action="ppaction://hlinksldjump" highlightClick="1"/>
          </p:cNvPr>
          <p:cNvSpPr/>
          <p:nvPr/>
        </p:nvSpPr>
        <p:spPr>
          <a:xfrm>
            <a:off x="11254352" y="5963148"/>
            <a:ext cx="720000" cy="720000"/>
          </a:xfrm>
          <a:prstGeom prst="actionButtonBeginning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12684" y="5599985"/>
            <a:ext cx="100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omic Sans MS" pitchFamily="66" charset="0" panose="030F0702030302020204"/>
              </a:rPr>
              <a:t>Назад</a:t>
            </a:r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63416" y="1499389"/>
            <a:ext cx="7065168" cy="52648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875294" y="340067"/>
            <a:ext cx="10316706" cy="1325563"/>
          </a:xfrm>
        </p:spPr>
        <p:txBody>
          <a:bodyPr>
            <a:noAutofit/>
          </a:bodyPr>
          <a:lstStyle/>
          <a:p>
            <a:pPr marL="0" indent="0"/>
            <a:r>
              <a:rPr lang="ru-RU" sz="2400" dirty="0">
                <a:latin typeface="Comic Sans MS" pitchFamily="66" charset="0" panose="030F0702030302020204"/>
              </a:rPr>
              <a:t>Игра №2. "Чужие сказки"</a:t>
            </a:r>
            <a:br>
              <a:rPr lang="ru-RU" sz="2400" dirty="0">
                <a:latin typeface="Comic Sans MS" pitchFamily="66" charset="0" panose="030F0702030302020204"/>
              </a:rPr>
            </a:br>
          </a:p>
        </p:txBody>
      </p:sp>
      <p:sp>
        <p:nvSpPr>
          <p:cNvPr id="5" name="12-конечная звезда 4"/>
          <p:cNvSpPr/>
          <p:nvPr/>
        </p:nvSpPr>
        <p:spPr>
          <a:xfrm>
            <a:off x="0" y="77655"/>
            <a:ext cx="1680502" cy="1680502"/>
          </a:xfrm>
          <a:prstGeom prst="star12">
            <a:avLst/>
          </a:prstGeom>
          <a:solidFill>
            <a:srgbClr val="FFCE3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Comic Sans MS" pitchFamily="66" charset="0" panose="030F0702030302020204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8454" y="1758157"/>
            <a:ext cx="1153073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ru-RU" sz="2400" dirty="0">
              <a:latin typeface="Comic Sans MS" pitchFamily="66" charset="0" panose="030F0702030302020204"/>
            </a:endParaRPr>
          </a:p>
        </p:txBody>
      </p:sp>
      <p:sp>
        <p:nvSpPr>
          <p:cNvPr id="6" name="Управляющая кнопка: в начало 5">
            <a:hlinkClick r:id="rId1" action="ppaction://hlinksldjump" highlightClick="1"/>
          </p:cNvPr>
          <p:cNvSpPr/>
          <p:nvPr/>
        </p:nvSpPr>
        <p:spPr>
          <a:xfrm>
            <a:off x="11254352" y="5963148"/>
            <a:ext cx="720000" cy="720000"/>
          </a:xfrm>
          <a:prstGeom prst="actionButtonBeginning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112684" y="5599985"/>
            <a:ext cx="100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omic Sans MS" pitchFamily="66" charset="0" panose="030F0702030302020204"/>
              </a:rPr>
              <a:t>Назад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11550" y="1319011"/>
            <a:ext cx="8466667" cy="546378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875294" y="340067"/>
            <a:ext cx="10316706" cy="1325563"/>
          </a:xfrm>
        </p:spPr>
        <p:txBody>
          <a:bodyPr>
            <a:noAutofit/>
          </a:bodyPr>
          <a:lstStyle/>
          <a:p>
            <a:pPr marL="0" indent="0"/>
            <a:r>
              <a:rPr lang="ru-RU" sz="2400" dirty="0">
                <a:latin typeface="Comic Sans MS" pitchFamily="66" charset="0" panose="030F0702030302020204"/>
              </a:rPr>
              <a:t>Игра №3 "Воображение"</a:t>
            </a:r>
            <a:br>
              <a:rPr lang="ru-RU" sz="2400" dirty="0">
                <a:latin typeface="Comic Sans MS" pitchFamily="66" charset="0" panose="030F0702030302020204"/>
              </a:rPr>
            </a:br>
          </a:p>
        </p:txBody>
      </p:sp>
      <p:sp>
        <p:nvSpPr>
          <p:cNvPr id="5" name="12-конечная звезда 4"/>
          <p:cNvSpPr/>
          <p:nvPr/>
        </p:nvSpPr>
        <p:spPr>
          <a:xfrm>
            <a:off x="0" y="77655"/>
            <a:ext cx="1680502" cy="1680502"/>
          </a:xfrm>
          <a:prstGeom prst="star12">
            <a:avLst/>
          </a:prstGeom>
          <a:solidFill>
            <a:srgbClr val="FFCE3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Comic Sans MS" pitchFamily="66" charset="0" panose="030F0702030302020204"/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3321" y="1789501"/>
            <a:ext cx="97842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ru-RU" sz="2400" dirty="0">
              <a:latin typeface="Comic Sans MS" pitchFamily="66" charset="0" panose="030F0702030302020204"/>
            </a:endParaRP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828748" y="1363808"/>
            <a:ext cx="8267513" cy="53756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825093" y="834335"/>
            <a:ext cx="11366907" cy="8963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>
                <a:latin typeface="Arno Pro Caption" pitchFamily="18" charset="0" panose="02020502040506020403"/>
                <a:ea typeface="Arno Pro Caption" pitchFamily="18" charset="0" panose="02020502040506020403"/>
                <a:cs typeface="Arno Pro Caption" pitchFamily="18" charset="0" panose="02020502040506020403"/>
              </a:rPr>
              <a:t>«Основные идеи, определяющие комплексный характер занятий»</a:t>
            </a:r>
          </a:p>
          <a:p>
            <a:pPr marL="0" indent="0" algn="ctr">
              <a:buNone/>
            </a:pPr>
            <a:endParaRPr lang="ru-RU" b="1" dirty="0"/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Wingdings" charset="0"/>
              <a:buChar char="ü"/>
            </a:pPr>
            <a:r>
              <a:rPr lang="ru-RU" sz="2200" b="0" i="0" u="none" strike="noStrike">
                <a:latin typeface="Arno Pro Caption" pitchFamily="18" charset="0" panose="02020502040506020403"/>
                <a:ea typeface="Arno Pro Caption" pitchFamily="18" charset="0" panose="02020502040506020403"/>
                <a:cs typeface="Arno Pro Caption" pitchFamily="18" charset="0" panose="02020502040506020403"/>
              </a:rPr>
              <a:t>обеспечение развивающего характера игр;</a:t>
            </a:r>
            <a:endParaRPr lang="ru-RU" sz="2200" b="0" i="0" u="none" strike="noStrike">
              <a:latin typeface="Calibri" pitchFamily="34" charset="0" panose="020f0502020204030204"/>
              <a:ea typeface="Calibri" pitchFamily="34" charset="0" panose="020f0502020204030204"/>
              <a:cs typeface="Calibri" pitchFamily="34" charset="0" panose="020f0502020204030204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Wingdings" charset="0"/>
              <a:buChar char="ü"/>
            </a:pPr>
            <a:r>
              <a:rPr lang="ru-RU" sz="2200" b="0" i="0" u="none" strike="noStrike">
                <a:latin typeface="Arno Pro Caption" pitchFamily="18" charset="0" panose="02020502040506020403"/>
                <a:ea typeface="Arno Pro Caption" pitchFamily="18" charset="0" panose="02020502040506020403"/>
                <a:cs typeface="Arno Pro Caption" pitchFamily="18" charset="0" panose="02020502040506020403"/>
              </a:rPr>
              <a:t>максимальное выявление и использование резерва развития школьников;</a:t>
            </a:r>
            <a:endParaRPr lang="ru-RU" sz="2200" b="0" i="0" u="none" strike="noStrike">
              <a:latin typeface="Calibri" pitchFamily="34" charset="0" panose="020f0502020204030204"/>
              <a:ea typeface="Calibri" pitchFamily="34" charset="0" panose="020f0502020204030204"/>
              <a:cs typeface="Calibri" pitchFamily="34" charset="0" panose="020f0502020204030204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Wingdings" charset="0"/>
              <a:buChar char="ü"/>
            </a:pPr>
            <a:r>
              <a:rPr lang="ru-RU" sz="2200" b="0" i="0" u="none" strike="noStrike">
                <a:latin typeface="Arno Pro Caption" pitchFamily="18" charset="0" panose="02020502040506020403"/>
                <a:ea typeface="Arno Pro Caption" pitchFamily="18" charset="0" panose="02020502040506020403"/>
                <a:cs typeface="Arno Pro Caption" pitchFamily="18" charset="0" panose="02020502040506020403"/>
              </a:rPr>
              <a:t>использование различных видов работы - продуктивная и игровая деятельность, позволяющих ненавязчивым, опосредованным образом осуществить работу в интересной и увлекательной форме.</a:t>
            </a:r>
            <a:endParaRPr lang="ru-RU" sz="2200" b="1" dirty="0"/>
          </a:p>
          <a:p>
            <a:pPr algn="ctr">
              <a:buFont typeface="Wingdings" charset="0"/>
              <a:buChar char="ü"/>
            </a:pPr>
            <a:endParaRPr lang="ru-RU" b="1" dirty="0"/>
          </a:p>
          <a:p>
            <a:pPr marL="0" indent="0" algn="just">
              <a:buNone/>
            </a:pP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825094" cy="6858000"/>
          </a:xfrm>
          <a:prstGeom prst="rect">
            <a:avLst/>
          </a:prstGeom>
          <a:solidFill>
            <a:srgbClr val="A162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38738" y="1236372"/>
            <a:ext cx="41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2042494" y="3026535"/>
            <a:ext cx="8596668" cy="32466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>
                <a:solidFill>
                  <a:schemeClr val="tx1"/>
                </a:solidFill>
              </a:rPr>
              <a:t>СПАСИБО ЗА ВНИМАНИЕ!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825094" cy="6858000"/>
          </a:xfrm>
          <a:prstGeom prst="rect">
            <a:avLst/>
          </a:prstGeom>
          <a:solidFill>
            <a:srgbClr val="A162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457047" y="1124754"/>
            <a:ext cx="9305072" cy="325026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no Pro Caption" pitchFamily="18" charset="0" panose="02020502040506020403"/>
                <a:ea typeface="Arno Pro Caption" pitchFamily="18" charset="0" panose="02020502040506020403"/>
                <a:cs typeface="Arno Pro Caption" pitchFamily="18" charset="0" panose="02020502040506020403"/>
              </a:rPr>
              <a:t>Проблема</a:t>
            </a:r>
          </a:p>
          <a:p>
            <a:pPr algn="just">
              <a:lnSpc>
                <a:spcPct val="150000"/>
              </a:lnSpc>
            </a:pPr>
            <a:r>
              <a:rPr lang="ru-RU" sz="2800" dirty="0">
                <a:solidFill>
                  <a:schemeClr val="tx2"/>
                </a:solidFill>
                <a:latin typeface="Arno Pro Caption" pitchFamily="18" charset="0" panose="02020502040506020403"/>
                <a:ea typeface="Arno Pro Caption" pitchFamily="18" charset="0" panose="02020502040506020403"/>
                <a:cs typeface="Arno Pro Caption" pitchFamily="18" charset="0" panose="02020502040506020403"/>
              </a:rPr>
              <a:t>Как развивать читательский интерес у младших школьников на уроках литературного чтения  в процессе игровой деятельности?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825094" cy="6858000"/>
          </a:xfrm>
          <a:prstGeom prst="rect">
            <a:avLst/>
          </a:prstGeom>
          <a:solidFill>
            <a:srgbClr val="A162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1656121" y="4396285"/>
            <a:ext cx="255526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Предмет:</a:t>
            </a:r>
          </a:p>
        </p:txBody>
      </p:sp>
      <p:sp>
        <p:nvSpPr>
          <p:cNvPr id="5" name="Заголовок 1"/>
          <p:cNvSpPr txBox="1"/>
          <p:nvPr/>
        </p:nvSpPr>
        <p:spPr>
          <a:xfrm>
            <a:off x="1656121" y="2489729"/>
            <a:ext cx="255526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Объект:</a:t>
            </a:r>
          </a:p>
        </p:txBody>
      </p:sp>
      <p:sp>
        <p:nvSpPr>
          <p:cNvPr id="6" name="Объект 2"/>
          <p:cNvSpPr txBox="1"/>
          <p:nvPr/>
        </p:nvSpPr>
        <p:spPr>
          <a:xfrm>
            <a:off x="3716151" y="2494677"/>
            <a:ext cx="7797562" cy="7564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indent="0" algn="just">
              <a:buFont typeface="Wingdings 3" charset="2"/>
              <a:buNone/>
            </a:pPr>
            <a:r>
              <a:rPr lang="ru-RU" sz="2400" dirty="0">
                <a:solidFill>
                  <a:schemeClr val="tx2"/>
                </a:solidFill>
                <a:latin typeface="Arno Pro Caption" pitchFamily="18" charset="0" panose="02020502040506020403"/>
                <a:ea typeface="Arno Pro Caption" pitchFamily="18" charset="0" panose="02020502040506020403"/>
                <a:cs typeface="Arno Pro Caption" pitchFamily="18" charset="0" panose="02020502040506020403"/>
              </a:rPr>
              <a:t>уроки литературного чтения в начальных классах в процессе игровой деятельности.</a:t>
            </a:r>
          </a:p>
        </p:txBody>
      </p:sp>
      <p:sp>
        <p:nvSpPr>
          <p:cNvPr id="7" name="Объект 2"/>
          <p:cNvSpPr txBox="1"/>
          <p:nvPr/>
        </p:nvSpPr>
        <p:spPr>
          <a:xfrm>
            <a:off x="3716151" y="4396285"/>
            <a:ext cx="7797562" cy="1148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endParaRPr lang="ru-RU" sz="2800" dirty="0">
              <a:solidFill>
                <a:schemeClr val="tx2"/>
              </a:solidFill>
              <a:latin typeface="Arno Pro Caption" pitchFamily="18" charset="0" panose="02020502040506020403"/>
              <a:ea typeface="Arno Pro Caption" pitchFamily="18" charset="0" panose="02020502040506020403"/>
              <a:cs typeface="Arno Pro Caption" pitchFamily="18" charset="0" panose="02020502040506020403"/>
            </a:endParaRPr>
          </a:p>
          <a:p>
            <a:pPr marL="0" indent="0" algn="just">
              <a:buFont typeface="Wingdings 3" charset="2"/>
              <a:buNone/>
            </a:pPr>
            <a:r>
              <a:rPr lang="ru-RU" sz="2400" dirty="0">
                <a:solidFill>
                  <a:schemeClr val="tx2"/>
                </a:solidFill>
                <a:latin typeface="Arno Pro Caption" pitchFamily="18" charset="0" panose="02020502040506020403"/>
                <a:ea typeface="Arno Pro Caption" pitchFamily="18" charset="0" panose="02020502040506020403"/>
                <a:cs typeface="Arno Pro Caption" pitchFamily="18" charset="0" panose="02020502040506020403"/>
              </a:rPr>
              <a:t>использование игровых технологий, направленных на развитие читательских интересов младших школьников.</a:t>
            </a:r>
          </a:p>
        </p:txBody>
      </p:sp>
      <p:sp>
        <p:nvSpPr>
          <p:cNvPr id="8" name="Заголовок 1"/>
          <p:cNvSpPr txBox="1"/>
          <p:nvPr/>
        </p:nvSpPr>
        <p:spPr>
          <a:xfrm>
            <a:off x="1656121" y="583174"/>
            <a:ext cx="255526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solidFill>
                  <a:schemeClr val="tx2"/>
                </a:solidFill>
              </a:rPr>
              <a:t>Цель: </a:t>
            </a:r>
          </a:p>
        </p:txBody>
      </p:sp>
      <p:sp>
        <p:nvSpPr>
          <p:cNvPr id="9" name="Объект 2"/>
          <p:cNvSpPr txBox="1"/>
          <p:nvPr/>
        </p:nvSpPr>
        <p:spPr>
          <a:xfrm>
            <a:off x="3716151" y="583174"/>
            <a:ext cx="7797562" cy="1320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ru-RU" sz="2400" dirty="0">
                <a:solidFill>
                  <a:schemeClr val="tx2"/>
                </a:solidFill>
                <a:latin typeface="Arno Pro Caption" pitchFamily="18" charset="0" panose="02020502040506020403"/>
                <a:ea typeface="Arno Pro Caption" pitchFamily="18" charset="0" panose="02020502040506020403"/>
                <a:cs typeface="Arno Pro Caption" pitchFamily="18" charset="0" panose="02020502040506020403"/>
              </a:rPr>
              <a:t>изучение игровых технологий на уроках литературного чтения, способствующих развитию читательских интересов младших школьников в инклюзивном классе.</a:t>
            </a:r>
          </a:p>
          <a:p>
            <a:pPr marL="0" indent="0" algn="just">
              <a:buFont typeface="Wingdings 3" charset="2"/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indent="0" algn="just">
              <a:buFont typeface="Wingdings 3" charset="2"/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indent="0" algn="just">
              <a:buFont typeface="Wingdings 3" charset="2"/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indent="0" algn="just">
              <a:buFont typeface="Wingdings 3" charset="2"/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indent="0" algn="just">
              <a:buFont typeface="Wingdings 3" charset="2"/>
              <a:buNone/>
            </a:pP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825094" cy="6858000"/>
          </a:xfrm>
          <a:prstGeom prst="rect">
            <a:avLst/>
          </a:prstGeom>
          <a:solidFill>
            <a:srgbClr val="A162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/>
          <p:nvPr/>
        </p:nvSpPr>
        <p:spPr>
          <a:xfrm>
            <a:off x="4970790" y="681687"/>
            <a:ext cx="2555263" cy="10601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b="1" dirty="0">
                <a:solidFill>
                  <a:schemeClr val="tx1"/>
                </a:solidFill>
                <a:latin typeface="Arno Pro Caption" pitchFamily="18" charset="0" panose="02020502040506020403"/>
                <a:ea typeface="Arno Pro Caption" pitchFamily="18" charset="0" panose="02020502040506020403"/>
                <a:cs typeface="Arno Pro Caption" pitchFamily="18" charset="0" panose="02020502040506020403"/>
              </a:rPr>
              <a:t>Задачи:</a:t>
            </a:r>
            <a:endParaRPr lang="ru-RU" b="1" dirty="0">
              <a:solidFill>
                <a:schemeClr val="tx1"/>
              </a:solidFill>
              <a:latin typeface="Arno Pro Caption" pitchFamily="18" charset="0" panose="02020502040506020403"/>
              <a:ea typeface="Arno Pro Caption" pitchFamily="18" charset="0" panose="02020502040506020403"/>
              <a:cs typeface="Arno Pro Caption" pitchFamily="18" charset="0" panose="02020502040506020403"/>
            </a:endParaRPr>
          </a:p>
        </p:txBody>
      </p:sp>
      <p:sp>
        <p:nvSpPr>
          <p:cNvPr id="9" name="Объект 2"/>
          <p:cNvSpPr txBox="1"/>
          <p:nvPr/>
        </p:nvSpPr>
        <p:spPr>
          <a:xfrm>
            <a:off x="1663190" y="1448873"/>
            <a:ext cx="9659861" cy="5409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+mj-lt"/>
              <a:buNone/>
            </a:pPr>
            <a:r>
              <a:rPr lang="ru-RU" sz="2400" dirty="0">
                <a:solidFill>
                  <a:schemeClr val="tx1"/>
                </a:solidFill>
                <a:latin typeface="Arno Pro Caption" pitchFamily="18" charset="0" panose="02020502040506020403"/>
                <a:ea typeface="Arno Pro Caption" pitchFamily="18" charset="0" panose="02020502040506020403"/>
                <a:cs typeface="Arno Pro Caption" pitchFamily="18" charset="0" panose="02020502040506020403"/>
              </a:rPr>
              <a:t>1. Проанализировать понятие и сущность читательского интереса младших школьников на основе анализа психолого-педагогической литературы.</a:t>
            </a:r>
          </a:p>
          <a:p>
            <a:pPr marL="0" indent="0" algn="just">
              <a:buFont typeface="+mj-lt"/>
              <a:buNone/>
            </a:pPr>
            <a:r>
              <a:rPr lang="ru-RU" sz="2400" dirty="0">
                <a:solidFill>
                  <a:schemeClr val="tx1"/>
                </a:solidFill>
                <a:latin typeface="Arno Pro Caption" pitchFamily="18" charset="0" panose="02020502040506020403"/>
                <a:ea typeface="Arno Pro Caption" pitchFamily="18" charset="0" panose="02020502040506020403"/>
                <a:cs typeface="Arno Pro Caption" pitchFamily="18" charset="0" panose="02020502040506020403"/>
              </a:rPr>
              <a:t>2. Изучить психолого-педагогические особенности ребёнка ОВЗ, как читателя.</a:t>
            </a:r>
          </a:p>
          <a:p>
            <a:pPr marL="0" indent="0" algn="just">
              <a:buFont typeface="+mj-lt"/>
              <a:buNone/>
            </a:pPr>
            <a:r>
              <a:rPr lang="ru-RU" sz="2400" dirty="0">
                <a:solidFill>
                  <a:schemeClr val="tx1"/>
                </a:solidFill>
                <a:latin typeface="Arno Pro Caption" pitchFamily="18" charset="0" panose="02020502040506020403"/>
                <a:ea typeface="Arno Pro Caption" pitchFamily="18" charset="0" panose="02020502040506020403"/>
                <a:cs typeface="Arno Pro Caption" pitchFamily="18" charset="0" panose="02020502040506020403"/>
              </a:rPr>
              <a:t>3. Изучить теоретические основы включения игровых технологий в систему литературного чтения младшего школьника.</a:t>
            </a:r>
          </a:p>
          <a:p>
            <a:pPr marL="0" indent="0" algn="just">
              <a:buFont typeface="+mj-lt"/>
              <a:buNone/>
            </a:pPr>
            <a:r>
              <a:rPr lang="ru-RU" sz="2400" dirty="0">
                <a:solidFill>
                  <a:schemeClr val="tx1"/>
                </a:solidFill>
                <a:latin typeface="Arno Pro Caption" pitchFamily="18" charset="0" panose="02020502040506020403"/>
                <a:ea typeface="Arno Pro Caption" pitchFamily="18" charset="0" panose="02020502040506020403"/>
                <a:cs typeface="Arno Pro Caption" pitchFamily="18" charset="0" panose="02020502040506020403"/>
              </a:rPr>
              <a:t>4.  Рассмотреть методику и игровые технологии на уроках литературного чтения.</a:t>
            </a:r>
          </a:p>
          <a:p>
            <a:pPr marL="0" indent="0" algn="just">
              <a:buFont typeface="+mj-lt"/>
              <a:buNone/>
            </a:pPr>
            <a:r>
              <a:rPr lang="ru-RU" sz="2400" dirty="0">
                <a:solidFill>
                  <a:schemeClr val="tx1"/>
                </a:solidFill>
                <a:latin typeface="Arno Pro Caption" pitchFamily="18" charset="0" panose="02020502040506020403"/>
                <a:ea typeface="Arno Pro Caption" pitchFamily="18" charset="0" panose="02020502040506020403"/>
                <a:cs typeface="Arno Pro Caption" pitchFamily="18" charset="0" panose="02020502040506020403"/>
              </a:rPr>
              <a:t>5. Разработать урок литературного чтения для младшего школьного возраста с  применением игровых технологий в инклюзивном классе.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825094" cy="6858000"/>
          </a:xfrm>
          <a:prstGeom prst="rect">
            <a:avLst/>
          </a:prstGeom>
          <a:solidFill>
            <a:srgbClr val="A162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2266681" y="1198710"/>
            <a:ext cx="8461420" cy="497848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800" b="1" dirty="0">
                <a:solidFill>
                  <a:schemeClr val="tx1"/>
                </a:solidFill>
                <a:latin typeface="Arno Pro Caption" pitchFamily="18" charset="0" panose="02020502040506020403"/>
                <a:ea typeface="Arno Pro Caption" pitchFamily="18" charset="0" panose="02020502040506020403"/>
                <a:cs typeface="Arno Pro Caption" pitchFamily="18" charset="0" panose="02020502040506020403"/>
              </a:rPr>
              <a:t>	</a:t>
            </a:r>
            <a:r>
              <a:rPr lang="ru-RU" sz="2400" b="1" dirty="0">
                <a:solidFill>
                  <a:schemeClr val="tx1"/>
                </a:solidFill>
                <a:latin typeface="Arno Pro Caption" pitchFamily="18" charset="0" panose="02020502040506020403"/>
                <a:ea typeface="Arno Pro Caption" pitchFamily="18" charset="0" panose="02020502040506020403"/>
                <a:cs typeface="Arno Pro Caption" pitchFamily="18" charset="0" panose="02020502040506020403"/>
              </a:rPr>
              <a:t>Читательский интерес</a:t>
            </a:r>
            <a:r>
              <a:rPr lang="ru-RU" sz="2400" dirty="0">
                <a:solidFill>
                  <a:schemeClr val="tx1"/>
                </a:solidFill>
                <a:latin typeface="Arno Pro Caption" pitchFamily="18" charset="0" panose="02020502040506020403"/>
                <a:ea typeface="Arno Pro Caption" pitchFamily="18" charset="0" panose="02020502040506020403"/>
                <a:cs typeface="Arno Pro Caption" pitchFamily="18" charset="0" panose="02020502040506020403"/>
              </a:rPr>
              <a:t> – это проявление активности и инициативности в процессе чтения, интереса к книге и желание осуществлять самостоятельное чтения для поиска информации, получения опыта  и времяпровождения.       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>
                <a:solidFill>
                  <a:schemeClr val="tx1"/>
                </a:solidFill>
                <a:latin typeface="Arno Pro Caption" pitchFamily="18" charset="0" panose="02020502040506020403"/>
                <a:ea typeface="Arno Pro Caption" pitchFamily="18" charset="0" panose="02020502040506020403"/>
                <a:cs typeface="Arno Pro Caption" pitchFamily="18" charset="0" panose="02020502040506020403"/>
              </a:rPr>
              <a:t>                                                                                          Братухина Л.П.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825094" cy="6858000"/>
          </a:xfrm>
          <a:prstGeom prst="rect">
            <a:avLst/>
          </a:prstGeom>
          <a:solidFill>
            <a:srgbClr val="A162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5094" cy="6858000"/>
          </a:xfrm>
          <a:prstGeom prst="rect">
            <a:avLst/>
          </a:prstGeom>
          <a:solidFill>
            <a:srgbClr val="A162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93077" y="3542492"/>
            <a:ext cx="2200117" cy="116876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no Pro Caption" pitchFamily="18" charset="0" panose="02020502040506020403"/>
                <a:ea typeface="Arno Pro Caption" pitchFamily="18" charset="0" panose="02020502040506020403"/>
                <a:cs typeface="Arno Pro Caption" pitchFamily="18" charset="0" panose="02020502040506020403"/>
              </a:rPr>
              <a:t>Восприятие читаемого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95883" y="4662952"/>
            <a:ext cx="2200117" cy="1184857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no Pro Caption" pitchFamily="18" charset="0" panose="02020502040506020403"/>
                <a:ea typeface="Arno Pro Caption" pitchFamily="18" charset="0" panose="02020502040506020403"/>
                <a:cs typeface="Arno Pro Caption" pitchFamily="18" charset="0" panose="02020502040506020403"/>
              </a:rPr>
              <a:t>Осмысление читаемого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667773" y="4662952"/>
            <a:ext cx="2200117" cy="1184857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no Pro Caption" pitchFamily="18" charset="0" panose="02020502040506020403"/>
                <a:ea typeface="Arno Pro Caption" pitchFamily="18" charset="0" panose="02020502040506020403"/>
                <a:cs typeface="Arno Pro Caption" pitchFamily="18" charset="0" panose="02020502040506020403"/>
              </a:rPr>
              <a:t>Мотивация достижения - доминирующая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589685" y="3615743"/>
            <a:ext cx="2200117" cy="1184857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no Pro Caption" pitchFamily="18" charset="0" panose="02020502040506020403"/>
                <a:ea typeface="Arno Pro Caption" pitchFamily="18" charset="0" panose="02020502040506020403"/>
                <a:cs typeface="Arno Pro Caption" pitchFamily="18" charset="0" panose="02020502040506020403"/>
              </a:rPr>
              <a:t>Новая внутренняя позиция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293311" y="1702463"/>
            <a:ext cx="2200117" cy="20678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no Pro Caption" pitchFamily="18" charset="0" panose="02020502040506020403"/>
                <a:ea typeface="Arno Pro Caption" pitchFamily="18" charset="0" panose="02020502040506020403"/>
                <a:cs typeface="Arno Pro Caption" pitchFamily="18" charset="0" panose="02020502040506020403"/>
              </a:rPr>
              <a:t>Структура читательской деятельности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3063684" y="2888084"/>
            <a:ext cx="2229627" cy="727659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4938773" y="3770288"/>
            <a:ext cx="1093590" cy="89266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6754158" y="3770287"/>
            <a:ext cx="922814" cy="89266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7513309" y="2888084"/>
            <a:ext cx="2268100" cy="72765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2165451" y="257892"/>
            <a:ext cx="8596668" cy="183346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Arno Pro Caption" pitchFamily="18" charset="0" panose="02020502040506020403"/>
                <a:ea typeface="Arno Pro Caption" pitchFamily="18" charset="0" panose="02020502040506020403"/>
                <a:cs typeface="Arno Pro Caption" pitchFamily="18" charset="0" panose="02020502040506020403"/>
              </a:rPr>
              <a:t>Перечень задач Жестковой Е.А 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Arno Pro Caption" pitchFamily="18" charset="0" panose="02020502040506020403"/>
                <a:ea typeface="Arno Pro Caption" pitchFamily="18" charset="0" panose="02020502040506020403"/>
                <a:cs typeface="Arno Pro Caption" pitchFamily="18" charset="0" panose="02020502040506020403"/>
              </a:rPr>
              <a:t>для развития читательского интереса младших школьников с ОВЗ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2301286" y="1842756"/>
            <a:ext cx="8324998" cy="4483571"/>
          </a:xfrm>
        </p:spPr>
        <p:txBody>
          <a:bodyPr>
            <a:normAutofit/>
          </a:bodyPr>
          <a:lstStyle/>
          <a:p>
            <a:pPr algn="just">
              <a:buFont typeface="Wingdings" charset="0"/>
              <a:buChar char="ü"/>
            </a:pPr>
            <a:r>
              <a:rPr lang="ru-RU" sz="2400" b="0" i="0" u="none" strike="noStrike">
                <a:latin typeface="Arno Pro Caption" pitchFamily="18" charset="0" panose="02020502040506020403"/>
                <a:ea typeface="Arno Pro Caption" pitchFamily="18" charset="0" panose="02020502040506020403"/>
                <a:cs typeface="Arno Pro Caption" pitchFamily="18" charset="0" panose="02020502040506020403"/>
              </a:rPr>
              <a:t>Развитие интереса к чтению и, как следствие, формирование читательского интереса в целом; </a:t>
            </a:r>
          </a:p>
          <a:p>
            <a:pPr algn="just">
              <a:buFont typeface="Wingdings" charset="0"/>
              <a:buChar char="ü"/>
            </a:pPr>
            <a:r>
              <a:rPr lang="ru-RU" sz="2400" b="0" i="0" u="none" strike="noStrike">
                <a:latin typeface="Arno Pro Caption" pitchFamily="18" charset="0" panose="02020502040506020403"/>
                <a:ea typeface="Arno Pro Caption" pitchFamily="18" charset="0" panose="02020502040506020403"/>
                <a:cs typeface="Arno Pro Caption" pitchFamily="18" charset="0" panose="02020502040506020403"/>
              </a:rPr>
              <a:t>Совершенствование качества чтения, как основы глубокого и полноценного восприятия младшими школьниками художественного текста; </a:t>
            </a:r>
          </a:p>
          <a:p>
            <a:pPr algn="just">
              <a:buFont typeface="Wingdings" charset="0"/>
              <a:buChar char="ü"/>
            </a:pPr>
            <a:r>
              <a:rPr lang="ru-RU" sz="2400" b="0" i="0" u="none" strike="noStrike">
                <a:latin typeface="Arno Pro Caption" pitchFamily="18" charset="0" panose="02020502040506020403"/>
                <a:ea typeface="Arno Pro Caption" pitchFamily="18" charset="0" panose="02020502040506020403"/>
                <a:cs typeface="Arno Pro Caption" pitchFamily="18" charset="0" panose="02020502040506020403"/>
              </a:rPr>
              <a:t>развитие речи учащихся через формирование правильного литературного языка и умений выражать свои мысли и чувства в разных формах устной и письменной речи; </a:t>
            </a:r>
          </a:p>
          <a:p>
            <a:pPr algn="just">
              <a:buFont typeface="Wingdings" charset="0"/>
              <a:buChar char="ü"/>
            </a:pPr>
            <a:r>
              <a:rPr lang="ru-RU" sz="2400" b="0" i="0" u="none" strike="noStrike">
                <a:latin typeface="Arno Pro Caption" pitchFamily="18" charset="0" panose="02020502040506020403"/>
                <a:ea typeface="Arno Pro Caption" pitchFamily="18" charset="0" panose="02020502040506020403"/>
                <a:cs typeface="Arno Pro Caption" pitchFamily="18" charset="0" panose="02020502040506020403"/>
              </a:rPr>
              <a:t>освоение учениками-читателями нравственных ценностей, содержащихся в художественном произведении, осмысление нравственных понятий, формирование нравственных качеств личности на примере литературного героя”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825094" cy="6858000"/>
          </a:xfrm>
          <a:prstGeom prst="rect">
            <a:avLst/>
          </a:prstGeom>
          <a:solidFill>
            <a:srgbClr val="A162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2165451" y="257892"/>
            <a:ext cx="8596668" cy="132230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Arno Pro Caption" pitchFamily="18" charset="0" panose="02020502040506020403"/>
                <a:ea typeface="Arno Pro Caption" pitchFamily="18" charset="0" panose="02020502040506020403"/>
                <a:cs typeface="Arno Pro Caption" pitchFamily="18" charset="0" panose="02020502040506020403"/>
              </a:rPr>
              <a:t>Игровые приёмы, как средство побуждения, стимулирования к учебной деятельности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2165451" y="1496707"/>
            <a:ext cx="8324998" cy="5119275"/>
          </a:xfrm>
        </p:spPr>
        <p:txBody>
          <a:bodyPr>
            <a:normAutofit/>
          </a:bodyPr>
          <a:lstStyle/>
          <a:p>
            <a:pPr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Char char="ü"/>
            </a:pPr>
            <a:r>
              <a:rPr lang="ru-RU" sz="2400" b="0" i="0" u="none" strike="noStrike">
                <a:solidFill>
                  <a:srgbClr val="000000"/>
                </a:solidFill>
                <a:latin typeface="Arno Pro Caption" pitchFamily="18" charset="0" panose="02020502040506020403"/>
                <a:ea typeface="Arno Pro Caption" pitchFamily="18" charset="0" panose="02020502040506020403"/>
                <a:cs typeface="Arno Pro Caption" pitchFamily="18" charset="0" panose="02020502040506020403"/>
              </a:rPr>
              <a:t>Прием «Измени сюжет» - измени сюжет произведения, измени время событий.</a:t>
            </a:r>
            <a:endParaRPr lang="ru-RU" sz="1885" b="0" i="0" u="none" strike="noStrike">
              <a:solidFill>
                <a:srgbClr val="000000"/>
              </a:solidFill>
              <a:latin typeface="Arno Pro Caption" pitchFamily="18" charset="0" panose="02020502040506020403"/>
              <a:ea typeface="Arno Pro Caption" pitchFamily="18" charset="0" panose="02020502040506020403"/>
              <a:cs typeface="Arno Pro Caption" pitchFamily="18" charset="0" panose="02020502040506020403"/>
            </a:endParaRPr>
          </a:p>
          <a:p>
            <a:pPr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Char char="ü"/>
            </a:pPr>
            <a:r>
              <a:rPr lang="ru-RU" sz="2400" b="0" i="0" u="none" strike="noStrike">
                <a:solidFill>
                  <a:srgbClr val="000000"/>
                </a:solidFill>
                <a:latin typeface="Arno Pro Caption" pitchFamily="18" charset="0" panose="02020502040506020403"/>
                <a:ea typeface="Arno Pro Caption" pitchFamily="18" charset="0" panose="02020502040506020403"/>
                <a:cs typeface="Arno Pro Caption" pitchFamily="18" charset="0" panose="02020502040506020403"/>
              </a:rPr>
              <a:t>Прием «Шифровка» – зашифруй главную мысль произведения, заменяя слова антонимами.</a:t>
            </a:r>
            <a:endParaRPr lang="ru-RU" sz="1885" b="0" i="0" u="none" strike="noStrike">
              <a:solidFill>
                <a:srgbClr val="000000"/>
              </a:solidFill>
              <a:latin typeface="Arno Pro Caption" pitchFamily="18" charset="0" panose="02020502040506020403"/>
              <a:ea typeface="Arno Pro Caption" pitchFamily="18" charset="0" panose="02020502040506020403"/>
              <a:cs typeface="Arno Pro Caption" pitchFamily="18" charset="0" panose="02020502040506020403"/>
            </a:endParaRPr>
          </a:p>
          <a:p>
            <a:pPr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Char char="ü"/>
            </a:pPr>
            <a:r>
              <a:rPr lang="ru-RU" sz="2400" b="0" i="0" u="none" strike="noStrike">
                <a:solidFill>
                  <a:srgbClr val="000000"/>
                </a:solidFill>
                <a:latin typeface="Arno Pro Caption" pitchFamily="18" charset="0" panose="02020502040506020403"/>
                <a:ea typeface="Arno Pro Caption" pitchFamily="18" charset="0" panose="02020502040506020403"/>
                <a:cs typeface="Arno Pro Caption" pitchFamily="18" charset="0" panose="02020502040506020403"/>
              </a:rPr>
              <a:t>Прием «Продолжение» – придумай несколько вариантов продолжения произведения.</a:t>
            </a:r>
            <a:endParaRPr lang="ru-RU" sz="1885" b="0" i="0" u="none" strike="noStrike">
              <a:solidFill>
                <a:srgbClr val="000000"/>
              </a:solidFill>
              <a:latin typeface="Arno Pro Caption" pitchFamily="18" charset="0" panose="02020502040506020403"/>
              <a:ea typeface="Arno Pro Caption" pitchFamily="18" charset="0" panose="02020502040506020403"/>
              <a:cs typeface="Arno Pro Caption" pitchFamily="18" charset="0" panose="02020502040506020403"/>
            </a:endParaRPr>
          </a:p>
          <a:p>
            <a:pPr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Char char="ü"/>
            </a:pPr>
            <a:r>
              <a:rPr lang="ru-RU" sz="2400" b="0" i="0" u="none" strike="noStrike">
                <a:solidFill>
                  <a:srgbClr val="000000"/>
                </a:solidFill>
                <a:latin typeface="Arno Pro Caption" pitchFamily="18" charset="0" panose="02020502040506020403"/>
                <a:ea typeface="Arno Pro Caption" pitchFamily="18" charset="0" panose="02020502040506020403"/>
                <a:cs typeface="Arno Pro Caption" pitchFamily="18" charset="0" panose="02020502040506020403"/>
              </a:rPr>
              <a:t>Прием «Ваш вариант» – в группах детям предлагается из «волшебных мешочков» достать фрагменты сказки и по ним составить свою. </a:t>
            </a:r>
            <a:endParaRPr lang="ru-RU" sz="2400" dirty="0">
              <a:solidFill>
                <a:schemeClr val="tx2"/>
              </a:solidFill>
              <a:latin typeface="Arno Pro Caption" pitchFamily="18" charset="0" panose="02020502040506020403"/>
              <a:ea typeface="Arno Pro Caption" pitchFamily="18" charset="0" panose="02020502040506020403"/>
              <a:cs typeface="Arno Pro Caption" pitchFamily="18" charset="0" panose="02020502040506020403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825094" cy="6858000"/>
          </a:xfrm>
          <a:prstGeom prst="rect">
            <a:avLst/>
          </a:prstGeom>
          <a:solidFill>
            <a:srgbClr val="A162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825093" y="1311413"/>
            <a:ext cx="11366907" cy="1096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latin typeface="Arno Pro Caption" pitchFamily="18" charset="0" panose="02020502040506020403"/>
                <a:ea typeface="Arno Pro Caption" pitchFamily="18" charset="0" panose="02020502040506020403"/>
                <a:cs typeface="Arno Pro Caption" pitchFamily="18" charset="0" panose="02020502040506020403"/>
              </a:rPr>
              <a:t>Критерии литературных игр:</a:t>
            </a:r>
          </a:p>
          <a:p>
            <a:pPr marL="0" indent="0" algn="l">
              <a:buNone/>
            </a:pPr>
            <a:r>
              <a:rPr lang="ru-RU" b="0" dirty="0">
                <a:latin typeface="Arno Pro Caption" pitchFamily="18" charset="0" panose="02020502040506020403"/>
                <a:ea typeface="Arno Pro Caption" pitchFamily="18" charset="0" panose="02020502040506020403"/>
                <a:cs typeface="Arno Pro Caption" pitchFamily="18" charset="0" panose="02020502040506020403"/>
              </a:rPr>
              <a:t>1) литературные игры, основанные на эрудиции (викторины, ребусы, шарады, кроссворды, головоломки, загадки и т.д.);</a:t>
            </a:r>
          </a:p>
          <a:p>
            <a:pPr marL="0" indent="0" algn="l">
              <a:buNone/>
            </a:pPr>
            <a:r>
              <a:rPr lang="ru-RU" b="0" dirty="0">
                <a:latin typeface="Arno Pro Caption" pitchFamily="18" charset="0" panose="02020502040506020403"/>
                <a:ea typeface="Arno Pro Caption" pitchFamily="18" charset="0" panose="02020502040506020403"/>
                <a:cs typeface="Arno Pro Caption" pitchFamily="18" charset="0" panose="02020502040506020403"/>
              </a:rPr>
              <a:t>2) Творческие литературные игры  (</a:t>
            </a:r>
            <a:r>
              <a:rPr lang="ru-RU" sz="2800" b="0" i="0" u="none" strike="noStrike">
                <a:latin typeface="Arno Pro Caption" pitchFamily="18" charset="0" panose="02020502040506020403"/>
                <a:ea typeface="Arno Pro Caption" pitchFamily="18" charset="0" panose="02020502040506020403"/>
                <a:cs typeface="Arno Pro Caption" pitchFamily="18" charset="0" panose="02020502040506020403"/>
              </a:rPr>
              <a:t>подразумевают создание оригинальных литературных текстов).</a:t>
            </a:r>
            <a:endParaRPr lang="ru-RU" b="0" dirty="0">
              <a:latin typeface="Arno Pro Caption" pitchFamily="18" charset="0" panose="02020502040506020403"/>
              <a:ea typeface="Arno Pro Caption" pitchFamily="18" charset="0" panose="02020502040506020403"/>
              <a:cs typeface="Arno Pro Caption" pitchFamily="18" charset="0" panose="02020502040506020403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" y="0"/>
            <a:ext cx="825094" cy="6858000"/>
          </a:xfrm>
          <a:prstGeom prst="rect">
            <a:avLst/>
          </a:prstGeom>
          <a:solidFill>
            <a:srgbClr val="A162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38738" y="1236372"/>
            <a:ext cx="41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Другая 1">
      <a:majorFont>
        <a:latin typeface="Arno Pro Caption"/>
        <a:ea typeface=""/>
        <a:cs typeface=""/>
      </a:majorFont>
      <a:minorFont>
        <a:latin typeface="Arno Pro Captio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1075</TotalTime>
  <Words>846</Words>
  <Application>Microsoft Office PowerPoint</Application>
  <PresentationFormat>Широкоэкранный</PresentationFormat>
  <Paragraphs>159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Дифференцированное обучение на уроках литературного чтения в начальной школе как условие реализации системно-деятельностного подхода</vt:lpstr>
      <vt:lpstr>Презентация PowerPoint</vt:lpstr>
      <vt:lpstr>Проблема</vt:lpstr>
      <vt:lpstr>Презентация PowerPoint</vt:lpstr>
      <vt:lpstr>Методы:</vt:lpstr>
      <vt:lpstr>Презентация PowerPoint</vt:lpstr>
      <vt:lpstr>Младший школьный возраст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данного уровня представлено ДВА задания. Ты можешь выполнить ОДНО на выбор для получения наклейки «Хорошо».</vt:lpstr>
      <vt:lpstr>Задание №1. Выбери из предложенных только авторов шуточных произведений, с которыми познакомился на уроке. Выпиши их в рабочую тетрадь в столбик.</vt:lpstr>
      <vt:lpstr>Задание №2. Ответь на тестовые вопросы. Варианты ответа записывай в рабочую тетрадь. </vt:lpstr>
      <vt:lpstr>Подберите соответствующую картинку к данному тексту. Запиши в рабочую тетрадь номер текста и номер картинки. За выполнение этого задания ты можешь получить наклейку «Отлично». </vt:lpstr>
      <vt:lpstr>Придумай самостоятельно шуточное произведение или продолжение одного из тех, которые были изучены на уроке. Запиши в рабочую тетрадь. За выполнение данного задания ты можешь получить наклейку «Превосходно!» и наклейку «Молодец».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Дифференцированное обучение на уроках литературного чтения в начальной школе как условие реализации системно-деятельностного подхода</dc:title>
  <dc:creator>Анастасия</dc:creator>
  <cp:lastModifiedBy>79131004041</cp:lastModifiedBy>
  <cp:revision>37</cp:revision>
  <dcterms:created xsi:type="dcterms:W3CDTF">2022-06-07T06:12:27Z</dcterms:created>
  <dcterms:modified xsi:type="dcterms:W3CDTF">2024-09-08T05:06:55Z</dcterms:modified>
</cp:coreProperties>
</file>