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61C8B-FEF0-415A-99BA-2F61E050FE56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2E9E-56EE-4929-81A6-D721391E4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257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61C8B-FEF0-415A-99BA-2F61E050FE56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2E9E-56EE-4929-81A6-D721391E4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883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61C8B-FEF0-415A-99BA-2F61E050FE56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2E9E-56EE-4929-81A6-D721391E4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668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61C8B-FEF0-415A-99BA-2F61E050FE56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2E9E-56EE-4929-81A6-D721391E4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697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61C8B-FEF0-415A-99BA-2F61E050FE56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2E9E-56EE-4929-81A6-D721391E4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101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61C8B-FEF0-415A-99BA-2F61E050FE56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2E9E-56EE-4929-81A6-D721391E4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15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61C8B-FEF0-415A-99BA-2F61E050FE56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2E9E-56EE-4929-81A6-D721391E4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927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61C8B-FEF0-415A-99BA-2F61E050FE56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2E9E-56EE-4929-81A6-D721391E4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96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61C8B-FEF0-415A-99BA-2F61E050FE56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2E9E-56EE-4929-81A6-D721391E4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930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61C8B-FEF0-415A-99BA-2F61E050FE56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2E9E-56EE-4929-81A6-D721391E4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808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61C8B-FEF0-415A-99BA-2F61E050FE56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2E9E-56EE-4929-81A6-D721391E4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580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61C8B-FEF0-415A-99BA-2F61E050FE56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C2E9E-56EE-4929-81A6-D721391E4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84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Язык и культура. Исконно русская </a:t>
            </a:r>
            <a:r>
              <a:rPr lang="ru-RU" dirty="0" smtClean="0"/>
              <a:t>лексика и ее особенности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Подготовил: учитель русского языка и литературы МКОУ СОШ 7 </a:t>
            </a:r>
            <a:r>
              <a:rPr lang="ru-RU" sz="1600" dirty="0" err="1" smtClean="0"/>
              <a:t>с.Старомарьевка</a:t>
            </a:r>
            <a:r>
              <a:rPr lang="ru-RU" sz="1600" dirty="0" smtClean="0"/>
              <a:t> </a:t>
            </a:r>
            <a:r>
              <a:rPr lang="ru-RU" sz="1600" dirty="0" err="1" smtClean="0"/>
              <a:t>Е.А.Королевская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34744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ru-RU" b="1" u="sng" dirty="0"/>
              <a:t>Примеры собственно русских слов:</a:t>
            </a:r>
            <a:endParaRPr lang="ru-RU" b="1" dirty="0"/>
          </a:p>
          <a:p>
            <a:pPr lvl="0"/>
            <a:r>
              <a:rPr lang="ru-RU" dirty="0"/>
              <a:t>некоторые наименования действий: </a:t>
            </a:r>
            <a:r>
              <a:rPr lang="ru-RU" b="1" i="1" dirty="0"/>
              <a:t>ворковать, разредить, размозжить, распекать, брюзжать;</a:t>
            </a:r>
            <a:endParaRPr lang="ru-RU" b="1" dirty="0"/>
          </a:p>
          <a:p>
            <a:pPr lvl="0"/>
            <a:r>
              <a:rPr lang="ru-RU" dirty="0"/>
              <a:t>названия предметов быта, продуктов питания: </a:t>
            </a:r>
            <a:r>
              <a:rPr lang="ru-RU" b="1" i="1" dirty="0"/>
              <a:t>обои, облучок, обложка, голубцы, кулебяка;</a:t>
            </a:r>
            <a:endParaRPr lang="ru-RU" b="1" dirty="0"/>
          </a:p>
          <a:p>
            <a:pPr lvl="0"/>
            <a:r>
              <a:rPr lang="ru-RU" dirty="0"/>
              <a:t>наименования отвлечённых понятий: </a:t>
            </a:r>
            <a:r>
              <a:rPr lang="ru-RU" b="1" i="1" dirty="0"/>
              <a:t>итог, обман, обиняк, опыт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0438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М</a:t>
            </a:r>
            <a:r>
              <a:rPr lang="ru-RU" b="1" dirty="0" smtClean="0">
                <a:solidFill>
                  <a:srgbClr val="002060"/>
                </a:solidFill>
              </a:rPr>
              <a:t>есто русского языка среди других славянских языков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директор\Desktop\1645149943_46042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7068276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4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3" t="14423" r="35732" b="18715"/>
          <a:stretch/>
        </p:blipFill>
        <p:spPr bwMode="auto">
          <a:xfrm>
            <a:off x="0" y="0"/>
            <a:ext cx="9144000" cy="688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98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Славянские заимствования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Среди заимствований из славянских языков особую роль играют </a:t>
            </a:r>
            <a:r>
              <a:rPr lang="ru-RU" b="1" dirty="0"/>
              <a:t>старославянизмы</a:t>
            </a:r>
            <a:r>
              <a:rPr lang="ru-RU" dirty="0"/>
              <a:t> – слова, вошедшие в русский язык из старославянского языка, языка древнейших (X-XI вв.) памятников славянской письменности.</a:t>
            </a:r>
          </a:p>
          <a:p>
            <a:r>
              <a:rPr lang="ru-RU" u="sng" dirty="0"/>
              <a:t>Примеры слов, заимствованных из старославянского языка:</a:t>
            </a:r>
            <a:r>
              <a:rPr lang="ru-RU" dirty="0"/>
              <a:t> </a:t>
            </a:r>
            <a:r>
              <a:rPr lang="ru-RU" b="1" i="1" dirty="0"/>
              <a:t>враг, брег, млечный, ладья, низвергнуть, презирать, злословие, великодушие, послушание и др.</a:t>
            </a:r>
            <a:endParaRPr lang="ru-RU" b="1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u="sng" dirty="0"/>
              <a:t>Существуют исконно русские синонимы некоторых заимствованных из старославянского языка слов:</a:t>
            </a:r>
            <a:r>
              <a:rPr lang="ru-RU" dirty="0"/>
              <a:t> </a:t>
            </a:r>
            <a:r>
              <a:rPr lang="ru-RU" b="1" i="1" dirty="0"/>
              <a:t>ланиты — щёки, уста — губы, очи — глаза, перст — палец и др</a:t>
            </a:r>
            <a:r>
              <a:rPr lang="ru-RU" b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4693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Заимствование из неславянских языков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из латинского: </a:t>
            </a:r>
            <a:r>
              <a:rPr lang="ru-RU" b="1" i="1" dirty="0"/>
              <a:t>экзамен, диктант, директор, каникулы, максимум, минимум и др.;</a:t>
            </a:r>
            <a:endParaRPr lang="ru-RU" b="1" dirty="0"/>
          </a:p>
          <a:p>
            <a:pPr lvl="0"/>
            <a:r>
              <a:rPr lang="ru-RU" dirty="0"/>
              <a:t>из тюркских языков: </a:t>
            </a:r>
            <a:r>
              <a:rPr lang="ru-RU" b="1" i="1" dirty="0"/>
              <a:t>жемчуг, изюм, арбуз, караван, туз, сундук, халат и др.;</a:t>
            </a:r>
            <a:endParaRPr lang="ru-RU" b="1" dirty="0"/>
          </a:p>
          <a:p>
            <a:pPr lvl="0"/>
            <a:r>
              <a:rPr lang="ru-RU" dirty="0"/>
              <a:t>из скандинавских языков: </a:t>
            </a:r>
            <a:r>
              <a:rPr lang="ru-RU" b="1" i="1" dirty="0"/>
              <a:t>якорь, кнут, мачта, сельдь и др.;</a:t>
            </a:r>
            <a:endParaRPr lang="ru-RU" b="1" dirty="0"/>
          </a:p>
          <a:p>
            <a:pPr lvl="0"/>
            <a:r>
              <a:rPr lang="ru-RU" dirty="0"/>
              <a:t>из немецкого: </a:t>
            </a:r>
            <a:r>
              <a:rPr lang="ru-RU" b="1" i="1" dirty="0"/>
              <a:t>матрос, галстук, курорт, мольберт, шпинат, гавань и др.;</a:t>
            </a:r>
            <a:endParaRPr lang="ru-RU" b="1" dirty="0"/>
          </a:p>
          <a:p>
            <a:pPr lvl="0"/>
            <a:r>
              <a:rPr lang="ru-RU" dirty="0"/>
              <a:t>из французского: </a:t>
            </a:r>
            <a:r>
              <a:rPr lang="ru-RU" b="1" i="1" dirty="0"/>
              <a:t>бульон, мармелад, режиссёр, пьеса, афиша и др</a:t>
            </a:r>
            <a:r>
              <a:rPr lang="ru-RU" b="1" dirty="0"/>
              <a:t>.;</a:t>
            </a:r>
          </a:p>
          <a:p>
            <a:pPr lvl="0"/>
            <a:r>
              <a:rPr lang="ru-RU" dirty="0"/>
              <a:t>из английского: </a:t>
            </a:r>
            <a:r>
              <a:rPr lang="ru-RU" b="1" i="1" dirty="0"/>
              <a:t>тоннель, футбол, митинг, лидер, бойкот и др.;</a:t>
            </a:r>
            <a:endParaRPr lang="ru-RU" b="1" dirty="0"/>
          </a:p>
          <a:p>
            <a:pPr lvl="0"/>
            <a:r>
              <a:rPr lang="ru-RU" dirty="0"/>
              <a:t>из испанского: </a:t>
            </a:r>
            <a:r>
              <a:rPr lang="ru-RU" b="1" i="1" dirty="0"/>
              <a:t>серенада, гитара, карамель и др.;</a:t>
            </a:r>
            <a:endParaRPr lang="ru-RU" b="1" dirty="0"/>
          </a:p>
          <a:p>
            <a:pPr lvl="0"/>
            <a:r>
              <a:rPr lang="ru-RU" dirty="0"/>
              <a:t>из итальянского: </a:t>
            </a:r>
            <a:r>
              <a:rPr lang="ru-RU" b="1" i="1" dirty="0"/>
              <a:t>карнавал, либретто, ария и др</a:t>
            </a:r>
            <a:r>
              <a:rPr lang="ru-RU" b="1" i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42965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Практикум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u="sng" dirty="0" smtClean="0"/>
              <a:t>Упр.1</a:t>
            </a:r>
            <a:r>
              <a:rPr lang="ru-RU" b="1" u="sng" dirty="0"/>
              <a:t>.</a:t>
            </a:r>
            <a:r>
              <a:rPr lang="ru-RU" dirty="0"/>
              <a:t> </a:t>
            </a:r>
            <a:r>
              <a:rPr lang="ru-RU" u="sng" dirty="0"/>
              <a:t>Найдите в современном русском языке слова, имеющие старославянские корни.</a:t>
            </a:r>
            <a:r>
              <a:rPr lang="ru-RU" dirty="0"/>
              <a:t> Для того чтобы облегчить вам работу, я дам несколько подсказок.</a:t>
            </a:r>
          </a:p>
          <a:p>
            <a:r>
              <a:rPr lang="ru-RU" dirty="0"/>
              <a:t>1)После жаркого дня вечером веет чем? </a:t>
            </a:r>
            <a:endParaRPr lang="ru-RU" dirty="0" smtClean="0"/>
          </a:p>
          <a:p>
            <a:r>
              <a:rPr lang="ru-RU" dirty="0" smtClean="0"/>
              <a:t>2) Министерство</a:t>
            </a:r>
            <a:r>
              <a:rPr lang="ru-RU" dirty="0"/>
              <a:t>, отвечающее за охрану здоровья в стране, проводящее реформы в этой области. </a:t>
            </a:r>
          </a:p>
        </p:txBody>
      </p:sp>
    </p:spTree>
    <p:extLst>
      <p:ext uri="{BB962C8B-B14F-4D97-AF65-F5344CB8AC3E}">
        <p14:creationId xmlns:p14="http://schemas.microsoft.com/office/powerpoint/2010/main" val="4064600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/>
          </a:bodyPr>
          <a:lstStyle/>
          <a:p>
            <a:r>
              <a:rPr lang="ru-RU" b="1" u="sng" dirty="0"/>
              <a:t>Упр.2.</a:t>
            </a:r>
            <a:r>
              <a:rPr lang="ru-RU" dirty="0"/>
              <a:t> </a:t>
            </a:r>
            <a:r>
              <a:rPr lang="ru-RU" u="sng" dirty="0"/>
              <a:t>В следующих примерах найдите старославянизмы, укажите их признаки, подберите к каждому из них однокоренное русское слово.</a:t>
            </a:r>
          </a:p>
          <a:p>
            <a:r>
              <a:rPr lang="ru-RU" dirty="0"/>
              <a:t>1)…Раздался звучный глас Петра. 2)И он промчался пред полками </a:t>
            </a:r>
            <a:r>
              <a:rPr lang="ru-RU" dirty="0" err="1"/>
              <a:t>могущ</a:t>
            </a:r>
            <a:r>
              <a:rPr lang="ru-RU" dirty="0"/>
              <a:t> и радостен, как бой. 3)…Окрепла Русь. Так тяжкий млат, дробя стекло, куёт булат. 4)Тих полет </a:t>
            </a:r>
            <a:r>
              <a:rPr lang="ru-RU" dirty="0" err="1"/>
              <a:t>полнощи</a:t>
            </a:r>
            <a:r>
              <a:rPr lang="ru-RU" dirty="0"/>
              <a:t>. 5) Бразды пушистые взрывая, летит кибитка удалая. 6) Росли мы вместе; нашу младость вскормила чуждая семья.</a:t>
            </a:r>
          </a:p>
          <a:p>
            <a:pPr marL="0" indent="0">
              <a:buNone/>
            </a:pPr>
            <a:r>
              <a:rPr lang="ru-RU" dirty="0" smtClean="0"/>
              <a:t>			(</a:t>
            </a:r>
            <a:r>
              <a:rPr lang="ru-RU" dirty="0"/>
              <a:t>Из произведений </a:t>
            </a:r>
            <a:r>
              <a:rPr lang="ru-RU" dirty="0" err="1"/>
              <a:t>А.С.Пушкина</a:t>
            </a:r>
            <a:r>
              <a:rPr lang="ru-RU" dirty="0"/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879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/>
          <a:lstStyle/>
          <a:p>
            <a:r>
              <a:rPr lang="ru-RU" dirty="0"/>
              <a:t>Давайте попробуем угадать, как звучат по-русски названия известных сказок </a:t>
            </a:r>
            <a:r>
              <a:rPr lang="ru-RU" dirty="0" err="1"/>
              <a:t>Ш.Перро</a:t>
            </a:r>
            <a:r>
              <a:rPr lang="ru-RU" dirty="0"/>
              <a:t> и Г.-</a:t>
            </a:r>
            <a:r>
              <a:rPr lang="ru-RU" dirty="0" err="1"/>
              <a:t>Х.Андерсена</a:t>
            </a:r>
            <a:r>
              <a:rPr lang="ru-RU" dirty="0"/>
              <a:t>, представленные в таблице на болгарском, сербском и польском языках.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145037"/>
              </p:ext>
            </p:extLst>
          </p:nvPr>
        </p:nvGraphicFramePr>
        <p:xfrm>
          <a:off x="1043608" y="2924944"/>
          <a:ext cx="7488832" cy="28803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4068"/>
                <a:gridCol w="2104849"/>
                <a:gridCol w="1971913"/>
                <a:gridCol w="1418002"/>
              </a:tblGrid>
              <a:tr h="940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 dirty="0">
                          <a:effectLst/>
                        </a:rPr>
                        <a:t>болгарский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 dirty="0">
                          <a:effectLst/>
                        </a:rPr>
                        <a:t>сербский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 dirty="0">
                          <a:effectLst/>
                        </a:rPr>
                        <a:t>польский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 dirty="0">
                          <a:effectLst/>
                        </a:rPr>
                        <a:t>русский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1939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>
                          <a:effectLst/>
                        </a:rPr>
                        <a:t>Червената шапчица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>
                          <a:effectLst/>
                        </a:rPr>
                        <a:t>Crvenkapica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>
                          <a:effectLst/>
                        </a:rPr>
                        <a:t>Czerwony kapturek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1990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Переходим ко второй сказке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899972"/>
              </p:ext>
            </p:extLst>
          </p:nvPr>
        </p:nvGraphicFramePr>
        <p:xfrm>
          <a:off x="611560" y="2492896"/>
          <a:ext cx="7848872" cy="33123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9936"/>
                <a:gridCol w="2206043"/>
                <a:gridCol w="2066716"/>
                <a:gridCol w="1486177"/>
              </a:tblGrid>
              <a:tr h="805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 dirty="0">
                          <a:effectLst/>
                        </a:rPr>
                        <a:t>болгарский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 dirty="0">
                          <a:effectLst/>
                        </a:rPr>
                        <a:t>сербский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 dirty="0">
                          <a:effectLst/>
                        </a:rPr>
                        <a:t>польский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>
                          <a:effectLst/>
                        </a:rPr>
                        <a:t>русский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8443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>
                          <a:effectLst/>
                        </a:rPr>
                        <a:t>Пепеляшка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>
                          <a:effectLst/>
                        </a:rPr>
                        <a:t>Pepeljuga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 dirty="0" err="1">
                          <a:effectLst/>
                        </a:rPr>
                        <a:t>Kopciuszek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1662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>
                          <a:effectLst/>
                        </a:rPr>
                        <a:t>Uspavana ljepotica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 dirty="0" err="1">
                          <a:effectLst/>
                        </a:rPr>
                        <a:t>Śpiąca</a:t>
                      </a:r>
                      <a:r>
                        <a:rPr lang="ru-RU" sz="2800" dirty="0">
                          <a:effectLst/>
                        </a:rPr>
                        <a:t> </a:t>
                      </a:r>
                      <a:r>
                        <a:rPr lang="ru-RU" sz="2800" dirty="0" err="1">
                          <a:effectLst/>
                        </a:rPr>
                        <a:t>krόlewna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734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Сравните соответствующие слова украинского и русского языков и заполните пропуски в таблице.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9476447"/>
              </p:ext>
            </p:extLst>
          </p:nvPr>
        </p:nvGraphicFramePr>
        <p:xfrm>
          <a:off x="611560" y="1412776"/>
          <a:ext cx="8136904" cy="4752528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023348"/>
                <a:gridCol w="2045104"/>
                <a:gridCol w="2045104"/>
                <a:gridCol w="2023348"/>
              </a:tblGrid>
              <a:tr h="652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 dirty="0">
                          <a:effectLst/>
                        </a:rPr>
                        <a:t>украинский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 dirty="0">
                          <a:effectLst/>
                        </a:rPr>
                        <a:t>русский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>
                          <a:effectLst/>
                        </a:rPr>
                        <a:t>украинский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>
                          <a:effectLst/>
                        </a:rPr>
                        <a:t>русский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683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 dirty="0" err="1">
                          <a:effectLst/>
                        </a:rPr>
                        <a:t>Кiт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 dirty="0">
                          <a:effectLst/>
                        </a:rPr>
                        <a:t>Кот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 dirty="0" err="1">
                          <a:effectLst/>
                        </a:rPr>
                        <a:t>Дiд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683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 dirty="0">
                          <a:effectLst/>
                        </a:rPr>
                        <a:t>Сон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 dirty="0">
                          <a:effectLst/>
                        </a:rPr>
                        <a:t>Сон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 dirty="0" err="1">
                          <a:effectLst/>
                        </a:rPr>
                        <a:t>Дiм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683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 dirty="0" err="1">
                          <a:effectLst/>
                        </a:rPr>
                        <a:t>Пiсок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>
                          <a:effectLst/>
                        </a:rPr>
                        <a:t>Песок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 dirty="0">
                          <a:effectLst/>
                        </a:rPr>
                        <a:t>Кость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683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 dirty="0">
                          <a:effectLst/>
                        </a:rPr>
                        <a:t>Пес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>
                          <a:effectLst/>
                        </a:rPr>
                        <a:t>Пёс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>
                          <a:effectLst/>
                        </a:rPr>
                        <a:t>сiк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683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 dirty="0" err="1">
                          <a:effectLst/>
                        </a:rPr>
                        <a:t>Сiль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>
                          <a:effectLst/>
                        </a:rPr>
                        <a:t>Соль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>
                          <a:effectLst/>
                        </a:rPr>
                        <a:t>Вiтер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683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 dirty="0" err="1">
                          <a:effectLst/>
                        </a:rPr>
                        <a:t>вечiр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 dirty="0">
                          <a:effectLst/>
                        </a:rPr>
                        <a:t>вечер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 dirty="0">
                          <a:effectLst/>
                        </a:rPr>
                        <a:t>Овес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3544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Цели: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1) </a:t>
            </a:r>
            <a:r>
              <a:rPr lang="ru-RU" dirty="0" smtClean="0"/>
              <a:t>научиться разграничивать термины</a:t>
            </a:r>
            <a:r>
              <a:rPr lang="ru-RU" dirty="0"/>
              <a:t>: исконно  русская лексика и заимствованная;</a:t>
            </a:r>
          </a:p>
          <a:p>
            <a:r>
              <a:rPr lang="ru-RU" dirty="0"/>
              <a:t>2) совершенствовать умение различать исконно русскую и заимствованную лексику, определять слова активного и пассивного словарного запаса;</a:t>
            </a:r>
          </a:p>
          <a:p>
            <a:r>
              <a:rPr lang="ru-RU" dirty="0"/>
              <a:t>3) формировать уважительное отношение к родному языку.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0259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264696"/>
          </a:xfrm>
        </p:spPr>
        <p:txBody>
          <a:bodyPr/>
          <a:lstStyle/>
          <a:p>
            <a:r>
              <a:rPr lang="ru-RU" b="1" u="sng" dirty="0"/>
              <a:t>Рефлексия:</a:t>
            </a:r>
            <a:endParaRPr lang="ru-RU" dirty="0"/>
          </a:p>
          <a:p>
            <a:r>
              <a:rPr lang="ru-RU" dirty="0"/>
              <a:t>- Итак, что вы узнали на сегодняшнем уроке? С какими понятиями познакомились?</a:t>
            </a:r>
          </a:p>
          <a:p>
            <a:r>
              <a:rPr lang="ru-RU" dirty="0"/>
              <a:t>- На какие группы делятся славянские языки?</a:t>
            </a:r>
          </a:p>
          <a:p>
            <a:r>
              <a:rPr lang="ru-RU" dirty="0"/>
              <a:t>- Что общего во всех славянских языках?</a:t>
            </a:r>
          </a:p>
          <a:p>
            <a:r>
              <a:rPr lang="ru-RU" dirty="0"/>
              <a:t>- Сможете ли вы узнать старославянизмы?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9964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4290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Благодарю за внимание!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9552" y="531302"/>
            <a:ext cx="8229600" cy="1745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На дом: </a:t>
            </a:r>
          </a:p>
          <a:p>
            <a:r>
              <a:rPr lang="ru-RU" dirty="0" smtClean="0"/>
              <a:t>Найти в словаре не менее 10 примеров собственно русских слов с.13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8086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6573255" cy="5793507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«Нам дан во владение самый богатый, меткий, могучий и поистине волшебный русский язык. Нет ничего такого в жизни и в нашем сознании, чего нельзя было бы передать русским словом. По отношению каждого человека к своему языку, можно совершенно точно судить не только о его культурном уровне, но и о гражданской ценности. Истинная любовь к своей стране немыслима без любви к своему языку. Человек, равнодушный к своему языку, - дикарь. Его безразличие к языку объясняется полнейшим безразличием к прошлому и будущему своего народа. Языку мы учимся и должны учиться на протяжении всей своей жизни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(</a:t>
            </a:r>
            <a:r>
              <a:rPr lang="ru-RU" dirty="0" err="1" smtClean="0"/>
              <a:t>К.Г.Паустовский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026" name="Picture 2" descr="C:\Users\директор\Desktop\scale_12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908" y="116632"/>
            <a:ext cx="2379588" cy="316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045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404664"/>
            <a:ext cx="7272808" cy="5976664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Основателем современной науки о русском языке (её называют русистикой или лингвистикой) считается М.В. Ломоносов, он написал первую «Российскую грамматику», дал первое развернутое описания строя русского языка, разработал теорию трех «штилей».</a:t>
            </a:r>
          </a:p>
          <a:p>
            <a:r>
              <a:rPr lang="ru-RU" dirty="0"/>
              <a:t>*Создателем современного русского литературного языка по праву считается </a:t>
            </a:r>
            <a:r>
              <a:rPr lang="ru-RU" dirty="0" err="1"/>
              <a:t>А.С.Пушкин</a:t>
            </a:r>
            <a:r>
              <a:rPr lang="ru-RU" dirty="0"/>
              <a:t>.</a:t>
            </a:r>
          </a:p>
          <a:p>
            <a:r>
              <a:rPr lang="ru-RU" dirty="0"/>
              <a:t>* Видным ученым-русистом был В.И. Даль, создавший четырехтомный «Толковый словарь живого великорусского языка» (1883-1866), в котором он отразил не только литературный язык, но и многие диалекты.</a:t>
            </a:r>
          </a:p>
          <a:p>
            <a:endParaRPr lang="ru-RU" dirty="0"/>
          </a:p>
        </p:txBody>
      </p:sp>
      <p:pic>
        <p:nvPicPr>
          <p:cNvPr id="2050" name="Picture 2" descr="C:\Users\директор\Desktop\kDQ-qJhow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658" y="4188020"/>
            <a:ext cx="162018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иректор\Desktop\87ed93ca0811b5a648fe0a8ff6bf5c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32656"/>
            <a:ext cx="1638151" cy="182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директор\Desktop\ffd24ac5-2006-57f5-a018-f094f9c8cbf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119" y="2437656"/>
            <a:ext cx="1916719" cy="157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251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иректор\Desktop\933d87ea-ae62-4503-8647-e9ed810f97a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782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 лексике современного русского языка с точки зрения её происхождения можно выделить </a:t>
            </a:r>
            <a:r>
              <a:rPr lang="ru-RU" b="1" dirty="0"/>
              <a:t>исконно русские слова</a:t>
            </a:r>
            <a:r>
              <a:rPr lang="ru-RU" dirty="0"/>
              <a:t> и </a:t>
            </a:r>
            <a:r>
              <a:rPr lang="ru-RU" b="1" dirty="0"/>
              <a:t>слова заимствованные</a:t>
            </a:r>
            <a:r>
              <a:rPr lang="ru-RU" dirty="0"/>
              <a:t>.</a:t>
            </a:r>
          </a:p>
          <a:p>
            <a:r>
              <a:rPr lang="ru-RU" b="1" dirty="0"/>
              <a:t>Исконно русские слова</a:t>
            </a:r>
            <a:r>
              <a:rPr lang="ru-RU" dirty="0"/>
              <a:t> — слова, существующие издавна, постоянно, искони.</a:t>
            </a:r>
          </a:p>
          <a:p>
            <a:r>
              <a:rPr lang="ru-RU" dirty="0"/>
              <a:t>Под исконно русской лексикой понимаются те слова, которые образовались непосредственно в русском языке в разные периоды его становления:</a:t>
            </a:r>
          </a:p>
          <a:p>
            <a:r>
              <a:rPr lang="ru-RU" b="1" dirty="0"/>
              <a:t>индоевропейский язык</a:t>
            </a:r>
            <a:r>
              <a:rPr lang="ru-RU" dirty="0"/>
              <a:t> (конец эпохи неолита) →</a:t>
            </a:r>
          </a:p>
          <a:p>
            <a:r>
              <a:rPr lang="ru-RU" b="1" dirty="0"/>
              <a:t>общеславянский язык</a:t>
            </a:r>
            <a:r>
              <a:rPr lang="ru-RU" dirty="0"/>
              <a:t> (приблизительно до VII века нашей эры) →</a:t>
            </a:r>
          </a:p>
          <a:p>
            <a:r>
              <a:rPr lang="ru-RU" b="1" dirty="0"/>
              <a:t>восточнославянский язык</a:t>
            </a:r>
            <a:r>
              <a:rPr lang="ru-RU" dirty="0"/>
              <a:t> (приблизительно до XIV века нашей эры) →</a:t>
            </a:r>
          </a:p>
          <a:p>
            <a:r>
              <a:rPr lang="ru-RU" b="1" dirty="0"/>
              <a:t>русский язык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8953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/>
              <a:t>Примеры слов из индоевропейского языка:</a:t>
            </a:r>
            <a:endParaRPr lang="ru-RU" b="1" dirty="0"/>
          </a:p>
          <a:p>
            <a:pPr lvl="0"/>
            <a:r>
              <a:rPr lang="ru-RU" dirty="0"/>
              <a:t>некоторые слова, обозначающие родственные связи: </a:t>
            </a:r>
            <a:r>
              <a:rPr lang="ru-RU" b="1" i="1" dirty="0"/>
              <a:t>мать, брат, дочь</a:t>
            </a:r>
            <a:r>
              <a:rPr lang="ru-RU" b="1" dirty="0"/>
              <a:t>;</a:t>
            </a:r>
          </a:p>
          <a:p>
            <a:pPr lvl="0"/>
            <a:r>
              <a:rPr lang="ru-RU" dirty="0"/>
              <a:t>некоторые названия животных: </a:t>
            </a:r>
            <a:r>
              <a:rPr lang="ru-RU" b="1" i="1" dirty="0"/>
              <a:t>овца, бык, волк.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280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20000"/>
          </a:bodyPr>
          <a:lstStyle/>
          <a:p>
            <a:r>
              <a:rPr lang="ru-RU" b="1" u="sng" dirty="0"/>
              <a:t>Примеры слов из общеславянского языка:</a:t>
            </a:r>
            <a:endParaRPr lang="ru-RU" b="1" dirty="0"/>
          </a:p>
          <a:p>
            <a:pPr lvl="0"/>
            <a:r>
              <a:rPr lang="ru-RU" dirty="0"/>
              <a:t>некоторые слова, связанные с растительным миром: </a:t>
            </a:r>
            <a:r>
              <a:rPr lang="ru-RU" b="1" i="1" dirty="0"/>
              <a:t>дуб, липа, ель, сосна, клён, ясень, черёмуха, лес, бор, дерево, лист, ветвь, ветка, кора, сук, корень</a:t>
            </a:r>
            <a:r>
              <a:rPr lang="ru-RU" b="1" dirty="0"/>
              <a:t>;</a:t>
            </a:r>
          </a:p>
          <a:p>
            <a:pPr lvl="0"/>
            <a:r>
              <a:rPr lang="ru-RU" dirty="0"/>
              <a:t>некоторые названия трудовых процессов и орудий труда: </a:t>
            </a:r>
            <a:r>
              <a:rPr lang="ru-RU" b="1" i="1" dirty="0"/>
              <a:t>ткань, ковать, сечь, мотыга, челнок;</a:t>
            </a:r>
            <a:endParaRPr lang="ru-RU" b="1" dirty="0"/>
          </a:p>
          <a:p>
            <a:pPr lvl="0"/>
            <a:r>
              <a:rPr lang="ru-RU" dirty="0"/>
              <a:t>некоторые названия жилища и его частей: </a:t>
            </a:r>
            <a:r>
              <a:rPr lang="ru-RU" b="1" i="1" dirty="0"/>
              <a:t>дом, сени, пол, кров</a:t>
            </a:r>
            <a:r>
              <a:rPr lang="ru-RU" b="1" dirty="0"/>
              <a:t>;</a:t>
            </a:r>
          </a:p>
          <a:p>
            <a:pPr lvl="0"/>
            <a:r>
              <a:rPr lang="ru-RU" dirty="0"/>
              <a:t>некоторые названия домашних и лесных птиц: </a:t>
            </a:r>
            <a:r>
              <a:rPr lang="ru-RU" b="1" i="1" dirty="0"/>
              <a:t>курица, гусь, соловей, скворец</a:t>
            </a:r>
            <a:r>
              <a:rPr lang="ru-RU" b="1" dirty="0"/>
              <a:t>;</a:t>
            </a:r>
          </a:p>
          <a:p>
            <a:pPr lvl="0"/>
            <a:r>
              <a:rPr lang="ru-RU" dirty="0"/>
              <a:t>некоторые названия продуктов питания: </a:t>
            </a:r>
            <a:r>
              <a:rPr lang="ru-RU" b="1" i="1" dirty="0"/>
              <a:t>квас, кисель, сыр, сало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37305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lnSpcReduction="10000"/>
          </a:bodyPr>
          <a:lstStyle/>
          <a:p>
            <a:r>
              <a:rPr lang="ru-RU" b="1" u="sng" dirty="0"/>
              <a:t>Примеры слов из восточнославянского языка:</a:t>
            </a:r>
            <a:endParaRPr lang="ru-RU" b="1" dirty="0"/>
          </a:p>
          <a:p>
            <a:pPr lvl="0"/>
            <a:r>
              <a:rPr lang="ru-RU" dirty="0"/>
              <a:t>некоторые названия различных свойств, качеств, действий: </a:t>
            </a:r>
            <a:r>
              <a:rPr lang="ru-RU" b="1" i="1" dirty="0"/>
              <a:t>сизый, хороший, рокотать</a:t>
            </a:r>
            <a:r>
              <a:rPr lang="ru-RU" b="1" dirty="0"/>
              <a:t>;</a:t>
            </a:r>
          </a:p>
          <a:p>
            <a:pPr lvl="0"/>
            <a:r>
              <a:rPr lang="ru-RU" dirty="0"/>
              <a:t>некоторые названия птиц, животных: </a:t>
            </a:r>
            <a:r>
              <a:rPr lang="ru-RU" b="1" i="1" dirty="0"/>
              <a:t>зяблик, белка</a:t>
            </a:r>
            <a:r>
              <a:rPr lang="ru-RU" b="1" dirty="0"/>
              <a:t>;</a:t>
            </a:r>
          </a:p>
          <a:p>
            <a:pPr lvl="0"/>
            <a:r>
              <a:rPr lang="ru-RU" dirty="0"/>
              <a:t>некоторые единицы счёта: </a:t>
            </a:r>
            <a:r>
              <a:rPr lang="ru-RU" b="1" i="1" dirty="0"/>
              <a:t>сорок, девяносто</a:t>
            </a:r>
            <a:r>
              <a:rPr lang="ru-RU" b="1" dirty="0"/>
              <a:t>;</a:t>
            </a:r>
          </a:p>
          <a:p>
            <a:pPr lvl="0"/>
            <a:r>
              <a:rPr lang="ru-RU" dirty="0"/>
              <a:t>некоторые слова с общим временным значением: </a:t>
            </a:r>
            <a:r>
              <a:rPr lang="ru-RU" b="1" i="1" dirty="0"/>
              <a:t>сегодня, внезапно</a:t>
            </a:r>
            <a:r>
              <a:rPr lang="ru-RU" b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1885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472</Words>
  <Application>Microsoft Office PowerPoint</Application>
  <PresentationFormat>Экран (4:3)</PresentationFormat>
  <Paragraphs>106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Язык и культура. Исконно русская лексика и ее особенности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Место русского языка среди других славянских языков</vt:lpstr>
      <vt:lpstr>Презентация PowerPoint</vt:lpstr>
      <vt:lpstr>Славянские заимствования</vt:lpstr>
      <vt:lpstr>Заимствование из неславянских языков </vt:lpstr>
      <vt:lpstr>Практикум</vt:lpstr>
      <vt:lpstr>Презентация PowerPoint</vt:lpstr>
      <vt:lpstr>Презентация PowerPoint</vt:lpstr>
      <vt:lpstr>Презентация PowerPoint</vt:lpstr>
      <vt:lpstr>Сравните соответствующие слова украинского и русского языков и заполните пропуски в таблице.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Язык и культура. Исконно русская лексика и ее особенности</dc:title>
  <dc:creator>директор</dc:creator>
  <cp:lastModifiedBy>директор</cp:lastModifiedBy>
  <cp:revision>5</cp:revision>
  <dcterms:created xsi:type="dcterms:W3CDTF">2024-09-09T16:00:57Z</dcterms:created>
  <dcterms:modified xsi:type="dcterms:W3CDTF">2024-09-09T16:45:37Z</dcterms:modified>
</cp:coreProperties>
</file>