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6" r:id="rId4"/>
    <p:sldId id="257" r:id="rId5"/>
    <p:sldId id="258" r:id="rId6"/>
    <p:sldId id="262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32957-9943-434B-A59B-15EC1FA89D32}" type="datetimeFigureOut">
              <a:rPr lang="ru-RU" smtClean="0"/>
              <a:t>22.09.2024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2CAF6-BF70-4F09-94D4-B7032CC9E0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599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32957-9943-434B-A59B-15EC1FA89D32}" type="datetimeFigureOut">
              <a:rPr lang="ru-RU" smtClean="0"/>
              <a:t>22.09.2024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2CAF6-BF70-4F09-94D4-B7032CC9E0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256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32957-9943-434B-A59B-15EC1FA89D32}" type="datetimeFigureOut">
              <a:rPr lang="ru-RU" smtClean="0"/>
              <a:t>22.09.2024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2CAF6-BF70-4F09-94D4-B7032CC9E0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346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32957-9943-434B-A59B-15EC1FA89D32}" type="datetimeFigureOut">
              <a:rPr lang="ru-RU" smtClean="0"/>
              <a:t>22.09.2024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2CAF6-BF70-4F09-94D4-B7032CC9E0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715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32957-9943-434B-A59B-15EC1FA89D32}" type="datetimeFigureOut">
              <a:rPr lang="ru-RU" smtClean="0"/>
              <a:t>22.09.2024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2CAF6-BF70-4F09-94D4-B7032CC9E0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002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32957-9943-434B-A59B-15EC1FA89D32}" type="datetimeFigureOut">
              <a:rPr lang="ru-RU" smtClean="0"/>
              <a:t>22.09.2024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2CAF6-BF70-4F09-94D4-B7032CC9E0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910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32957-9943-434B-A59B-15EC1FA89D32}" type="datetimeFigureOut">
              <a:rPr lang="ru-RU" smtClean="0"/>
              <a:t>22.09.2024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2CAF6-BF70-4F09-94D4-B7032CC9E0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077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32957-9943-434B-A59B-15EC1FA89D32}" type="datetimeFigureOut">
              <a:rPr lang="ru-RU" smtClean="0"/>
              <a:t>22.09.2024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2CAF6-BF70-4F09-94D4-B7032CC9E0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429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32957-9943-434B-A59B-15EC1FA89D32}" type="datetimeFigureOut">
              <a:rPr lang="ru-RU" smtClean="0"/>
              <a:t>22.09.2024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2CAF6-BF70-4F09-94D4-B7032CC9E0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30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32957-9943-434B-A59B-15EC1FA89D32}" type="datetimeFigureOut">
              <a:rPr lang="ru-RU" smtClean="0"/>
              <a:t>22.09.2024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2CAF6-BF70-4F09-94D4-B7032CC9E0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094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32957-9943-434B-A59B-15EC1FA89D32}" type="datetimeFigureOut">
              <a:rPr lang="ru-RU" smtClean="0"/>
              <a:t>22.09.2024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2CAF6-BF70-4F09-94D4-B7032CC9E0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389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32957-9943-434B-A59B-15EC1FA89D32}" type="datetimeFigureOut">
              <a:rPr lang="ru-RU" smtClean="0"/>
              <a:t>22.09.2024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2CAF6-BF70-4F09-94D4-B7032CC9E0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30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g"/><Relationship Id="rId7" Type="http://schemas.openxmlformats.org/officeDocument/2006/relationships/image" Target="../media/image13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3" y="1293223"/>
            <a:ext cx="5564777" cy="5564777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141857" y="1777728"/>
            <a:ext cx="6675120" cy="1470025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/>
          <a:p>
            <a:pPr algn="ctr" defTabSz="1219170">
              <a:spcBef>
                <a:spcPct val="0"/>
              </a:spcBef>
              <a:defRPr/>
            </a:pPr>
            <a:r>
              <a:rPr lang="ru-RU" sz="6000" b="1" dirty="0">
                <a:ln w="9525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  <a:ea typeface="+mj-ea"/>
                <a:cs typeface="+mj-cs"/>
              </a:rPr>
              <a:t>Логопедическая </a:t>
            </a:r>
            <a:endParaRPr lang="ru-RU" sz="6000" b="1" dirty="0" smtClean="0">
              <a:ln w="9525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defTabSz="1219170">
              <a:spcBef>
                <a:spcPct val="0"/>
              </a:spcBef>
              <a:defRPr/>
            </a:pPr>
            <a:r>
              <a:rPr lang="ru-RU" sz="6000" b="1" dirty="0" smtClean="0">
                <a:ln w="9525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  <a:ea typeface="+mj-ea"/>
                <a:cs typeface="+mj-cs"/>
              </a:rPr>
              <a:t>дидактическая </a:t>
            </a:r>
            <a:r>
              <a:rPr lang="ru-RU" sz="6000" b="1" dirty="0">
                <a:ln w="9525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  <a:ea typeface="+mj-ea"/>
                <a:cs typeface="+mj-cs"/>
              </a:rPr>
              <a:t>игра </a:t>
            </a:r>
            <a:endParaRPr lang="ru-RU" sz="6000" b="1" dirty="0" smtClean="0">
              <a:ln w="9525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defTabSz="1219170">
              <a:spcBef>
                <a:spcPct val="0"/>
              </a:spcBef>
              <a:defRPr/>
            </a:pPr>
            <a:endParaRPr lang="ru-RU" sz="6000" b="1" dirty="0" smtClean="0">
              <a:ln w="9525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defTabSz="1219170">
              <a:spcBef>
                <a:spcPct val="0"/>
              </a:spcBef>
              <a:defRPr/>
            </a:pPr>
            <a:r>
              <a:rPr lang="ru-RU" sz="6000" b="1" dirty="0" smtClean="0">
                <a:ln w="9525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  <a:ea typeface="+mj-ea"/>
                <a:cs typeface="+mj-cs"/>
              </a:rPr>
              <a:t>«</a:t>
            </a:r>
            <a:r>
              <a:rPr lang="ru-RU" sz="6000" b="1" dirty="0">
                <a:ln w="9525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  <a:ea typeface="+mj-ea"/>
                <a:cs typeface="+mj-cs"/>
              </a:rPr>
              <a:t>Что пропало?»</a:t>
            </a:r>
          </a:p>
          <a:p>
            <a:pPr algn="ctr" defTabSz="1219170">
              <a:spcBef>
                <a:spcPct val="0"/>
              </a:spcBef>
              <a:defRPr/>
            </a:pPr>
            <a:endParaRPr lang="ru-RU" sz="3200" b="1" dirty="0" smtClean="0">
              <a:ln w="6350" cmpd="sng">
                <a:noFill/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defTabSz="1219170">
              <a:spcBef>
                <a:spcPct val="0"/>
              </a:spcBef>
              <a:defRPr/>
            </a:pPr>
            <a:r>
              <a:rPr lang="ru-RU" sz="3200" b="1" dirty="0" smtClean="0">
                <a:ln w="6350" cmpd="sng">
                  <a:noFill/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  <a:ea typeface="+mj-ea"/>
                <a:cs typeface="+mj-cs"/>
              </a:rPr>
              <a:t>(</a:t>
            </a:r>
            <a:r>
              <a:rPr lang="ru-RU" sz="3200" b="1" dirty="0">
                <a:ln w="6350" cmpd="sng">
                  <a:noFill/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  <a:ea typeface="+mj-ea"/>
                <a:cs typeface="+mj-cs"/>
              </a:rPr>
              <a:t>2 тип слоговой структуры слова)</a:t>
            </a:r>
            <a:endParaRPr lang="ru-RU" sz="3200" b="1" dirty="0">
              <a:ln w="6350" cmpd="sng">
                <a:noFill/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6288022" y="5445224"/>
            <a:ext cx="5323317" cy="913656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/>
          <a:p>
            <a:pPr algn="r" defTabSz="1219170">
              <a:spcBef>
                <a:spcPct val="20000"/>
              </a:spcBef>
              <a:defRPr/>
            </a:pPr>
            <a:r>
              <a:rPr lang="ru-RU" sz="2133" b="1" i="1" dirty="0"/>
              <a:t>Подготовила : учитель-логопед </a:t>
            </a:r>
          </a:p>
          <a:p>
            <a:pPr algn="r" defTabSz="1219170">
              <a:spcBef>
                <a:spcPct val="20000"/>
              </a:spcBef>
              <a:defRPr/>
            </a:pPr>
            <a:r>
              <a:rPr lang="ru-RU" sz="2133" b="1" i="1" dirty="0"/>
              <a:t>МБДОУ № 29 г. Калуги</a:t>
            </a:r>
            <a:endParaRPr lang="ru-RU" sz="2133" b="1" dirty="0"/>
          </a:p>
          <a:p>
            <a:pPr algn="r" defTabSz="1219170">
              <a:spcBef>
                <a:spcPct val="20000"/>
              </a:spcBef>
              <a:defRPr/>
            </a:pPr>
            <a:r>
              <a:rPr lang="ru-RU" sz="2133" b="1" i="1" dirty="0" err="1"/>
              <a:t>Логошина</a:t>
            </a:r>
            <a:r>
              <a:rPr lang="ru-RU" sz="2133" b="1" i="1" dirty="0"/>
              <a:t> Ирина Сергеевна</a:t>
            </a:r>
            <a:endParaRPr lang="ru-RU" sz="2133" b="1" dirty="0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11711947" y="6117299"/>
            <a:ext cx="480053" cy="360040"/>
          </a:xfrm>
          <a:prstGeom prst="actionButtonForwardNex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387432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7381" y="332657"/>
            <a:ext cx="10972800" cy="45259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133" dirty="0"/>
              <a:t>Данная игра рассчитана на детей 5-7 лет.</a:t>
            </a:r>
          </a:p>
          <a:p>
            <a:pPr>
              <a:spcBef>
                <a:spcPts val="0"/>
              </a:spcBef>
              <a:buNone/>
            </a:pPr>
            <a:endParaRPr lang="ru-RU" sz="2133" b="1" dirty="0"/>
          </a:p>
          <a:p>
            <a:pPr>
              <a:spcBef>
                <a:spcPts val="0"/>
              </a:spcBef>
              <a:buNone/>
            </a:pPr>
            <a:r>
              <a:rPr lang="ru-RU" sz="2133" b="1" dirty="0"/>
              <a:t>Цель:</a:t>
            </a:r>
            <a:endParaRPr lang="ru-RU" sz="2133" dirty="0"/>
          </a:p>
          <a:p>
            <a:pPr>
              <a:spcBef>
                <a:spcPts val="0"/>
              </a:spcBef>
              <a:buNone/>
            </a:pPr>
            <a:r>
              <a:rPr lang="ru-RU" sz="2133" dirty="0"/>
              <a:t>Учить четко произносить слова слоговой структуры 2-го типа.</a:t>
            </a:r>
          </a:p>
          <a:p>
            <a:pPr>
              <a:spcBef>
                <a:spcPts val="0"/>
              </a:spcBef>
              <a:buNone/>
            </a:pPr>
            <a:r>
              <a:rPr lang="ru-RU" sz="2133" dirty="0"/>
              <a:t>Развивать зрительное внимание и память.</a:t>
            </a:r>
            <a:r>
              <a:rPr lang="ru-RU" sz="2133" dirty="0"/>
              <a:t> </a:t>
            </a:r>
          </a:p>
          <a:p>
            <a:pPr>
              <a:spcBef>
                <a:spcPts val="0"/>
              </a:spcBef>
              <a:buNone/>
            </a:pPr>
            <a:r>
              <a:rPr lang="ru-RU" sz="2133" b="1" dirty="0"/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ru-RU" sz="2133" b="1" dirty="0"/>
              <a:t>Ход игрового упражнения:</a:t>
            </a:r>
            <a:endParaRPr lang="ru-RU" sz="2133" dirty="0"/>
          </a:p>
          <a:p>
            <a:pPr>
              <a:spcBef>
                <a:spcPts val="0"/>
              </a:spcBef>
              <a:buNone/>
            </a:pPr>
            <a:r>
              <a:rPr lang="ru-RU" sz="2133" dirty="0"/>
              <a:t>Перед началом игры необходимо уточнить названия изображенных предметов. Ребенку предлагается внимательно рассмотреть и запомнить предметы. </a:t>
            </a:r>
            <a:endParaRPr lang="ru-RU" sz="2133" dirty="0" smtClean="0"/>
          </a:p>
          <a:p>
            <a:pPr>
              <a:spcBef>
                <a:spcPts val="0"/>
              </a:spcBef>
              <a:buNone/>
            </a:pPr>
            <a:r>
              <a:rPr lang="ru-RU" sz="2133" dirty="0" smtClean="0"/>
              <a:t>         - открывает все картинки</a:t>
            </a:r>
          </a:p>
          <a:p>
            <a:pPr>
              <a:spcBef>
                <a:spcPts val="0"/>
              </a:spcBef>
              <a:buNone/>
            </a:pPr>
            <a:r>
              <a:rPr lang="ru-RU" sz="2133" dirty="0" smtClean="0"/>
              <a:t>    Затем </a:t>
            </a:r>
            <a:r>
              <a:rPr lang="ru-RU" sz="2133" dirty="0"/>
              <a:t>ребёнок закрывает глаза, </a:t>
            </a:r>
            <a:r>
              <a:rPr lang="ru-RU" sz="2133" dirty="0"/>
              <a:t>взрослый нажимает на </a:t>
            </a:r>
            <a:r>
              <a:rPr lang="ru-RU" sz="2133" dirty="0" smtClean="0"/>
              <a:t>звёздочку около нужной картинки, она закрывается. Взрослый обращается </a:t>
            </a:r>
            <a:r>
              <a:rPr lang="ru-RU" sz="2133" dirty="0"/>
              <a:t>к ребёнку с вопросом: </a:t>
            </a:r>
            <a:r>
              <a:rPr lang="ru-RU" sz="2133" dirty="0"/>
              <a:t>«Что </a:t>
            </a:r>
            <a:r>
              <a:rPr lang="ru-RU" sz="2133" dirty="0"/>
              <a:t>(</a:t>
            </a:r>
            <a:r>
              <a:rPr lang="ru-RU" sz="2133" dirty="0"/>
              <a:t>кто</a:t>
            </a:r>
            <a:r>
              <a:rPr lang="ru-RU" sz="2133" dirty="0"/>
              <a:t>) </a:t>
            </a:r>
            <a:r>
              <a:rPr lang="ru-RU" sz="2133" dirty="0"/>
              <a:t>пропало?». </a:t>
            </a:r>
          </a:p>
          <a:p>
            <a:pPr>
              <a:spcBef>
                <a:spcPts val="0"/>
              </a:spcBef>
              <a:buNone/>
            </a:pPr>
            <a:r>
              <a:rPr lang="ru-RU" sz="2133" dirty="0" smtClean="0"/>
              <a:t>    Снова открыть картинку можно нажатием на прямоугольник, закрывший картинку.</a:t>
            </a:r>
          </a:p>
          <a:p>
            <a:pPr>
              <a:spcBef>
                <a:spcPts val="0"/>
              </a:spcBef>
              <a:buNone/>
            </a:pPr>
            <a:r>
              <a:rPr lang="ru-RU" sz="2133" dirty="0" smtClean="0"/>
              <a:t>         - закрывает все картинки</a:t>
            </a:r>
            <a:endParaRPr lang="ru-RU" sz="2133" dirty="0"/>
          </a:p>
          <a:p>
            <a:pPr>
              <a:spcBef>
                <a:spcPts val="0"/>
              </a:spcBef>
              <a:buNone/>
            </a:pPr>
            <a:endParaRPr lang="ru-RU" sz="2133" dirty="0"/>
          </a:p>
          <a:p>
            <a:pPr>
              <a:spcBef>
                <a:spcPts val="0"/>
              </a:spcBef>
              <a:buNone/>
            </a:pPr>
            <a:r>
              <a:rPr lang="ru-RU" sz="2133" dirty="0"/>
              <a:t>Словарь: помада, </a:t>
            </a:r>
            <a:r>
              <a:rPr lang="ru-RU" sz="2133" dirty="0" smtClean="0"/>
              <a:t>кубики</a:t>
            </a:r>
            <a:r>
              <a:rPr lang="ru-RU" sz="2133" dirty="0"/>
              <a:t>, ягоды, </a:t>
            </a:r>
            <a:r>
              <a:rPr lang="ru-RU" sz="2133" dirty="0" smtClean="0"/>
              <a:t>монеты, финики, макака, поляна, бананы, бумага, вагоны, пакеты, какао, копыта, домики.</a:t>
            </a:r>
            <a:endParaRPr lang="ru-RU" sz="2133" dirty="0"/>
          </a:p>
          <a:p>
            <a:pPr>
              <a:spcBef>
                <a:spcPts val="0"/>
              </a:spcBef>
              <a:buNone/>
            </a:pPr>
            <a:endParaRPr lang="ru-RU" sz="1600" b="1" dirty="0"/>
          </a:p>
          <a:p>
            <a:pPr>
              <a:spcBef>
                <a:spcPts val="0"/>
              </a:spcBef>
              <a:buNone/>
            </a:pPr>
            <a:r>
              <a:rPr lang="ru-RU" sz="1600" b="1" dirty="0"/>
              <a:t>При создании данной игры использовался дидактический материал из пособия</a:t>
            </a:r>
          </a:p>
          <a:p>
            <a:pPr>
              <a:spcBef>
                <a:spcPts val="0"/>
              </a:spcBef>
              <a:buNone/>
            </a:pPr>
            <a:r>
              <a:rPr lang="ru-RU" sz="1600" dirty="0" err="1"/>
              <a:t>Четверушкина</a:t>
            </a:r>
            <a:r>
              <a:rPr lang="ru-RU" sz="1600" dirty="0"/>
              <a:t> Н.С. Слоговая структура слова: система коррекционных упражнений для детей 5-7 лет. Практическое пособие для логопедов, воспитателей и родителей. М.: «Издательство гном и Д» 2001. — 96 с.</a:t>
            </a:r>
          </a:p>
          <a:p>
            <a:pPr>
              <a:spcBef>
                <a:spcPts val="0"/>
              </a:spcBef>
              <a:buNone/>
            </a:pPr>
            <a:r>
              <a:rPr lang="ru-RU" sz="1600" dirty="0"/>
              <a:t>Изображения </a:t>
            </a:r>
            <a:r>
              <a:rPr lang="ru-RU" sz="1600" dirty="0" smtClean="0"/>
              <a:t>сгенерированы ИИ</a:t>
            </a:r>
            <a:endParaRPr lang="ru-RU" sz="1600" dirty="0"/>
          </a:p>
          <a:p>
            <a:pPr>
              <a:buNone/>
            </a:pPr>
            <a:endParaRPr lang="ru-RU" sz="2667" dirty="0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11711947" y="6093296"/>
            <a:ext cx="480053" cy="360040"/>
          </a:xfrm>
          <a:prstGeom prst="actionButtonForwardNex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0" y="6093296"/>
            <a:ext cx="480053" cy="360040"/>
          </a:xfrm>
          <a:prstGeom prst="actionButtonBackPrevious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7" name="Выгнутая вправо стрелка 6"/>
          <p:cNvSpPr/>
          <p:nvPr/>
        </p:nvSpPr>
        <p:spPr>
          <a:xfrm>
            <a:off x="818499" y="2979818"/>
            <a:ext cx="271770" cy="29696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лево стрелка 7"/>
          <p:cNvSpPr/>
          <p:nvPr/>
        </p:nvSpPr>
        <p:spPr>
          <a:xfrm>
            <a:off x="818499" y="4206241"/>
            <a:ext cx="291118" cy="30003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927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595776" y="1021926"/>
            <a:ext cx="6935401" cy="4532370"/>
            <a:chOff x="2595776" y="1021926"/>
            <a:chExt cx="6935401" cy="4532370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5776" y="1021926"/>
              <a:ext cx="1987731" cy="1987731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5776" y="3566565"/>
              <a:ext cx="1987731" cy="1987731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3446" y="1021926"/>
              <a:ext cx="1987731" cy="1987731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3446" y="3566564"/>
              <a:ext cx="1987731" cy="1987731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2734" y="1021927"/>
              <a:ext cx="1987731" cy="1987731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284" y="3566565"/>
              <a:ext cx="1987731" cy="1987731"/>
            </a:xfrm>
            <a:prstGeom prst="rect">
              <a:avLst/>
            </a:prstGeom>
          </p:spPr>
        </p:pic>
      </p:grpSp>
      <p:sp>
        <p:nvSpPr>
          <p:cNvPr id="6" name="Скругленный прямоугольник 5"/>
          <p:cNvSpPr/>
          <p:nvPr/>
        </p:nvSpPr>
        <p:spPr>
          <a:xfrm>
            <a:off x="2404790" y="785812"/>
            <a:ext cx="2345046" cy="24276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3309503" y="139250"/>
            <a:ext cx="535620" cy="574594"/>
          </a:xfrm>
          <a:prstGeom prst="star5">
            <a:avLst>
              <a:gd name="adj" fmla="val 30769"/>
              <a:gd name="hf" fmla="val 105146"/>
              <a:gd name="vf" fmla="val 11055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74910" y="818124"/>
            <a:ext cx="2363381" cy="23953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5773210" y="172759"/>
            <a:ext cx="535620" cy="574594"/>
          </a:xfrm>
          <a:prstGeom prst="star5">
            <a:avLst>
              <a:gd name="adj" fmla="val 30769"/>
              <a:gd name="hf" fmla="val 105146"/>
              <a:gd name="vf" fmla="val 11055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363365" y="798923"/>
            <a:ext cx="2347896" cy="24145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8236917" y="172759"/>
            <a:ext cx="535620" cy="574594"/>
          </a:xfrm>
          <a:prstGeom prst="star5">
            <a:avLst>
              <a:gd name="adj" fmla="val 30769"/>
              <a:gd name="hf" fmla="val 105146"/>
              <a:gd name="vf" fmla="val 11055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404790" y="3386271"/>
            <a:ext cx="2369705" cy="23934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>
            <a:off x="3309503" y="5857833"/>
            <a:ext cx="535620" cy="574594"/>
          </a:xfrm>
          <a:prstGeom prst="star5">
            <a:avLst>
              <a:gd name="adj" fmla="val 30769"/>
              <a:gd name="hf" fmla="val 105146"/>
              <a:gd name="vf" fmla="val 11055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874909" y="3386270"/>
            <a:ext cx="2388040" cy="23483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5807099" y="5817394"/>
            <a:ext cx="535620" cy="574594"/>
          </a:xfrm>
          <a:prstGeom prst="star5">
            <a:avLst>
              <a:gd name="adj" fmla="val 30769"/>
              <a:gd name="hf" fmla="val 105146"/>
              <a:gd name="vf" fmla="val 11055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363364" y="3386270"/>
            <a:ext cx="2347896" cy="23934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5-конечная звезда 16"/>
          <p:cNvSpPr/>
          <p:nvPr/>
        </p:nvSpPr>
        <p:spPr>
          <a:xfrm>
            <a:off x="8292735" y="5857833"/>
            <a:ext cx="535620" cy="574594"/>
          </a:xfrm>
          <a:prstGeom prst="star5">
            <a:avLst>
              <a:gd name="adj" fmla="val 30769"/>
              <a:gd name="hf" fmla="val 105146"/>
              <a:gd name="vf" fmla="val 11055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Выгнутая вправо стрелка 17"/>
          <p:cNvSpPr/>
          <p:nvPr/>
        </p:nvSpPr>
        <p:spPr>
          <a:xfrm>
            <a:off x="11440177" y="199424"/>
            <a:ext cx="580373" cy="5721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Выгнутая влево стрелка 18"/>
          <p:cNvSpPr/>
          <p:nvPr/>
        </p:nvSpPr>
        <p:spPr>
          <a:xfrm>
            <a:off x="217249" y="199424"/>
            <a:ext cx="601250" cy="55781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06" r="34508"/>
          <a:stretch/>
        </p:blipFill>
        <p:spPr>
          <a:xfrm>
            <a:off x="4078" y="818124"/>
            <a:ext cx="2312410" cy="60398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87" r="32223"/>
          <a:stretch/>
        </p:blipFill>
        <p:spPr>
          <a:xfrm flipH="1">
            <a:off x="9891341" y="1510088"/>
            <a:ext cx="1935435" cy="5347912"/>
          </a:xfrm>
          <a:prstGeom prst="rect">
            <a:avLst/>
          </a:prstGeom>
        </p:spPr>
      </p:pic>
      <p:sp>
        <p:nvSpPr>
          <p:cNvPr id="26" name="Управляющая кнопка: далее 25">
            <a:hlinkClick r:id="" action="ppaction://hlinkshowjump?jump=nextslide" highlightClick="1"/>
          </p:cNvPr>
          <p:cNvSpPr/>
          <p:nvPr/>
        </p:nvSpPr>
        <p:spPr>
          <a:xfrm>
            <a:off x="11711947" y="6093296"/>
            <a:ext cx="480053" cy="360040"/>
          </a:xfrm>
          <a:prstGeom prst="actionButtonForwardNex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7" name="Управляющая кнопка: назад 26">
            <a:hlinkClick r:id="" action="ppaction://hlinkshowjump?jump=previousslide" highlightClick="1"/>
          </p:cNvPr>
          <p:cNvSpPr/>
          <p:nvPr/>
        </p:nvSpPr>
        <p:spPr>
          <a:xfrm>
            <a:off x="0" y="6093296"/>
            <a:ext cx="480053" cy="360040"/>
          </a:xfrm>
          <a:prstGeom prst="actionButtonBackPrevious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2775826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6" grpId="3" animBg="1"/>
      <p:bldP spid="8" grpId="0" animBg="1"/>
      <p:bldP spid="8" grpId="1" animBg="1"/>
      <p:bldP spid="8" grpId="2" animBg="1"/>
      <p:bldP spid="8" grpId="3" animBg="1"/>
      <p:bldP spid="10" grpId="0" animBg="1"/>
      <p:bldP spid="10" grpId="1" animBg="1"/>
      <p:bldP spid="10" grpId="2" animBg="1"/>
      <p:bldP spid="10" grpId="3" animBg="1"/>
      <p:bldP spid="12" grpId="0" animBg="1"/>
      <p:bldP spid="12" grpId="1" animBg="1"/>
      <p:bldP spid="12" grpId="2" animBg="1"/>
      <p:bldP spid="12" grpId="3" animBg="1"/>
      <p:bldP spid="14" grpId="0" animBg="1"/>
      <p:bldP spid="14" grpId="1" animBg="1"/>
      <p:bldP spid="14" grpId="2" animBg="1"/>
      <p:bldP spid="14" grpId="3" animBg="1"/>
      <p:bldP spid="16" grpId="0" animBg="1"/>
      <p:bldP spid="16" grpId="1" animBg="1"/>
      <p:bldP spid="16" grpId="2" animBg="1"/>
      <p:bldP spid="16" grpId="3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06" r="34508"/>
          <a:stretch/>
        </p:blipFill>
        <p:spPr>
          <a:xfrm>
            <a:off x="4078" y="818124"/>
            <a:ext cx="2312410" cy="6039876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87" r="32223"/>
          <a:stretch/>
        </p:blipFill>
        <p:spPr>
          <a:xfrm flipH="1">
            <a:off x="9891341" y="1510088"/>
            <a:ext cx="1935435" cy="5347912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2595776" y="1005771"/>
            <a:ext cx="6935401" cy="4571087"/>
            <a:chOff x="2595776" y="1005771"/>
            <a:chExt cx="6935401" cy="4571087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2734" y="3589127"/>
              <a:ext cx="1987731" cy="1987731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5776" y="3589127"/>
              <a:ext cx="1987731" cy="1987731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3445" y="3589127"/>
              <a:ext cx="1987731" cy="1987731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3446" y="1021927"/>
              <a:ext cx="1987731" cy="1987731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2735" y="1021927"/>
              <a:ext cx="1987731" cy="1987731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5776" y="1005771"/>
              <a:ext cx="1987731" cy="1987731"/>
            </a:xfrm>
            <a:prstGeom prst="rect">
              <a:avLst/>
            </a:prstGeom>
          </p:spPr>
        </p:pic>
      </p:grpSp>
      <p:sp>
        <p:nvSpPr>
          <p:cNvPr id="5" name="Скругленный прямоугольник 4"/>
          <p:cNvSpPr/>
          <p:nvPr/>
        </p:nvSpPr>
        <p:spPr>
          <a:xfrm>
            <a:off x="2404790" y="785812"/>
            <a:ext cx="2345046" cy="24276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3309503" y="139250"/>
            <a:ext cx="535620" cy="574594"/>
          </a:xfrm>
          <a:prstGeom prst="star5">
            <a:avLst>
              <a:gd name="adj" fmla="val 30769"/>
              <a:gd name="hf" fmla="val 105146"/>
              <a:gd name="vf" fmla="val 11055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74910" y="818124"/>
            <a:ext cx="2363381" cy="23953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5773210" y="172759"/>
            <a:ext cx="535620" cy="574594"/>
          </a:xfrm>
          <a:prstGeom prst="star5">
            <a:avLst>
              <a:gd name="adj" fmla="val 30769"/>
              <a:gd name="hf" fmla="val 105146"/>
              <a:gd name="vf" fmla="val 11055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363365" y="798923"/>
            <a:ext cx="2347896" cy="24145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8236917" y="172759"/>
            <a:ext cx="535620" cy="574594"/>
          </a:xfrm>
          <a:prstGeom prst="star5">
            <a:avLst>
              <a:gd name="adj" fmla="val 30769"/>
              <a:gd name="hf" fmla="val 105146"/>
              <a:gd name="vf" fmla="val 11055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04790" y="3386271"/>
            <a:ext cx="2369705" cy="23934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3309503" y="5857833"/>
            <a:ext cx="535620" cy="574594"/>
          </a:xfrm>
          <a:prstGeom prst="star5">
            <a:avLst>
              <a:gd name="adj" fmla="val 30769"/>
              <a:gd name="hf" fmla="val 105146"/>
              <a:gd name="vf" fmla="val 11055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874909" y="3386270"/>
            <a:ext cx="2388040" cy="23483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5807099" y="5817394"/>
            <a:ext cx="535620" cy="574594"/>
          </a:xfrm>
          <a:prstGeom prst="star5">
            <a:avLst>
              <a:gd name="adj" fmla="val 30769"/>
              <a:gd name="hf" fmla="val 105146"/>
              <a:gd name="vf" fmla="val 11055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363364" y="3386270"/>
            <a:ext cx="2347896" cy="23934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>
            <a:off x="8292735" y="5857833"/>
            <a:ext cx="535620" cy="574594"/>
          </a:xfrm>
          <a:prstGeom prst="star5">
            <a:avLst>
              <a:gd name="adj" fmla="val 30769"/>
              <a:gd name="hf" fmla="val 105146"/>
              <a:gd name="vf" fmla="val 11055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Выгнутая вправо стрелка 16"/>
          <p:cNvSpPr/>
          <p:nvPr/>
        </p:nvSpPr>
        <p:spPr>
          <a:xfrm>
            <a:off x="11440177" y="199424"/>
            <a:ext cx="580373" cy="5721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Выгнутая влево стрелка 17"/>
          <p:cNvSpPr/>
          <p:nvPr/>
        </p:nvSpPr>
        <p:spPr>
          <a:xfrm>
            <a:off x="217249" y="199424"/>
            <a:ext cx="601250" cy="55781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Управляющая кнопка: далее 24">
            <a:hlinkClick r:id="" action="ppaction://hlinkshowjump?jump=nextslide" highlightClick="1"/>
          </p:cNvPr>
          <p:cNvSpPr/>
          <p:nvPr/>
        </p:nvSpPr>
        <p:spPr>
          <a:xfrm>
            <a:off x="11711947" y="6093296"/>
            <a:ext cx="480053" cy="360040"/>
          </a:xfrm>
          <a:prstGeom prst="actionButtonForwardNex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6" name="Управляющая кнопка: назад 25">
            <a:hlinkClick r:id="" action="ppaction://hlinkshowjump?jump=previousslide" highlightClick="1"/>
          </p:cNvPr>
          <p:cNvSpPr/>
          <p:nvPr/>
        </p:nvSpPr>
        <p:spPr>
          <a:xfrm>
            <a:off x="0" y="6093296"/>
            <a:ext cx="480053" cy="360040"/>
          </a:xfrm>
          <a:prstGeom prst="actionButtonBackPrevious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2690568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5" grpId="3" animBg="1"/>
      <p:bldP spid="7" grpId="0" animBg="1"/>
      <p:bldP spid="7" grpId="1" animBg="1"/>
      <p:bldP spid="7" grpId="2" animBg="1"/>
      <p:bldP spid="7" grpId="3" animBg="1"/>
      <p:bldP spid="9" grpId="0" animBg="1"/>
      <p:bldP spid="9" grpId="1" animBg="1"/>
      <p:bldP spid="9" grpId="2" animBg="1"/>
      <p:bldP spid="9" grpId="3" animBg="1"/>
      <p:bldP spid="11" grpId="0" animBg="1"/>
      <p:bldP spid="11" grpId="1" animBg="1"/>
      <p:bldP spid="11" grpId="2" animBg="1"/>
      <p:bldP spid="11" grpId="3" animBg="1"/>
      <p:bldP spid="13" grpId="0" animBg="1"/>
      <p:bldP spid="13" grpId="1" animBg="1"/>
      <p:bldP spid="13" grpId="2" animBg="1"/>
      <p:bldP spid="13" grpId="3" animBg="1"/>
      <p:bldP spid="15" grpId="0" animBg="1"/>
      <p:bldP spid="15" grpId="1" animBg="1"/>
      <p:bldP spid="15" grpId="2" animBg="1"/>
      <p:bldP spid="15" grpId="3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736611" y="1322362"/>
            <a:ext cx="10564290" cy="4066861"/>
            <a:chOff x="736611" y="1322362"/>
            <a:chExt cx="10564290" cy="4066861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611" y="1322362"/>
              <a:ext cx="1821833" cy="1821833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3013" y="3561682"/>
              <a:ext cx="1821833" cy="1821833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3206" y="3561682"/>
              <a:ext cx="1821833" cy="1821833"/>
            </a:xfrm>
            <a:prstGeom prst="rect">
              <a:avLst/>
            </a:prstGeom>
          </p:spPr>
        </p:pic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611" y="3567390"/>
              <a:ext cx="1821833" cy="1821833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79067" y="3566783"/>
              <a:ext cx="1821833" cy="1821833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3013" y="1322362"/>
              <a:ext cx="1821833" cy="1821833"/>
            </a:xfrm>
            <a:prstGeom prst="rect">
              <a:avLst/>
            </a:prstGeom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79068" y="1322362"/>
              <a:ext cx="1821833" cy="1821833"/>
            </a:xfrm>
            <a:prstGeom prst="rect">
              <a:avLst/>
            </a:prstGeom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2525" y="3561682"/>
              <a:ext cx="1821833" cy="1821833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3206" y="1322362"/>
              <a:ext cx="1821833" cy="1821833"/>
            </a:xfrm>
            <a:prstGeom prst="rect">
              <a:avLst/>
            </a:prstGeom>
          </p:spPr>
        </p:pic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2525" y="1322362"/>
              <a:ext cx="1821833" cy="1821833"/>
            </a:xfrm>
            <a:prstGeom prst="rect">
              <a:avLst/>
            </a:prstGeom>
          </p:spPr>
        </p:pic>
      </p:grpSp>
      <p:sp>
        <p:nvSpPr>
          <p:cNvPr id="4" name="Скругленный прямоугольник 3"/>
          <p:cNvSpPr/>
          <p:nvPr/>
        </p:nvSpPr>
        <p:spPr>
          <a:xfrm>
            <a:off x="619640" y="1150757"/>
            <a:ext cx="2116415" cy="2140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1412790" y="523070"/>
            <a:ext cx="530113" cy="548554"/>
          </a:xfrm>
          <a:prstGeom prst="star5">
            <a:avLst>
              <a:gd name="adj" fmla="val 30769"/>
              <a:gd name="hf" fmla="val 105146"/>
              <a:gd name="vf" fmla="val 11055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04618" y="1136468"/>
            <a:ext cx="2093392" cy="21544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3587934" y="523070"/>
            <a:ext cx="530113" cy="548554"/>
          </a:xfrm>
          <a:prstGeom prst="star5">
            <a:avLst>
              <a:gd name="adj" fmla="val 30769"/>
              <a:gd name="hf" fmla="val 105146"/>
              <a:gd name="vf" fmla="val 11055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966572" y="1150756"/>
            <a:ext cx="2073883" cy="21401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5724832" y="534842"/>
            <a:ext cx="530113" cy="548554"/>
          </a:xfrm>
          <a:prstGeom prst="star5">
            <a:avLst>
              <a:gd name="adj" fmla="val 30769"/>
              <a:gd name="hf" fmla="val 105146"/>
              <a:gd name="vf" fmla="val 11055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166156" y="1150756"/>
            <a:ext cx="2103151" cy="21600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7875572" y="536845"/>
            <a:ext cx="530113" cy="548554"/>
          </a:xfrm>
          <a:prstGeom prst="star5">
            <a:avLst>
              <a:gd name="adj" fmla="val 30769"/>
              <a:gd name="hf" fmla="val 105146"/>
              <a:gd name="vf" fmla="val 11055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3610" y="3370080"/>
            <a:ext cx="2152167" cy="21544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>
            <a:off x="1384636" y="5591006"/>
            <a:ext cx="530113" cy="548554"/>
          </a:xfrm>
          <a:prstGeom prst="star5">
            <a:avLst>
              <a:gd name="adj" fmla="val 30769"/>
              <a:gd name="hf" fmla="val 105146"/>
              <a:gd name="vf" fmla="val 11055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802461" y="3370080"/>
            <a:ext cx="2076535" cy="21544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3574570" y="5615353"/>
            <a:ext cx="530113" cy="548554"/>
          </a:xfrm>
          <a:prstGeom prst="star5">
            <a:avLst>
              <a:gd name="adj" fmla="val 30769"/>
              <a:gd name="hf" fmla="val 105146"/>
              <a:gd name="vf" fmla="val 11055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976813" y="3370080"/>
            <a:ext cx="2063642" cy="21544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5-конечная звезда 16"/>
          <p:cNvSpPr/>
          <p:nvPr/>
        </p:nvSpPr>
        <p:spPr>
          <a:xfrm>
            <a:off x="5738456" y="5603766"/>
            <a:ext cx="530113" cy="548554"/>
          </a:xfrm>
          <a:prstGeom prst="star5">
            <a:avLst>
              <a:gd name="adj" fmla="val 30769"/>
              <a:gd name="hf" fmla="val 105146"/>
              <a:gd name="vf" fmla="val 11055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166156" y="3389954"/>
            <a:ext cx="2095548" cy="21346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5-конечная звезда 18"/>
          <p:cNvSpPr/>
          <p:nvPr/>
        </p:nvSpPr>
        <p:spPr>
          <a:xfrm>
            <a:off x="8000546" y="5591006"/>
            <a:ext cx="530113" cy="548554"/>
          </a:xfrm>
          <a:prstGeom prst="star5">
            <a:avLst>
              <a:gd name="adj" fmla="val 30769"/>
              <a:gd name="hf" fmla="val 105146"/>
              <a:gd name="vf" fmla="val 11055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9366384" y="1156164"/>
            <a:ext cx="2057275" cy="21347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5-конечная звезда 20"/>
          <p:cNvSpPr/>
          <p:nvPr/>
        </p:nvSpPr>
        <p:spPr>
          <a:xfrm>
            <a:off x="10129964" y="534842"/>
            <a:ext cx="530113" cy="548554"/>
          </a:xfrm>
          <a:prstGeom prst="star5">
            <a:avLst>
              <a:gd name="adj" fmla="val 30769"/>
              <a:gd name="hf" fmla="val 105146"/>
              <a:gd name="vf" fmla="val 11055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9346033" y="3420640"/>
            <a:ext cx="2087904" cy="21039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5-конечная звезда 22"/>
          <p:cNvSpPr/>
          <p:nvPr/>
        </p:nvSpPr>
        <p:spPr>
          <a:xfrm>
            <a:off x="10129964" y="5615353"/>
            <a:ext cx="530113" cy="548554"/>
          </a:xfrm>
          <a:prstGeom prst="star5">
            <a:avLst>
              <a:gd name="adj" fmla="val 30769"/>
              <a:gd name="hf" fmla="val 105146"/>
              <a:gd name="vf" fmla="val 11055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Выгнутая вправо стрелка 27"/>
          <p:cNvSpPr/>
          <p:nvPr/>
        </p:nvSpPr>
        <p:spPr>
          <a:xfrm>
            <a:off x="11440177" y="199424"/>
            <a:ext cx="580373" cy="5721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Выгнутая влево стрелка 28"/>
          <p:cNvSpPr/>
          <p:nvPr/>
        </p:nvSpPr>
        <p:spPr>
          <a:xfrm>
            <a:off x="217249" y="199424"/>
            <a:ext cx="601250" cy="55781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Управляющая кнопка: далее 37">
            <a:hlinkClick r:id="" action="ppaction://hlinkshowjump?jump=nextslide" highlightClick="1"/>
          </p:cNvPr>
          <p:cNvSpPr/>
          <p:nvPr/>
        </p:nvSpPr>
        <p:spPr>
          <a:xfrm>
            <a:off x="11711947" y="6093296"/>
            <a:ext cx="480053" cy="360040"/>
          </a:xfrm>
          <a:prstGeom prst="actionButtonForwardNex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39" name="Управляющая кнопка: назад 38">
            <a:hlinkClick r:id="" action="ppaction://hlinkshowjump?jump=previousslide" highlightClick="1"/>
          </p:cNvPr>
          <p:cNvSpPr/>
          <p:nvPr/>
        </p:nvSpPr>
        <p:spPr>
          <a:xfrm>
            <a:off x="0" y="6093296"/>
            <a:ext cx="480053" cy="360040"/>
          </a:xfrm>
          <a:prstGeom prst="actionButtonBackPrevious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1744950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6" grpId="0" animBg="1"/>
      <p:bldP spid="6" grpId="1" animBg="1"/>
      <p:bldP spid="6" grpId="2" animBg="1"/>
      <p:bldP spid="6" grpId="3" animBg="1"/>
      <p:bldP spid="8" grpId="0" animBg="1"/>
      <p:bldP spid="8" grpId="1" animBg="1"/>
      <p:bldP spid="8" grpId="2" animBg="1"/>
      <p:bldP spid="8" grpId="3" animBg="1"/>
      <p:bldP spid="10" grpId="0" animBg="1"/>
      <p:bldP spid="10" grpId="1" animBg="1"/>
      <p:bldP spid="10" grpId="2" animBg="1"/>
      <p:bldP spid="10" grpId="3" animBg="1"/>
      <p:bldP spid="12" grpId="0" animBg="1"/>
      <p:bldP spid="12" grpId="1" animBg="1"/>
      <p:bldP spid="12" grpId="2" animBg="1"/>
      <p:bldP spid="12" grpId="3" animBg="1"/>
      <p:bldP spid="14" grpId="0" animBg="1"/>
      <p:bldP spid="14" grpId="1" animBg="1"/>
      <p:bldP spid="14" grpId="2" animBg="1"/>
      <p:bldP spid="14" grpId="3" animBg="1"/>
      <p:bldP spid="16" grpId="0" animBg="1"/>
      <p:bldP spid="16" grpId="1" animBg="1"/>
      <p:bldP spid="16" grpId="2" animBg="1"/>
      <p:bldP spid="16" grpId="3" animBg="1"/>
      <p:bldP spid="18" grpId="0" animBg="1"/>
      <p:bldP spid="18" grpId="1" animBg="1"/>
      <p:bldP spid="18" grpId="2" animBg="1"/>
      <p:bldP spid="18" grpId="3" animBg="1"/>
      <p:bldP spid="20" grpId="0" animBg="1"/>
      <p:bldP spid="20" grpId="1" animBg="1"/>
      <p:bldP spid="20" grpId="2" animBg="1"/>
      <p:bldP spid="20" grpId="3" animBg="1"/>
      <p:bldP spid="22" grpId="0" animBg="1"/>
      <p:bldP spid="22" grpId="1" animBg="1"/>
      <p:bldP spid="22" grpId="2" animBg="1"/>
      <p:bldP spid="22" grpId="3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Управляющая кнопка: назад 33">
            <a:hlinkClick r:id="" action="ppaction://hlinkshowjump?jump=previousslide" highlightClick="1"/>
          </p:cNvPr>
          <p:cNvSpPr/>
          <p:nvPr/>
        </p:nvSpPr>
        <p:spPr>
          <a:xfrm>
            <a:off x="0" y="5925277"/>
            <a:ext cx="527381" cy="384043"/>
          </a:xfrm>
          <a:prstGeom prst="actionButtonBackPrevious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35" name="Управляющая кнопка: домой 34">
            <a:hlinkClick r:id="" action="ppaction://hlinkshowjump?jump=firstslide" highlightClick="1"/>
          </p:cNvPr>
          <p:cNvSpPr/>
          <p:nvPr/>
        </p:nvSpPr>
        <p:spPr>
          <a:xfrm>
            <a:off x="11568608" y="5829267"/>
            <a:ext cx="623392" cy="480053"/>
          </a:xfrm>
          <a:prstGeom prst="actionButtonHome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06" r="34508"/>
          <a:stretch/>
        </p:blipFill>
        <p:spPr>
          <a:xfrm>
            <a:off x="1114421" y="828769"/>
            <a:ext cx="2312410" cy="60398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87" r="32223"/>
          <a:stretch/>
        </p:blipFill>
        <p:spPr>
          <a:xfrm flipH="1">
            <a:off x="8669158" y="1510088"/>
            <a:ext cx="1935435" cy="5347912"/>
          </a:xfrm>
          <a:prstGeom prst="rect">
            <a:avLst/>
          </a:prstGeom>
        </p:spPr>
      </p:pic>
      <p:sp>
        <p:nvSpPr>
          <p:cNvPr id="2" name="Выноска-облако 1"/>
          <p:cNvSpPr/>
          <p:nvPr/>
        </p:nvSpPr>
        <p:spPr>
          <a:xfrm>
            <a:off x="3657601" y="1510088"/>
            <a:ext cx="5381896" cy="2434895"/>
          </a:xfrm>
          <a:prstGeom prst="cloudCallout">
            <a:avLst>
              <a:gd name="adj1" fmla="val -58405"/>
              <a:gd name="adj2" fmla="val -3227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МОЛОДЕЦ!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8614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</TotalTime>
  <Words>53</Words>
  <Application>Microsoft Office PowerPoint</Application>
  <PresentationFormat>Широкоэкранный</PresentationFormat>
  <Paragraphs>28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</dc:creator>
  <cp:lastModifiedBy>123</cp:lastModifiedBy>
  <cp:revision>14</cp:revision>
  <dcterms:created xsi:type="dcterms:W3CDTF">2024-09-06T09:10:12Z</dcterms:created>
  <dcterms:modified xsi:type="dcterms:W3CDTF">2024-09-23T04:55:37Z</dcterms:modified>
</cp:coreProperties>
</file>