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7561263" cy="10440988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2520" y="-66"/>
      </p:cViewPr>
      <p:guideLst>
        <p:guide orient="horz" pos="3289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095" y="3243475"/>
            <a:ext cx="6427074" cy="223804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4190" y="5916560"/>
            <a:ext cx="5292884" cy="266825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81916" y="418126"/>
            <a:ext cx="1701284" cy="890867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8064" y="418126"/>
            <a:ext cx="4977831" cy="89086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287" y="6709303"/>
            <a:ext cx="6427074" cy="207369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287" y="4425339"/>
            <a:ext cx="6427074" cy="228396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8063" y="2436233"/>
            <a:ext cx="3339558" cy="689056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3642" y="2436233"/>
            <a:ext cx="3339558" cy="689056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064" y="2337140"/>
            <a:ext cx="3340871" cy="97400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8064" y="3311147"/>
            <a:ext cx="3340871" cy="60156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1018" y="2337140"/>
            <a:ext cx="3342183" cy="97400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1018" y="3311147"/>
            <a:ext cx="3342183" cy="60156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065" y="415707"/>
            <a:ext cx="2487603" cy="176916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6244" y="415707"/>
            <a:ext cx="4226956" cy="891109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8065" y="2184875"/>
            <a:ext cx="2487603" cy="714192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060" y="7308692"/>
            <a:ext cx="4536758" cy="86283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2060" y="932922"/>
            <a:ext cx="4536758" cy="626459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060" y="8171524"/>
            <a:ext cx="4536758" cy="122536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064" y="418124"/>
            <a:ext cx="6805137" cy="17401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064" y="2436233"/>
            <a:ext cx="6805137" cy="68905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8064" y="9677250"/>
            <a:ext cx="1764295" cy="5558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3432" y="9677250"/>
            <a:ext cx="2394400" cy="5558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8906" y="9677250"/>
            <a:ext cx="1764295" cy="5558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i.pinimg.com/originals/b8/fa/f0/b8faf0089da47d4b2834deaac119ebd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7462" y="0"/>
            <a:ext cx="7578725" cy="10440988"/>
          </a:xfrm>
          <a:prstGeom prst="rect">
            <a:avLst/>
          </a:prstGeom>
          <a:noFill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37431" y="648494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Когда учиться интересно?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56431" y="1334294"/>
            <a:ext cx="2667000" cy="2895600"/>
          </a:xfrm>
          <a:prstGeom prst="round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732631" y="1486694"/>
            <a:ext cx="2667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1400" b="1" dirty="0" smtClean="0">
                <a:latin typeface="Comic Sans MS" pitchFamily="66" charset="0"/>
              </a:rPr>
              <a:t>Можно ли так вести себя?</a:t>
            </a:r>
            <a:endParaRPr lang="ru-RU" sz="1400" b="1" dirty="0">
              <a:latin typeface="Comic Sans MS" pitchFamily="66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732631" y="4382294"/>
            <a:ext cx="6019800" cy="3276600"/>
          </a:xfrm>
          <a:prstGeom prst="round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1037431" y="4534694"/>
            <a:ext cx="55626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1400" b="1" dirty="0" smtClean="0">
                <a:latin typeface="Comic Sans MS" pitchFamily="66" charset="0"/>
              </a:rPr>
              <a:t>Почему Петя любит ходить в школу?</a:t>
            </a:r>
            <a:endParaRPr lang="ru-RU" sz="1400" b="1" dirty="0">
              <a:latin typeface="Comic Sans MS" pitchFamily="66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961231" y="7887494"/>
            <a:ext cx="5410200" cy="1905000"/>
          </a:xfrm>
          <a:prstGeom prst="round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Rectangle 7"/>
          <p:cNvSpPr>
            <a:spLocks noChangeArrowheads="1"/>
          </p:cNvSpPr>
          <p:nvPr/>
        </p:nvSpPr>
        <p:spPr bwMode="auto">
          <a:xfrm>
            <a:off x="1113631" y="8039894"/>
            <a:ext cx="5410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1400" b="1" dirty="0" smtClean="0">
                <a:latin typeface="Comic Sans MS" pitchFamily="66" charset="0"/>
              </a:rPr>
              <a:t>Кто помогает детям на уроках открывать новые знания?</a:t>
            </a:r>
            <a:endParaRPr lang="ru-RU" sz="1400" b="1" dirty="0">
              <a:latin typeface="Comic Sans MS" pitchFamily="66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61231" y="1943894"/>
            <a:ext cx="1828800" cy="1794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Скругленный прямоугольник 21"/>
          <p:cNvSpPr/>
          <p:nvPr/>
        </p:nvSpPr>
        <p:spPr>
          <a:xfrm>
            <a:off x="1037431" y="3848894"/>
            <a:ext cx="838200" cy="304800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tx1"/>
                </a:solidFill>
                <a:latin typeface="Comic Sans MS" pitchFamily="66" charset="0"/>
              </a:rPr>
              <a:t>Да</a:t>
            </a:r>
            <a:endParaRPr lang="ru-RU" sz="1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028031" y="3848894"/>
            <a:ext cx="838200" cy="304800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tx1"/>
                </a:solidFill>
                <a:latin typeface="Comic Sans MS" pitchFamily="66" charset="0"/>
              </a:rPr>
              <a:t>Нет</a:t>
            </a:r>
            <a:endParaRPr lang="ru-RU" sz="1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3552031" y="1334294"/>
            <a:ext cx="3276600" cy="2895600"/>
          </a:xfrm>
          <a:prstGeom prst="round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Rectangle 2"/>
          <p:cNvSpPr>
            <a:spLocks noChangeArrowheads="1"/>
          </p:cNvSpPr>
          <p:nvPr/>
        </p:nvSpPr>
        <p:spPr bwMode="auto">
          <a:xfrm>
            <a:off x="3856831" y="1486694"/>
            <a:ext cx="3124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1400" b="1" dirty="0" smtClean="0">
                <a:latin typeface="Comic Sans MS" pitchFamily="66" charset="0"/>
              </a:rPr>
              <a:t>Кто из с удовольствием идёт в школу?</a:t>
            </a:r>
            <a:endParaRPr lang="ru-RU" sz="1400" b="1" dirty="0">
              <a:latin typeface="Comic Sans MS" pitchFamily="66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04631" y="4839494"/>
            <a:ext cx="1413172" cy="241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Скругленный прямоугольник 38"/>
          <p:cNvSpPr/>
          <p:nvPr/>
        </p:nvSpPr>
        <p:spPr>
          <a:xfrm>
            <a:off x="961231" y="4915694"/>
            <a:ext cx="4724400" cy="381000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chemeClr val="tx1"/>
                </a:solidFill>
                <a:latin typeface="Comic Sans MS" pitchFamily="66" charset="0"/>
              </a:rPr>
              <a:t>В классе проводят много интересных мероприятий.</a:t>
            </a:r>
            <a:endParaRPr lang="ru-RU" sz="1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 r="55154"/>
          <a:stretch>
            <a:fillRect/>
          </a:stretch>
        </p:blipFill>
        <p:spPr bwMode="auto">
          <a:xfrm>
            <a:off x="3704431" y="2020094"/>
            <a:ext cx="1524000" cy="1462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/>
          <a:srcRect l="54415"/>
          <a:stretch>
            <a:fillRect/>
          </a:stretch>
        </p:blipFill>
        <p:spPr bwMode="auto">
          <a:xfrm>
            <a:off x="5152231" y="2629694"/>
            <a:ext cx="1533472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Прямоугольник 23"/>
          <p:cNvSpPr/>
          <p:nvPr/>
        </p:nvSpPr>
        <p:spPr>
          <a:xfrm>
            <a:off x="3780631" y="3010694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5228431" y="3620294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961231" y="5449094"/>
            <a:ext cx="4267200" cy="381000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chemeClr val="tx1"/>
                </a:solidFill>
                <a:latin typeface="Comic Sans MS" pitchFamily="66" charset="0"/>
              </a:rPr>
              <a:t>Одноклассники Пети часто ссорятся</a:t>
            </a:r>
            <a:r>
              <a:rPr lang="ru-RU" sz="1400" dirty="0" smtClean="0">
                <a:solidFill>
                  <a:schemeClr val="tx1"/>
                </a:solidFill>
              </a:rPr>
              <a:t>.</a:t>
            </a:r>
            <a:endParaRPr lang="ru-RU" sz="1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961231" y="5982494"/>
            <a:ext cx="4267200" cy="381000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chemeClr val="tx1"/>
                </a:solidFill>
                <a:latin typeface="Comic Sans MS" pitchFamily="66" charset="0"/>
              </a:rPr>
              <a:t>Классный кабинет светлый и чистый</a:t>
            </a:r>
            <a:r>
              <a:rPr lang="ru-RU" sz="1400" dirty="0" smtClean="0">
                <a:solidFill>
                  <a:schemeClr val="tx1"/>
                </a:solidFill>
              </a:rPr>
              <a:t>.</a:t>
            </a:r>
            <a:endParaRPr lang="ru-RU" sz="1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961231" y="6515894"/>
            <a:ext cx="4267200" cy="381000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chemeClr val="tx1"/>
                </a:solidFill>
                <a:latin typeface="Comic Sans MS" pitchFamily="66" charset="0"/>
              </a:rPr>
              <a:t>Одноклассники Пети дружные и весёлые.</a:t>
            </a:r>
            <a:endParaRPr lang="ru-RU" sz="1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961231" y="7049294"/>
            <a:ext cx="4724400" cy="457200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chemeClr val="tx1"/>
                </a:solidFill>
                <a:latin typeface="Comic Sans MS" pitchFamily="66" charset="0"/>
              </a:rPr>
              <a:t>В классе стоит разнообразная техника - компьютер, принтер, телевизор, интерактивная доска.</a:t>
            </a:r>
            <a:endParaRPr lang="ru-RU" sz="1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99431" y="8344694"/>
            <a:ext cx="3651261" cy="1382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" name="Прямоугольник 44"/>
          <p:cNvSpPr/>
          <p:nvPr/>
        </p:nvSpPr>
        <p:spPr>
          <a:xfrm>
            <a:off x="1647031" y="9411494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2256631" y="9411494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ик 46"/>
          <p:cNvSpPr/>
          <p:nvPr/>
        </p:nvSpPr>
        <p:spPr>
          <a:xfrm>
            <a:off x="3323431" y="9411494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рямоугольник 47"/>
          <p:cNvSpPr/>
          <p:nvPr/>
        </p:nvSpPr>
        <p:spPr>
          <a:xfrm>
            <a:off x="3780631" y="9411494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5228431" y="9411494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i.pinimg.com/originals/b8/fa/f0/b8faf0089da47d4b2834deaac119ebd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7462" y="0"/>
            <a:ext cx="7578725" cy="10440988"/>
          </a:xfrm>
          <a:prstGeom prst="rect">
            <a:avLst/>
          </a:prstGeom>
          <a:noFill/>
        </p:spPr>
      </p:pic>
      <p:sp>
        <p:nvSpPr>
          <p:cNvPr id="5" name="Скругленный прямоугольник 4"/>
          <p:cNvSpPr/>
          <p:nvPr/>
        </p:nvSpPr>
        <p:spPr>
          <a:xfrm>
            <a:off x="732631" y="953294"/>
            <a:ext cx="5943600" cy="2286000"/>
          </a:xfrm>
          <a:prstGeom prst="round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1037431" y="1029494"/>
            <a:ext cx="5486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1400" b="1" dirty="0" smtClean="0">
                <a:latin typeface="Comic Sans MS" pitchFamily="66" charset="0"/>
              </a:rPr>
              <a:t>Выбери рисунок, на котором дети внимательно слушают учителя.</a:t>
            </a:r>
            <a:endParaRPr lang="ru-RU" sz="1400" b="1" dirty="0">
              <a:latin typeface="Comic Sans MS" pitchFamily="66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037431" y="6820694"/>
            <a:ext cx="533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latin typeface="Comic Sans MS" pitchFamily="66" charset="0"/>
              </a:rPr>
              <a:t>Как дети должны обращаться друг к другу? Выбери верный рисунок.</a:t>
            </a:r>
            <a:endParaRPr lang="ru-RU" sz="1400" b="1" dirty="0">
              <a:latin typeface="Comic Sans MS" pitchFamily="66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808831" y="6744494"/>
            <a:ext cx="5867400" cy="2819400"/>
          </a:xfrm>
          <a:prstGeom prst="round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732631" y="3391694"/>
            <a:ext cx="6019800" cy="3048000"/>
          </a:xfrm>
          <a:prstGeom prst="round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13631" y="3544094"/>
            <a:ext cx="52578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latin typeface="Comic Sans MS" pitchFamily="66" charset="0"/>
              </a:rPr>
              <a:t>Что такое "класс"?</a:t>
            </a:r>
            <a:endParaRPr lang="ru-RU" sz="1400" b="1" dirty="0">
              <a:latin typeface="Comic Sans MS" pitchFamily="66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961231" y="4458494"/>
            <a:ext cx="5334000" cy="609600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tx1"/>
                </a:solidFill>
                <a:latin typeface="Comic Sans MS" pitchFamily="66" charset="0"/>
              </a:rPr>
              <a:t>Помещение, в котором на полках стоят учебники и разные книги.</a:t>
            </a:r>
            <a:endParaRPr lang="ru-RU" sz="1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961231" y="3925094"/>
            <a:ext cx="5334000" cy="381000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tx1"/>
                </a:solidFill>
                <a:latin typeface="Comic Sans MS" pitchFamily="66" charset="0"/>
              </a:rPr>
              <a:t>Помещение, в котором проходят уроки.</a:t>
            </a:r>
            <a:endParaRPr lang="ru-RU" sz="1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961231" y="5220494"/>
            <a:ext cx="5334000" cy="381000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tx1"/>
                </a:solidFill>
                <a:latin typeface="Comic Sans MS" pitchFamily="66" charset="0"/>
              </a:rPr>
              <a:t>Группа детей, которые вместе учатся.</a:t>
            </a:r>
            <a:endParaRPr lang="ru-RU" sz="1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961231" y="5753894"/>
            <a:ext cx="5334000" cy="381000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tx1"/>
                </a:solidFill>
                <a:latin typeface="Comic Sans MS" pitchFamily="66" charset="0"/>
              </a:rPr>
              <a:t>Дети, которые вместе занимаются спортом</a:t>
            </a:r>
            <a:r>
              <a:rPr lang="ru-RU" sz="1600" dirty="0" smtClean="0">
                <a:solidFill>
                  <a:schemeClr val="tx1"/>
                </a:solidFill>
              </a:rPr>
              <a:t>.</a:t>
            </a:r>
            <a:endParaRPr lang="ru-RU" sz="1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61231" y="1562894"/>
            <a:ext cx="5532026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Прямоугольник 32"/>
          <p:cNvSpPr/>
          <p:nvPr/>
        </p:nvSpPr>
        <p:spPr>
          <a:xfrm>
            <a:off x="961231" y="2705894"/>
            <a:ext cx="3048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3856831" y="2705894"/>
            <a:ext cx="3048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61231" y="7582694"/>
            <a:ext cx="5562600" cy="1479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Прямоугольник 35"/>
          <p:cNvSpPr/>
          <p:nvPr/>
        </p:nvSpPr>
        <p:spPr>
          <a:xfrm>
            <a:off x="2028031" y="9106694"/>
            <a:ext cx="3048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5076031" y="9106694"/>
            <a:ext cx="3048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</TotalTime>
  <Words>135</Words>
  <PresentationFormat>Произвольный</PresentationFormat>
  <Paragraphs>19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Office Theme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20</cp:revision>
  <dcterms:created xsi:type="dcterms:W3CDTF">2023-01-12T15:42:15Z</dcterms:created>
  <dcterms:modified xsi:type="dcterms:W3CDTF">2023-01-27T01:20:27Z</dcterms:modified>
</cp:coreProperties>
</file>