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22" r:id="rId3"/>
    <p:sldId id="311" r:id="rId4"/>
    <p:sldId id="321" r:id="rId5"/>
    <p:sldId id="324" r:id="rId6"/>
    <p:sldId id="317" r:id="rId7"/>
    <p:sldId id="316" r:id="rId8"/>
    <p:sldId id="319" r:id="rId9"/>
    <p:sldId id="320" r:id="rId10"/>
    <p:sldId id="325" r:id="rId11"/>
    <p:sldId id="327" r:id="rId12"/>
    <p:sldId id="329" r:id="rId13"/>
    <p:sldId id="328" r:id="rId1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9CF"/>
    <a:srgbClr val="E7CBA1"/>
    <a:srgbClr val="FFCCFF"/>
    <a:srgbClr val="D957C6"/>
    <a:srgbClr val="72EE78"/>
    <a:srgbClr val="75E1DE"/>
    <a:srgbClr val="8F76E0"/>
    <a:srgbClr val="A22E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560-2549-4221-9BA8-C68DEF484F70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9D724-8522-4FA0-BDBF-4F0FA401D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DD7C9-02A6-46A1-B204-5E47BA5EE64B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7D815-6736-43CA-A45F-0301564B4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00C7-57B6-4900-8764-EC579756C587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46461-2A45-46A2-A572-9D7A76AD6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7544-1C6E-4F28-B1D9-0C326B59800C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92CE-6575-4190-A494-A5CC5FFDC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2D3F1-5FC3-4DF2-BB96-62994C5776B0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DB301-EE94-4B19-B52F-821B06D07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EA403-C5B2-48D2-95B9-7BE754B3F4E4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A7E49-7A00-496D-B5E7-CE0F71EB8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B7E10-7931-40BC-A922-138E7FA4F4D8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CCD8A-CF6A-44B9-914D-DD96D3086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C1BCB-581B-4308-B935-013E42F77331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B4B1-21C2-4254-BFBD-0A2E25BC5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F0F01-CDE3-4E35-BCDD-FF84C318EFF9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4E755-27F1-4FC3-BAEB-5C894E090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71DC-388A-4783-A4E7-0D6440D0DEBB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AF52-E26F-46B0-8617-8D8F140DB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9B56-94B7-4242-B112-B18BFFA31DAD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079C-05A9-4AC4-B7A1-BF160AC42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4A82DA-A5BA-4A55-B8B9-D690486A7C73}" type="datetimeFigureOut">
              <a:rPr lang="ru-RU"/>
              <a:pPr>
                <a:defRPr/>
              </a:pPr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AF25BA-3871-4642-A0AE-47C0E506A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365038" cy="7091363"/>
          </a:xfrm>
        </p:spPr>
      </p:pic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736600" y="668338"/>
            <a:ext cx="11129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1473200" y="1238250"/>
            <a:ext cx="92662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5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17" name="Прямоугольник 6"/>
          <p:cNvSpPr>
            <a:spLocks noChangeArrowheads="1"/>
          </p:cNvSpPr>
          <p:nvPr/>
        </p:nvSpPr>
        <p:spPr bwMode="auto">
          <a:xfrm>
            <a:off x="1611313" y="555625"/>
            <a:ext cx="10064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3318" name="Прямоугольник 13"/>
          <p:cNvSpPr>
            <a:spLocks noChangeArrowheads="1"/>
          </p:cNvSpPr>
          <p:nvPr/>
        </p:nvSpPr>
        <p:spPr bwMode="auto">
          <a:xfrm>
            <a:off x="1346200" y="863600"/>
            <a:ext cx="1000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3319" name="Прямоугольник 7"/>
          <p:cNvSpPr>
            <a:spLocks noChangeArrowheads="1"/>
          </p:cNvSpPr>
          <p:nvPr/>
        </p:nvSpPr>
        <p:spPr bwMode="auto">
          <a:xfrm>
            <a:off x="2090738" y="898525"/>
            <a:ext cx="80105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Воспитательный потенциал учебных предметов как фактор формирования гражданской идентичности  учащихся </a:t>
            </a:r>
            <a:endParaRPr lang="ru-RU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33363"/>
            <a:ext cx="12365038" cy="7091363"/>
          </a:xfrm>
        </p:spPr>
      </p:pic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736600" y="668338"/>
            <a:ext cx="11129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1473200" y="1238250"/>
            <a:ext cx="92662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5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533" name="Прямоугольник 6"/>
          <p:cNvSpPr>
            <a:spLocks noChangeArrowheads="1"/>
          </p:cNvSpPr>
          <p:nvPr/>
        </p:nvSpPr>
        <p:spPr bwMode="auto">
          <a:xfrm>
            <a:off x="1611313" y="555625"/>
            <a:ext cx="10064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2534" name="Прямоугольник 13"/>
          <p:cNvSpPr>
            <a:spLocks noChangeArrowheads="1"/>
          </p:cNvSpPr>
          <p:nvPr/>
        </p:nvSpPr>
        <p:spPr bwMode="auto">
          <a:xfrm>
            <a:off x="1346200" y="863600"/>
            <a:ext cx="1000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2535" name="Прямоугольник 7"/>
          <p:cNvSpPr>
            <a:spLocks noChangeArrowheads="1"/>
          </p:cNvSpPr>
          <p:nvPr/>
        </p:nvSpPr>
        <p:spPr bwMode="auto">
          <a:xfrm>
            <a:off x="2090738" y="898525"/>
            <a:ext cx="8010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474044" y="462565"/>
            <a:ext cx="6823513" cy="1448399"/>
            <a:chOff x="152401" y="3004570"/>
            <a:chExt cx="1883467" cy="1146035"/>
          </a:xfrm>
          <a:scene3d>
            <a:camera prst="orthographicFront"/>
            <a:lightRig rig="flat" dir="t"/>
          </a:scene3d>
        </p:grpSpPr>
        <p:sp>
          <p:nvSpPr>
            <p:cNvPr id="10" name="Овал 9"/>
            <p:cNvSpPr/>
            <p:nvPr/>
          </p:nvSpPr>
          <p:spPr>
            <a:xfrm>
              <a:off x="152401" y="3004570"/>
              <a:ext cx="1883467" cy="1146035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450407"/>
                <a:satOff val="29858"/>
                <a:lumOff val="6471"/>
                <a:alphaOff val="0"/>
              </a:schemeClr>
            </a:fillRef>
            <a:effectRef idx="2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Овал 4"/>
            <p:cNvSpPr txBox="1"/>
            <p:nvPr/>
          </p:nvSpPr>
          <p:spPr>
            <a:xfrm>
              <a:off x="428228" y="3248679"/>
              <a:ext cx="1331813" cy="73235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6600" b="1" dirty="0">
                  <a:solidFill>
                    <a:schemeClr val="tx1"/>
                  </a:solidFill>
                </a:rPr>
                <a:t>Сочинения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637116" y="2053442"/>
            <a:ext cx="4267809" cy="1448399"/>
            <a:chOff x="152401" y="3004570"/>
            <a:chExt cx="1883467" cy="1146035"/>
          </a:xfrm>
          <a:solidFill>
            <a:srgbClr val="E7CBA1"/>
          </a:solidFill>
          <a:scene3d>
            <a:camera prst="orthographicFront"/>
            <a:lightRig rig="flat" dir="t"/>
          </a:scene3d>
        </p:grpSpPr>
        <p:sp>
          <p:nvSpPr>
            <p:cNvPr id="13" name="Овал 12"/>
            <p:cNvSpPr/>
            <p:nvPr/>
          </p:nvSpPr>
          <p:spPr>
            <a:xfrm>
              <a:off x="152401" y="3004570"/>
              <a:ext cx="1883467" cy="1146035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450407"/>
                <a:satOff val="29858"/>
                <a:lumOff val="6471"/>
                <a:alphaOff val="0"/>
              </a:schemeClr>
            </a:fillRef>
            <a:effectRef idx="2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Овал 4"/>
            <p:cNvSpPr txBox="1"/>
            <p:nvPr/>
          </p:nvSpPr>
          <p:spPr>
            <a:xfrm>
              <a:off x="428228" y="3248679"/>
              <a:ext cx="1331813" cy="73235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8000" b="1" dirty="0">
                  <a:solidFill>
                    <a:schemeClr val="tx1"/>
                  </a:solidFill>
                </a:rPr>
                <a:t>ЕГЭ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044803" y="2124285"/>
            <a:ext cx="3694317" cy="1448399"/>
            <a:chOff x="152401" y="3004570"/>
            <a:chExt cx="1883467" cy="1146035"/>
          </a:xfrm>
          <a:solidFill>
            <a:srgbClr val="87B9CF"/>
          </a:solidFill>
          <a:scene3d>
            <a:camera prst="orthographicFront"/>
            <a:lightRig rig="flat" dir="t"/>
          </a:scene3d>
        </p:grpSpPr>
        <p:sp>
          <p:nvSpPr>
            <p:cNvPr id="17" name="Овал 16"/>
            <p:cNvSpPr/>
            <p:nvPr/>
          </p:nvSpPr>
          <p:spPr>
            <a:xfrm>
              <a:off x="152401" y="3004570"/>
              <a:ext cx="1883467" cy="1146035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450407"/>
                <a:satOff val="29858"/>
                <a:lumOff val="6471"/>
                <a:alphaOff val="0"/>
              </a:schemeClr>
            </a:fillRef>
            <a:effectRef idx="2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Овал 4"/>
            <p:cNvSpPr txBox="1"/>
            <p:nvPr/>
          </p:nvSpPr>
          <p:spPr>
            <a:xfrm>
              <a:off x="428228" y="3248679"/>
              <a:ext cx="1331813" cy="732353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7200" b="1" dirty="0">
                  <a:solidFill>
                    <a:schemeClr val="tx1"/>
                  </a:solidFill>
                </a:rPr>
                <a:t>ГИА</a:t>
              </a:r>
            </a:p>
          </p:txBody>
        </p:sp>
      </p:grpSp>
      <p:sp>
        <p:nvSpPr>
          <p:cNvPr id="22539" name="Прямоугольник 5"/>
          <p:cNvSpPr>
            <a:spLocks noChangeArrowheads="1"/>
          </p:cNvSpPr>
          <p:nvPr/>
        </p:nvSpPr>
        <p:spPr bwMode="auto">
          <a:xfrm>
            <a:off x="838200" y="3421063"/>
            <a:ext cx="11260138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 «Поэтом можешь ты не быть, но гражданином быть обязан.»</a:t>
            </a:r>
          </a:p>
          <a:p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«Почему нельзя бросать  человека в беде?»</a:t>
            </a:r>
          </a:p>
          <a:p>
            <a:endParaRPr lang="ru-RU" dirty="0">
              <a:solidFill>
                <a:schemeClr val="bg1"/>
              </a:solidFill>
              <a:latin typeface="Calibri" pitchFamily="34" charset="0"/>
            </a:endParaRPr>
          </a:p>
          <a:p>
            <a:endParaRPr lang="ru-RU" dirty="0">
              <a:solidFill>
                <a:schemeClr val="bg1"/>
              </a:solidFill>
              <a:latin typeface="Calibri" pitchFamily="34" charset="0"/>
            </a:endParaRPr>
          </a:p>
          <a:p>
            <a:endParaRPr lang="ru-RU" dirty="0">
              <a:solidFill>
                <a:schemeClr val="bg1"/>
              </a:solidFill>
              <a:latin typeface="Calibri" pitchFamily="34" charset="0"/>
            </a:endParaRPr>
          </a:p>
          <a:p>
            <a:endParaRPr lang="ru-RU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2540" name="Прямоугольник 20"/>
          <p:cNvSpPr>
            <a:spLocks noChangeArrowheads="1"/>
          </p:cNvSpPr>
          <p:nvPr/>
        </p:nvSpPr>
        <p:spPr bwMode="auto">
          <a:xfrm>
            <a:off x="871538" y="4949825"/>
            <a:ext cx="9085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alibri" pitchFamily="34" charset="0"/>
              </a:rPr>
              <a:t>«Что в жизни человека по-настоящему важно?»</a:t>
            </a:r>
          </a:p>
        </p:txBody>
      </p:sp>
      <p:sp>
        <p:nvSpPr>
          <p:cNvPr id="22542" name="Rectangle 2"/>
          <p:cNvSpPr>
            <a:spLocks noChangeArrowheads="1"/>
          </p:cNvSpPr>
          <p:nvPr/>
        </p:nvSpPr>
        <p:spPr bwMode="auto">
          <a:xfrm>
            <a:off x="152400" y="-31750"/>
            <a:ext cx="312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/>
              <a:t>»</a:t>
            </a:r>
          </a:p>
        </p:txBody>
      </p:sp>
      <p:sp>
        <p:nvSpPr>
          <p:cNvPr id="22543" name="Прямоугольник 23"/>
          <p:cNvSpPr>
            <a:spLocks noChangeArrowheads="1"/>
          </p:cNvSpPr>
          <p:nvPr/>
        </p:nvSpPr>
        <p:spPr bwMode="auto">
          <a:xfrm>
            <a:off x="811213" y="5591175"/>
            <a:ext cx="6937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«Что значит отвечать за кого-нибудь?»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71450" y="200025"/>
            <a:ext cx="12363450" cy="7091363"/>
          </a:xfrm>
        </p:spPr>
      </p:pic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736600" y="668338"/>
            <a:ext cx="11129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1473200" y="1238250"/>
            <a:ext cx="92662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5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57" name="Прямоугольник 6"/>
          <p:cNvSpPr>
            <a:spLocks noChangeArrowheads="1"/>
          </p:cNvSpPr>
          <p:nvPr/>
        </p:nvSpPr>
        <p:spPr bwMode="auto">
          <a:xfrm>
            <a:off x="1611313" y="555625"/>
            <a:ext cx="10064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3558" name="Прямоугольник 13"/>
          <p:cNvSpPr>
            <a:spLocks noChangeArrowheads="1"/>
          </p:cNvSpPr>
          <p:nvPr/>
        </p:nvSpPr>
        <p:spPr bwMode="auto">
          <a:xfrm>
            <a:off x="1346200" y="863600"/>
            <a:ext cx="1000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3559" name="Прямоугольник 7"/>
          <p:cNvSpPr>
            <a:spLocks noChangeArrowheads="1"/>
          </p:cNvSpPr>
          <p:nvPr/>
        </p:nvSpPr>
        <p:spPr bwMode="auto">
          <a:xfrm>
            <a:off x="2090738" y="898525"/>
            <a:ext cx="8010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Прямоугольник 8"/>
          <p:cNvSpPr>
            <a:spLocks noChangeArrowheads="1"/>
          </p:cNvSpPr>
          <p:nvPr/>
        </p:nvSpPr>
        <p:spPr bwMode="auto">
          <a:xfrm>
            <a:off x="569913" y="1962150"/>
            <a:ext cx="45386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Устное народное творчество</a:t>
            </a:r>
          </a:p>
          <a:p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Русские пословицы  </a:t>
            </a:r>
            <a:endParaRPr lang="ru-RU" sz="3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61" name="Прямоугольник 10"/>
          <p:cNvSpPr>
            <a:spLocks noChangeArrowheads="1"/>
          </p:cNvSpPr>
          <p:nvPr/>
        </p:nvSpPr>
        <p:spPr bwMode="auto">
          <a:xfrm>
            <a:off x="736600" y="3813175"/>
            <a:ext cx="8074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Ф.М. Достоевского</a:t>
            </a:r>
          </a:p>
          <a:p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Мальчик у Христа на елке</a:t>
            </a:r>
            <a:r>
              <a:rPr lang="ru-RU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62" name="Прямоугольник 12"/>
          <p:cNvSpPr>
            <a:spLocks noChangeArrowheads="1"/>
          </p:cNvSpPr>
          <p:nvPr/>
        </p:nvSpPr>
        <p:spPr bwMode="auto">
          <a:xfrm>
            <a:off x="3730625" y="477838"/>
            <a:ext cx="288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855133" y="585614"/>
            <a:ext cx="9906000" cy="1416984"/>
            <a:chOff x="3906697" y="0"/>
            <a:chExt cx="1994869" cy="1666865"/>
          </a:xfrm>
          <a:scene3d>
            <a:camera prst="orthographicFront"/>
            <a:lightRig rig="flat" dir="t"/>
          </a:scene3d>
        </p:grpSpPr>
        <p:sp>
          <p:nvSpPr>
            <p:cNvPr id="16" name="Овал 15"/>
            <p:cNvSpPr/>
            <p:nvPr/>
          </p:nvSpPr>
          <p:spPr>
            <a:xfrm>
              <a:off x="3906697" y="0"/>
              <a:ext cx="1994869" cy="1666865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83469"/>
                <a:satOff val="9953"/>
                <a:lumOff val="2157"/>
                <a:alphaOff val="0"/>
              </a:schemeClr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Овал 4"/>
            <p:cNvSpPr txBox="1"/>
            <p:nvPr/>
          </p:nvSpPr>
          <p:spPr>
            <a:xfrm>
              <a:off x="4198839" y="244106"/>
              <a:ext cx="1577572" cy="117865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b="1" dirty="0">
                  <a:solidFill>
                    <a:schemeClr val="tx1"/>
                  </a:solidFill>
                </a:rPr>
                <a:t>Формирование гражданской идентичности на уроках литературы  </a:t>
              </a:r>
            </a:p>
          </p:txBody>
        </p:sp>
      </p:grpSp>
      <p:sp>
        <p:nvSpPr>
          <p:cNvPr id="23564" name="Прямоугольник 17"/>
          <p:cNvSpPr>
            <a:spLocks noChangeArrowheads="1"/>
          </p:cNvSpPr>
          <p:nvPr/>
        </p:nvSpPr>
        <p:spPr bwMode="auto">
          <a:xfrm>
            <a:off x="763588" y="4800600"/>
            <a:ext cx="5856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А.И. Куприн </a:t>
            </a:r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«Чудесный доктор»</a:t>
            </a:r>
            <a:endParaRPr lang="ru-RU" sz="3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65" name="Прямоугольник 18"/>
          <p:cNvSpPr>
            <a:spLocks noChangeArrowheads="1"/>
          </p:cNvSpPr>
          <p:nvPr/>
        </p:nvSpPr>
        <p:spPr bwMode="auto">
          <a:xfrm>
            <a:off x="855663" y="5969000"/>
            <a:ext cx="5302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Н.В. Гоголь </a:t>
            </a:r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«Тарас Бульба</a:t>
            </a:r>
            <a:r>
              <a:rPr lang="ru-RU" sz="2800" b="1">
                <a:solidFill>
                  <a:schemeClr val="bg1"/>
                </a:solidFill>
                <a:latin typeface="Times New Roman" pitchFamily="18" charset="0"/>
              </a:rPr>
              <a:t>»</a:t>
            </a:r>
          </a:p>
        </p:txBody>
      </p:sp>
      <p:sp>
        <p:nvSpPr>
          <p:cNvPr id="23566" name="Прямоугольник 19"/>
          <p:cNvSpPr>
            <a:spLocks noChangeArrowheads="1"/>
          </p:cNvSpPr>
          <p:nvPr/>
        </p:nvSpPr>
        <p:spPr bwMode="auto">
          <a:xfrm>
            <a:off x="742950" y="2874963"/>
            <a:ext cx="6092825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Житийная литература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«Жития Сергия Радонежского»</a:t>
            </a:r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67" name="Прямоугольник 22"/>
          <p:cNvSpPr>
            <a:spLocks noChangeArrowheads="1"/>
          </p:cNvSpPr>
          <p:nvPr/>
        </p:nvSpPr>
        <p:spPr bwMode="auto">
          <a:xfrm>
            <a:off x="763588" y="5392738"/>
            <a:ext cx="43386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А.П. Платонов  </a:t>
            </a:r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«Юшка»</a:t>
            </a:r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33363"/>
            <a:ext cx="12365038" cy="7091363"/>
          </a:xfrm>
        </p:spPr>
      </p:pic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736600" y="668338"/>
            <a:ext cx="11129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>
            <a:off x="1473200" y="1238250"/>
            <a:ext cx="92662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5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581" name="Прямоугольник 6"/>
          <p:cNvSpPr>
            <a:spLocks noChangeArrowheads="1"/>
          </p:cNvSpPr>
          <p:nvPr/>
        </p:nvSpPr>
        <p:spPr bwMode="auto">
          <a:xfrm>
            <a:off x="1611313" y="555625"/>
            <a:ext cx="10064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4582" name="Прямоугольник 13"/>
          <p:cNvSpPr>
            <a:spLocks noChangeArrowheads="1"/>
          </p:cNvSpPr>
          <p:nvPr/>
        </p:nvSpPr>
        <p:spPr bwMode="auto">
          <a:xfrm>
            <a:off x="1346200" y="863600"/>
            <a:ext cx="1000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4583" name="Прямоугольник 7"/>
          <p:cNvSpPr>
            <a:spLocks noChangeArrowheads="1"/>
          </p:cNvSpPr>
          <p:nvPr/>
        </p:nvSpPr>
        <p:spPr bwMode="auto">
          <a:xfrm>
            <a:off x="2101850" y="919163"/>
            <a:ext cx="80105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36600" y="365126"/>
            <a:ext cx="10303933" cy="1690688"/>
            <a:chOff x="3906697" y="0"/>
            <a:chExt cx="1994869" cy="1784315"/>
          </a:xfr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0" name="Овал 9"/>
            <p:cNvSpPr/>
            <p:nvPr/>
          </p:nvSpPr>
          <p:spPr>
            <a:xfrm>
              <a:off x="3906697" y="0"/>
              <a:ext cx="1994869" cy="1784315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83469"/>
                <a:satOff val="9953"/>
                <a:lumOff val="2157"/>
                <a:alphaOff val="0"/>
              </a:schemeClr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Овал 4"/>
            <p:cNvSpPr txBox="1"/>
            <p:nvPr/>
          </p:nvSpPr>
          <p:spPr>
            <a:xfrm>
              <a:off x="4058893" y="591330"/>
              <a:ext cx="1782727" cy="61573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Формирование гражданской идентичности во внеурочной деятельности</a:t>
              </a:r>
            </a:p>
          </p:txBody>
        </p:sp>
      </p:grpSp>
      <p:sp>
        <p:nvSpPr>
          <p:cNvPr id="24585" name="Прямоугольник 5"/>
          <p:cNvSpPr>
            <a:spLocks noChangeArrowheads="1"/>
          </p:cNvSpPr>
          <p:nvPr/>
        </p:nvSpPr>
        <p:spPr bwMode="auto">
          <a:xfrm>
            <a:off x="703263" y="2185988"/>
            <a:ext cx="30607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Экологическое </a:t>
            </a:r>
          </a:p>
          <a:p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воспитание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«Посади дерево» </a:t>
            </a:r>
            <a:endParaRPr lang="ru-RU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586" name="Прямоугольник 11"/>
          <p:cNvSpPr>
            <a:spLocks noChangeArrowheads="1"/>
          </p:cNvSpPr>
          <p:nvPr/>
        </p:nvSpPr>
        <p:spPr bwMode="auto">
          <a:xfrm>
            <a:off x="5618163" y="2797175"/>
            <a:ext cx="4824412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Краеведение</a:t>
            </a:r>
            <a:r>
              <a:rPr lang="ru-RU" sz="320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Конференции </a:t>
            </a:r>
          </a:p>
          <a:p>
            <a:pPr algn="ctr"/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(«Отечество») </a:t>
            </a:r>
          </a:p>
          <a:p>
            <a:pPr algn="ctr"/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Проекты </a:t>
            </a:r>
          </a:p>
          <a:p>
            <a:pPr algn="ctr"/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«Моя малая родина»</a:t>
            </a:r>
          </a:p>
          <a:p>
            <a:pPr algn="ctr"/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«Недаром помнит вся Россия…»</a:t>
            </a:r>
          </a:p>
        </p:txBody>
      </p:sp>
      <p:sp>
        <p:nvSpPr>
          <p:cNvPr id="24588" name="Прямоугольник 14"/>
          <p:cNvSpPr>
            <a:spLocks noChangeArrowheads="1"/>
          </p:cNvSpPr>
          <p:nvPr/>
        </p:nvSpPr>
        <p:spPr bwMode="auto">
          <a:xfrm>
            <a:off x="9155113" y="2357438"/>
            <a:ext cx="2873375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Трудовое </a:t>
            </a:r>
          </a:p>
          <a:p>
            <a:pPr algn="ctr"/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590" name="Прямоугольник 5"/>
          <p:cNvSpPr>
            <a:spLocks noChangeArrowheads="1"/>
          </p:cNvSpPr>
          <p:nvPr/>
        </p:nvSpPr>
        <p:spPr bwMode="auto">
          <a:xfrm>
            <a:off x="3536950" y="3146425"/>
            <a:ext cx="2311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Духовное </a:t>
            </a:r>
          </a:p>
          <a:p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воспитание</a:t>
            </a:r>
          </a:p>
          <a:p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591" name="Прямоугольник 12"/>
          <p:cNvSpPr>
            <a:spLocks noChangeArrowheads="1"/>
          </p:cNvSpPr>
          <p:nvPr/>
        </p:nvSpPr>
        <p:spPr bwMode="auto">
          <a:xfrm>
            <a:off x="2824163" y="4041775"/>
            <a:ext cx="3289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«Троица – престольный</a:t>
            </a:r>
          </a:p>
          <a:p>
            <a:pPr algn="ctr"/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праздник села»</a:t>
            </a:r>
            <a:endParaRPr lang="ru-RU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1943100" y="133508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>
            <a:off x="1943100" y="133508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95" name="AutoShape 19"/>
          <p:cNvSpPr>
            <a:spLocks noChangeArrowheads="1"/>
          </p:cNvSpPr>
          <p:nvPr/>
        </p:nvSpPr>
        <p:spPr bwMode="auto">
          <a:xfrm>
            <a:off x="4071938" y="1855788"/>
            <a:ext cx="485775" cy="1438275"/>
          </a:xfrm>
          <a:prstGeom prst="downArrow">
            <a:avLst>
              <a:gd name="adj1" fmla="val 50000"/>
              <a:gd name="adj2" fmla="val 740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96" name="AutoShape 20"/>
          <p:cNvSpPr>
            <a:spLocks noChangeArrowheads="1"/>
          </p:cNvSpPr>
          <p:nvPr/>
        </p:nvSpPr>
        <p:spPr bwMode="auto">
          <a:xfrm>
            <a:off x="4071938" y="1855788"/>
            <a:ext cx="485775" cy="1438275"/>
          </a:xfrm>
          <a:prstGeom prst="downArrow">
            <a:avLst>
              <a:gd name="adj1" fmla="val 50000"/>
              <a:gd name="adj2" fmla="val 740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97" name="AutoShape 21"/>
          <p:cNvSpPr>
            <a:spLocks noChangeArrowheads="1"/>
          </p:cNvSpPr>
          <p:nvPr/>
        </p:nvSpPr>
        <p:spPr bwMode="auto">
          <a:xfrm>
            <a:off x="7593013" y="1803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98" name="AutoShape 22"/>
          <p:cNvSpPr>
            <a:spLocks noChangeArrowheads="1"/>
          </p:cNvSpPr>
          <p:nvPr/>
        </p:nvSpPr>
        <p:spPr bwMode="auto">
          <a:xfrm>
            <a:off x="10094913" y="139223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73038" y="0"/>
            <a:ext cx="12365038" cy="7092950"/>
          </a:xfrm>
        </p:spPr>
      </p:pic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736600" y="668338"/>
            <a:ext cx="11129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Прямоугольник 4"/>
          <p:cNvSpPr>
            <a:spLocks noChangeArrowheads="1"/>
          </p:cNvSpPr>
          <p:nvPr/>
        </p:nvSpPr>
        <p:spPr bwMode="auto">
          <a:xfrm>
            <a:off x="1473200" y="1238250"/>
            <a:ext cx="92662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5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605" name="Прямоугольник 6"/>
          <p:cNvSpPr>
            <a:spLocks noChangeArrowheads="1"/>
          </p:cNvSpPr>
          <p:nvPr/>
        </p:nvSpPr>
        <p:spPr bwMode="auto">
          <a:xfrm>
            <a:off x="1611313" y="555625"/>
            <a:ext cx="10064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5606" name="Прямоугольник 13"/>
          <p:cNvSpPr>
            <a:spLocks noChangeArrowheads="1"/>
          </p:cNvSpPr>
          <p:nvPr/>
        </p:nvSpPr>
        <p:spPr bwMode="auto">
          <a:xfrm>
            <a:off x="1346200" y="863600"/>
            <a:ext cx="1000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5607" name="Прямоугольник 7"/>
          <p:cNvSpPr>
            <a:spLocks noChangeArrowheads="1"/>
          </p:cNvSpPr>
          <p:nvPr/>
        </p:nvSpPr>
        <p:spPr bwMode="auto">
          <a:xfrm>
            <a:off x="2090738" y="898525"/>
            <a:ext cx="8010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36600" y="448733"/>
            <a:ext cx="10143067" cy="1406938"/>
            <a:chOff x="3906697" y="0"/>
            <a:chExt cx="1994869" cy="1784315"/>
          </a:xfr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0" name="Овал 9"/>
            <p:cNvSpPr/>
            <p:nvPr/>
          </p:nvSpPr>
          <p:spPr>
            <a:xfrm>
              <a:off x="3906697" y="0"/>
              <a:ext cx="1994869" cy="1784315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83469"/>
                <a:satOff val="9953"/>
                <a:lumOff val="2157"/>
                <a:alphaOff val="0"/>
              </a:schemeClr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Овал 4"/>
            <p:cNvSpPr txBox="1"/>
            <p:nvPr/>
          </p:nvSpPr>
          <p:spPr>
            <a:xfrm>
              <a:off x="4058893" y="525585"/>
              <a:ext cx="1782727" cy="68148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b="1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25609" name="Прямоугольник 5"/>
          <p:cNvSpPr>
            <a:spLocks noChangeArrowheads="1"/>
          </p:cNvSpPr>
          <p:nvPr/>
        </p:nvSpPr>
        <p:spPr bwMode="auto">
          <a:xfrm>
            <a:off x="2247900" y="679450"/>
            <a:ext cx="7239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/>
            <a:r>
              <a:rPr lang="ru-RU" sz="2800" b="1">
                <a:latin typeface="Times New Roman" pitchFamily="18" charset="0"/>
                <a:cs typeface="Times New Roman" pitchFamily="18" charset="0"/>
              </a:rPr>
              <a:t>Сотрудничество педагога и родителей в формировании гражданской идентичности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Прямоугольник 11"/>
          <p:cNvSpPr>
            <a:spLocks noChangeArrowheads="1"/>
          </p:cNvSpPr>
          <p:nvPr/>
        </p:nvSpPr>
        <p:spPr bwMode="auto">
          <a:xfrm>
            <a:off x="2709863" y="1911350"/>
            <a:ext cx="57515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формы работы  </a:t>
            </a:r>
            <a:endParaRPr lang="ru-RU" sz="36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611" name="Прямоугольник 12"/>
          <p:cNvSpPr>
            <a:spLocks noChangeArrowheads="1"/>
          </p:cNvSpPr>
          <p:nvPr/>
        </p:nvSpPr>
        <p:spPr bwMode="auto">
          <a:xfrm>
            <a:off x="622300" y="4386263"/>
            <a:ext cx="31638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Индивидуальные </a:t>
            </a:r>
          </a:p>
          <a:p>
            <a:r>
              <a:rPr lang="ru-RU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консультации </a:t>
            </a:r>
            <a:endParaRPr lang="ru-RU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5612" name="Прямоугольник 14"/>
          <p:cNvSpPr>
            <a:spLocks noChangeArrowheads="1"/>
          </p:cNvSpPr>
          <p:nvPr/>
        </p:nvSpPr>
        <p:spPr bwMode="auto">
          <a:xfrm>
            <a:off x="5783263" y="2805113"/>
            <a:ext cx="8975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305986" y="2376508"/>
            <a:ext cx="5636733" cy="1807936"/>
            <a:chOff x="3906697" y="0"/>
            <a:chExt cx="1994869" cy="1784315"/>
          </a:xfr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7" name="Овал 16"/>
            <p:cNvSpPr/>
            <p:nvPr/>
          </p:nvSpPr>
          <p:spPr>
            <a:xfrm>
              <a:off x="3906697" y="0"/>
              <a:ext cx="1994869" cy="1784315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83469"/>
                <a:satOff val="9953"/>
                <a:lumOff val="2157"/>
                <a:alphaOff val="0"/>
              </a:schemeClr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Овал 4"/>
            <p:cNvSpPr txBox="1"/>
            <p:nvPr/>
          </p:nvSpPr>
          <p:spPr>
            <a:xfrm>
              <a:off x="4058893" y="525585"/>
              <a:ext cx="1782727" cy="68148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b="1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813" y="2631202"/>
            <a:ext cx="4836365" cy="1406938"/>
            <a:chOff x="3873725" y="131667"/>
            <a:chExt cx="1994869" cy="1784315"/>
          </a:xfr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20" name="Овал 19"/>
            <p:cNvSpPr/>
            <p:nvPr/>
          </p:nvSpPr>
          <p:spPr>
            <a:xfrm>
              <a:off x="3873725" y="131667"/>
              <a:ext cx="1994869" cy="1784315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83469"/>
                <a:satOff val="9953"/>
                <a:lumOff val="2157"/>
                <a:alphaOff val="0"/>
              </a:schemeClr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Овал 4"/>
            <p:cNvSpPr txBox="1"/>
            <p:nvPr/>
          </p:nvSpPr>
          <p:spPr>
            <a:xfrm>
              <a:off x="4058893" y="525586"/>
              <a:ext cx="1686560" cy="68148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b="1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25615" name="Прямоугольник 21"/>
          <p:cNvSpPr>
            <a:spLocks noChangeArrowheads="1"/>
          </p:cNvSpPr>
          <p:nvPr/>
        </p:nvSpPr>
        <p:spPr bwMode="auto">
          <a:xfrm>
            <a:off x="6302375" y="4241800"/>
            <a:ext cx="609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6" name="Прямоугольник 22"/>
          <p:cNvSpPr>
            <a:spLocks noChangeArrowheads="1"/>
          </p:cNvSpPr>
          <p:nvPr/>
        </p:nvSpPr>
        <p:spPr bwMode="auto">
          <a:xfrm>
            <a:off x="582613" y="2882900"/>
            <a:ext cx="41005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Повышение педагогической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культуры родителей</a:t>
            </a:r>
          </a:p>
        </p:txBody>
      </p:sp>
      <p:sp>
        <p:nvSpPr>
          <p:cNvPr id="25617" name="Прямоугольник 23"/>
          <p:cNvSpPr>
            <a:spLocks noChangeArrowheads="1"/>
          </p:cNvSpPr>
          <p:nvPr/>
        </p:nvSpPr>
        <p:spPr bwMode="auto">
          <a:xfrm>
            <a:off x="5437188" y="2827338"/>
            <a:ext cx="54752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Совершенствования межличностных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отношений классного руководителя ,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учащихся и родителей</a:t>
            </a:r>
          </a:p>
        </p:txBody>
      </p:sp>
      <p:sp>
        <p:nvSpPr>
          <p:cNvPr id="25" name="Стрелка вниз 24"/>
          <p:cNvSpPr>
            <a:spLocks noChangeArrowheads="1"/>
          </p:cNvSpPr>
          <p:nvPr/>
        </p:nvSpPr>
        <p:spPr bwMode="auto">
          <a:xfrm rot="-1982420">
            <a:off x="2030413" y="3898900"/>
            <a:ext cx="458787" cy="977900"/>
          </a:xfrm>
          <a:prstGeom prst="downArrow">
            <a:avLst>
              <a:gd name="adj1" fmla="val 50000"/>
              <a:gd name="adj2" fmla="val 49873"/>
            </a:avLst>
          </a:prstGeom>
          <a:solidFill>
            <a:schemeClr val="accent1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6" name="Стрелка вниз 25"/>
          <p:cNvSpPr>
            <a:spLocks noChangeArrowheads="1"/>
          </p:cNvSpPr>
          <p:nvPr/>
        </p:nvSpPr>
        <p:spPr bwMode="auto">
          <a:xfrm rot="1530342">
            <a:off x="9661525" y="3838575"/>
            <a:ext cx="458788" cy="977900"/>
          </a:xfrm>
          <a:prstGeom prst="downArrow">
            <a:avLst>
              <a:gd name="adj1" fmla="val 50000"/>
              <a:gd name="adj2" fmla="val 49873"/>
            </a:avLst>
          </a:prstGeom>
          <a:solidFill>
            <a:schemeClr val="accent1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5620" name="Прямоугольник 26"/>
          <p:cNvSpPr>
            <a:spLocks noChangeArrowheads="1"/>
          </p:cNvSpPr>
          <p:nvPr/>
        </p:nvSpPr>
        <p:spPr bwMode="auto">
          <a:xfrm>
            <a:off x="5646738" y="4559300"/>
            <a:ext cx="6096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спортивные праздники  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театральные постановки 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походы выходного дня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семейные интеллектуальные игры</a:t>
            </a:r>
          </a:p>
        </p:txBody>
      </p:sp>
      <p:pic>
        <p:nvPicPr>
          <p:cNvPr id="25621" name="Picture 6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1588" y="4616450"/>
            <a:ext cx="6254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2" name="Picture 6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0313" y="5043488"/>
            <a:ext cx="62706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3" name="Picture 6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6188" y="5480050"/>
            <a:ext cx="627062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4" name="Picture 6" descr="Pictur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9675" y="5934075"/>
            <a:ext cx="627063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365038" cy="7091363"/>
          </a:xfrm>
        </p:spPr>
      </p:pic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736600" y="668338"/>
            <a:ext cx="11129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1473200" y="1238250"/>
            <a:ext cx="92662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5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9" name="Прямоугольник 6"/>
          <p:cNvSpPr>
            <a:spLocks noChangeArrowheads="1"/>
          </p:cNvSpPr>
          <p:nvPr/>
        </p:nvSpPr>
        <p:spPr bwMode="auto">
          <a:xfrm>
            <a:off x="1611313" y="555625"/>
            <a:ext cx="10064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6390" name="Прямоугольник 13"/>
          <p:cNvSpPr>
            <a:spLocks noChangeArrowheads="1"/>
          </p:cNvSpPr>
          <p:nvPr/>
        </p:nvSpPr>
        <p:spPr bwMode="auto">
          <a:xfrm>
            <a:off x="1346200" y="863600"/>
            <a:ext cx="1000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6391" name="Прямоугольник 7"/>
          <p:cNvSpPr>
            <a:spLocks noChangeArrowheads="1"/>
          </p:cNvSpPr>
          <p:nvPr/>
        </p:nvSpPr>
        <p:spPr bwMode="auto">
          <a:xfrm>
            <a:off x="554038" y="787400"/>
            <a:ext cx="1135697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Основные качества, составляющие гражданственность 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282700" y="1746250"/>
            <a:ext cx="381000" cy="977900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8793163" y="1916113"/>
            <a:ext cx="381000" cy="3000375"/>
          </a:xfrm>
          <a:prstGeom prst="downArrow">
            <a:avLst/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0528300" y="1746250"/>
            <a:ext cx="381000" cy="977900"/>
          </a:xfrm>
          <a:prstGeom prst="downArrow">
            <a:avLst/>
          </a:prstGeom>
          <a:solidFill>
            <a:srgbClr val="75E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5" name="Прямоугольник 10"/>
          <p:cNvSpPr>
            <a:spLocks noChangeArrowheads="1"/>
          </p:cNvSpPr>
          <p:nvPr/>
        </p:nvSpPr>
        <p:spPr bwMode="auto">
          <a:xfrm>
            <a:off x="438150" y="2695575"/>
            <a:ext cx="2474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патриотизм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</a:t>
            </a:r>
            <a:endParaRPr lang="ru-RU">
              <a:latin typeface="Calibri" pitchFamily="34" charset="0"/>
            </a:endParaRPr>
          </a:p>
        </p:txBody>
      </p:sp>
      <p:sp>
        <p:nvSpPr>
          <p:cNvPr id="16396" name="Прямоугольник 11"/>
          <p:cNvSpPr>
            <a:spLocks noChangeArrowheads="1"/>
          </p:cNvSpPr>
          <p:nvPr/>
        </p:nvSpPr>
        <p:spPr bwMode="auto">
          <a:xfrm>
            <a:off x="1257300" y="4422775"/>
            <a:ext cx="3760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законопослушность</a:t>
            </a:r>
            <a:endParaRPr lang="ru-RU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97" name="Прямоугольник 20"/>
          <p:cNvSpPr>
            <a:spLocks noChangeArrowheads="1"/>
          </p:cNvSpPr>
          <p:nvPr/>
        </p:nvSpPr>
        <p:spPr bwMode="auto">
          <a:xfrm>
            <a:off x="3432175" y="2879725"/>
            <a:ext cx="31718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ответственность </a:t>
            </a:r>
          </a:p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за поступки</a:t>
            </a:r>
          </a:p>
        </p:txBody>
      </p:sp>
      <p:sp>
        <p:nvSpPr>
          <p:cNvPr id="16398" name="Прямоугольник 21"/>
          <p:cNvSpPr>
            <a:spLocks noChangeArrowheads="1"/>
          </p:cNvSpPr>
          <p:nvPr/>
        </p:nvSpPr>
        <p:spPr bwMode="auto">
          <a:xfrm>
            <a:off x="4899025" y="3963988"/>
            <a:ext cx="40846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добросовестность</a:t>
            </a:r>
            <a:r>
              <a:rPr lang="ru-RU">
                <a:latin typeface="Calibri" pitchFamily="34" charset="0"/>
              </a:rPr>
              <a:t>, </a:t>
            </a:r>
          </a:p>
        </p:txBody>
      </p:sp>
      <p:sp>
        <p:nvSpPr>
          <p:cNvPr id="16399" name="Прямоугольник 22"/>
          <p:cNvSpPr>
            <a:spLocks noChangeArrowheads="1"/>
          </p:cNvSpPr>
          <p:nvPr/>
        </p:nvSpPr>
        <p:spPr bwMode="auto">
          <a:xfrm>
            <a:off x="7827963" y="4714875"/>
            <a:ext cx="25669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чувство </a:t>
            </a:r>
          </a:p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собственного</a:t>
            </a:r>
          </a:p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 достоинства </a:t>
            </a:r>
          </a:p>
        </p:txBody>
      </p:sp>
      <p:sp>
        <p:nvSpPr>
          <p:cNvPr id="16400" name="Прямоугольник 23"/>
          <p:cNvSpPr>
            <a:spLocks noChangeArrowheads="1"/>
          </p:cNvSpPr>
          <p:nvPr/>
        </p:nvSpPr>
        <p:spPr bwMode="auto">
          <a:xfrm>
            <a:off x="9158288" y="2673350"/>
            <a:ext cx="280193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активная </a:t>
            </a:r>
          </a:p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гражданская </a:t>
            </a:r>
          </a:p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позиция </a:t>
            </a:r>
          </a:p>
        </p:txBody>
      </p:sp>
      <p:pic>
        <p:nvPicPr>
          <p:cNvPr id="16401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86050" y="1874838"/>
            <a:ext cx="517525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трелка вниз 24"/>
          <p:cNvSpPr/>
          <p:nvPr/>
        </p:nvSpPr>
        <p:spPr>
          <a:xfrm>
            <a:off x="4611688" y="1617663"/>
            <a:ext cx="561975" cy="13970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7359650" y="1835150"/>
            <a:ext cx="381000" cy="2178050"/>
          </a:xfrm>
          <a:prstGeom prst="downArrow">
            <a:avLst/>
          </a:prstGeom>
          <a:solidFill>
            <a:srgbClr val="72EE7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85725" y="227013"/>
            <a:ext cx="12363450" cy="7091362"/>
          </a:xfrm>
        </p:spPr>
      </p:pic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736600" y="668338"/>
            <a:ext cx="11129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1473200" y="1238250"/>
            <a:ext cx="92662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5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14463" y="1073150"/>
            <a:ext cx="10553700" cy="68627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000" dirty="0">
                <a:solidFill>
                  <a:schemeClr val="bg1"/>
                </a:solidFill>
                <a:latin typeface="+mn-lt"/>
                <a:cs typeface="+mn-cs"/>
              </a:rPr>
              <a:t>      Создание условий, способствующих свободному самостоятельному мышлению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000" dirty="0">
                <a:solidFill>
                  <a:schemeClr val="bg1"/>
                </a:solidFill>
                <a:latin typeface="+mn-lt"/>
                <a:cs typeface="+mn-cs"/>
              </a:rPr>
              <a:t>  учащихся;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000" dirty="0">
                <a:solidFill>
                  <a:schemeClr val="bg1"/>
                </a:solidFill>
                <a:latin typeface="+mn-lt"/>
                <a:cs typeface="+mn-cs"/>
              </a:rPr>
              <a:t>      Использование в учебной деятельности форм и методов работы, формирующую гражданскую идентичность;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000" dirty="0">
                <a:solidFill>
                  <a:schemeClr val="bg1"/>
                </a:solidFill>
                <a:latin typeface="+mn-lt"/>
                <a:cs typeface="+mn-cs"/>
              </a:rPr>
              <a:t>     Развивать умение осмысления информации из разных источников, формирование собственных оценочных суждений.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4000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40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4342" name="Прямоугольник 6"/>
          <p:cNvSpPr>
            <a:spLocks noChangeArrowheads="1"/>
          </p:cNvSpPr>
          <p:nvPr/>
        </p:nvSpPr>
        <p:spPr bwMode="auto">
          <a:xfrm>
            <a:off x="4440238" y="484188"/>
            <a:ext cx="22637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chemeClr val="bg1"/>
                </a:solidFill>
                <a:latin typeface="Calibri" pitchFamily="34" charset="0"/>
              </a:rPr>
              <a:t>Задачи:</a:t>
            </a:r>
          </a:p>
        </p:txBody>
      </p:sp>
      <p:pic>
        <p:nvPicPr>
          <p:cNvPr id="14343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850" y="974725"/>
            <a:ext cx="13144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Рисунок 1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538" y="3117850"/>
            <a:ext cx="1311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Рисунок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4188" y="5018088"/>
            <a:ext cx="13112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454025" y="-379413"/>
            <a:ext cx="12363450" cy="7091363"/>
          </a:xfrm>
        </p:spPr>
      </p:pic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266700" y="230188"/>
            <a:ext cx="11603038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5400" b="1">
                <a:solidFill>
                  <a:schemeClr val="bg1"/>
                </a:solidFill>
                <a:latin typeface="Calibri" pitchFamily="34" charset="0"/>
              </a:rPr>
              <a:t>Причины формирования гражданской идентичности     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035175" y="1554163"/>
            <a:ext cx="460375" cy="130492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691188" y="1849438"/>
            <a:ext cx="484187" cy="1895475"/>
          </a:xfrm>
          <a:prstGeom prst="downArrow">
            <a:avLst/>
          </a:prstGeom>
          <a:solidFill>
            <a:srgbClr val="D957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9923463" y="1579563"/>
            <a:ext cx="614362" cy="220503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7" name="Прямоугольник 4"/>
          <p:cNvSpPr>
            <a:spLocks noChangeArrowheads="1"/>
          </p:cNvSpPr>
          <p:nvPr/>
        </p:nvSpPr>
        <p:spPr bwMode="auto">
          <a:xfrm>
            <a:off x="-452438" y="2774950"/>
            <a:ext cx="5140326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  Глобализация и расширение межличностных и межгрупповых </a:t>
            </a:r>
          </a:p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контактов   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15368" name="Прямоугольник 14"/>
          <p:cNvSpPr>
            <a:spLocks noChangeArrowheads="1"/>
          </p:cNvSpPr>
          <p:nvPr/>
        </p:nvSpPr>
        <p:spPr bwMode="auto">
          <a:xfrm>
            <a:off x="3719513" y="3530600"/>
            <a:ext cx="4875212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Неопределенность</a:t>
            </a:r>
          </a:p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 и изменчивость </a:t>
            </a:r>
          </a:p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развития учащихся</a:t>
            </a:r>
          </a:p>
          <a:p>
            <a:pPr algn="ctr"/>
            <a:endParaRPr lang="ru-RU" sz="4000">
              <a:latin typeface="Calibri" pitchFamily="34" charset="0"/>
            </a:endParaRPr>
          </a:p>
        </p:txBody>
      </p:sp>
      <p:sp>
        <p:nvSpPr>
          <p:cNvPr id="15369" name="Прямоугольник 15"/>
          <p:cNvSpPr>
            <a:spLocks noChangeArrowheads="1"/>
          </p:cNvSpPr>
          <p:nvPr/>
        </p:nvSpPr>
        <p:spPr bwMode="auto">
          <a:xfrm>
            <a:off x="7840663" y="3687763"/>
            <a:ext cx="407035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Изменение содержания и характера межпоколенной трансмиссии</a:t>
            </a:r>
          </a:p>
          <a:p>
            <a:pPr algn="ctr"/>
            <a:r>
              <a:rPr lang="ru-RU" sz="4000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473075" y="0"/>
            <a:ext cx="12484100" cy="7091363"/>
          </a:xfrm>
        </p:spPr>
      </p:pic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736600" y="668338"/>
            <a:ext cx="11129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1503363" y="1057275"/>
            <a:ext cx="88185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50"/>
              </a:lnSpc>
            </a:pPr>
            <a:r>
              <a:rPr lang="ru-RU" sz="3600">
                <a:solidFill>
                  <a:schemeClr val="bg1"/>
                </a:solidFill>
                <a:latin typeface="Montserrat"/>
                <a:cs typeface="Times New Roman" pitchFamily="18" charset="0"/>
              </a:rPr>
              <a:t>  </a:t>
            </a:r>
            <a:endParaRPr lang="ru-RU" sz="360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7" name="Прямоугольник 5"/>
          <p:cNvSpPr>
            <a:spLocks noChangeArrowheads="1"/>
          </p:cNvSpPr>
          <p:nvPr/>
        </p:nvSpPr>
        <p:spPr bwMode="auto">
          <a:xfrm>
            <a:off x="968375" y="349250"/>
            <a:ext cx="10698163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Подходы в процессе  </a:t>
            </a:r>
            <a:r>
              <a:rPr lang="ru-RU" altLang="ru-RU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формирования гражданской идентичности  учащихся</a:t>
            </a:r>
            <a:r>
              <a:rPr lang="ru-RU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600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ru-RU" sz="44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8438" name="Прямоугольник 10"/>
          <p:cNvSpPr>
            <a:spLocks noChangeArrowheads="1"/>
          </p:cNvSpPr>
          <p:nvPr/>
        </p:nvSpPr>
        <p:spPr bwMode="auto">
          <a:xfrm>
            <a:off x="1289050" y="3078163"/>
            <a:ext cx="8278813" cy="7683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Calibri" pitchFamily="34" charset="0"/>
              </a:rPr>
              <a:t>Личностно-орентированный</a:t>
            </a:r>
          </a:p>
        </p:txBody>
      </p:sp>
      <p:sp>
        <p:nvSpPr>
          <p:cNvPr id="18439" name="Прямоугольник 11"/>
          <p:cNvSpPr>
            <a:spLocks noChangeArrowheads="1"/>
          </p:cNvSpPr>
          <p:nvPr/>
        </p:nvSpPr>
        <p:spPr bwMode="auto">
          <a:xfrm>
            <a:off x="3479800" y="4103688"/>
            <a:ext cx="6437313" cy="769937"/>
          </a:xfrm>
          <a:prstGeom prst="rect">
            <a:avLst/>
          </a:prstGeom>
          <a:solidFill>
            <a:srgbClr val="6699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Культурологический</a:t>
            </a:r>
          </a:p>
        </p:txBody>
      </p:sp>
      <p:sp>
        <p:nvSpPr>
          <p:cNvPr id="18440" name="Прямоугольник 19"/>
          <p:cNvSpPr>
            <a:spLocks noChangeArrowheads="1"/>
          </p:cNvSpPr>
          <p:nvPr/>
        </p:nvSpPr>
        <p:spPr bwMode="auto">
          <a:xfrm>
            <a:off x="5603875" y="5214938"/>
            <a:ext cx="4965700" cy="768350"/>
          </a:xfrm>
          <a:prstGeom prst="rect">
            <a:avLst/>
          </a:prstGeom>
          <a:solidFill>
            <a:srgbClr val="6600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Calibri" pitchFamily="34" charset="0"/>
              </a:rPr>
              <a:t>Диалогический</a:t>
            </a:r>
          </a:p>
        </p:txBody>
      </p:sp>
      <p:sp>
        <p:nvSpPr>
          <p:cNvPr id="18441" name="Прямоугольник 21"/>
          <p:cNvSpPr>
            <a:spLocks noChangeArrowheads="1"/>
          </p:cNvSpPr>
          <p:nvPr/>
        </p:nvSpPr>
        <p:spPr bwMode="auto">
          <a:xfrm>
            <a:off x="182563" y="1938338"/>
            <a:ext cx="7605712" cy="769937"/>
          </a:xfrm>
          <a:prstGeom prst="rect">
            <a:avLst/>
          </a:prstGeom>
          <a:solidFill>
            <a:srgbClr val="0033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76238"/>
            <a:ext cx="12365038" cy="7091362"/>
          </a:xfrm>
        </p:spPr>
      </p:pic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736600" y="668338"/>
            <a:ext cx="11129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1546225" y="911225"/>
            <a:ext cx="92662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5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1611313" y="555625"/>
            <a:ext cx="10064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17414" name="Группа 8"/>
          <p:cNvGrpSpPr>
            <a:grpSpLocks/>
          </p:cNvGrpSpPr>
          <p:nvPr/>
        </p:nvGrpSpPr>
        <p:grpSpPr bwMode="auto">
          <a:xfrm>
            <a:off x="3078163" y="5151438"/>
            <a:ext cx="5589587" cy="660400"/>
            <a:chOff x="1882026" y="4123264"/>
            <a:chExt cx="5589832" cy="1498725"/>
          </a:xfrm>
        </p:grpSpPr>
        <p:sp>
          <p:nvSpPr>
            <p:cNvPr id="10" name="Пятиугольник 9"/>
            <p:cNvSpPr/>
            <p:nvPr/>
          </p:nvSpPr>
          <p:spPr>
            <a:xfrm rot="10800000">
              <a:off x="1882026" y="4123264"/>
              <a:ext cx="5589832" cy="1498725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ятиугольник 4"/>
            <p:cNvSpPr txBox="1"/>
            <p:nvPr/>
          </p:nvSpPr>
          <p:spPr>
            <a:xfrm rot="21600000">
              <a:off x="2256692" y="4123264"/>
              <a:ext cx="5215166" cy="1498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64946" tIns="137160" rIns="256032" bIns="137160" spcCol="1270" anchor="ctr"/>
            <a:lstStyle/>
            <a:p>
              <a:pPr algn="ctr" defTabSz="1600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Трудовое</a:t>
              </a:r>
            </a:p>
          </p:txBody>
        </p:sp>
      </p:grpSp>
      <p:grpSp>
        <p:nvGrpSpPr>
          <p:cNvPr id="17415" name="Группа 11"/>
          <p:cNvGrpSpPr>
            <a:grpSpLocks/>
          </p:cNvGrpSpPr>
          <p:nvPr/>
        </p:nvGrpSpPr>
        <p:grpSpPr bwMode="auto">
          <a:xfrm>
            <a:off x="3030538" y="1905000"/>
            <a:ext cx="5713412" cy="803275"/>
            <a:chOff x="1587056" y="37201"/>
            <a:chExt cx="5714349" cy="634900"/>
          </a:xfrm>
        </p:grpSpPr>
        <p:sp>
          <p:nvSpPr>
            <p:cNvPr id="13" name="Пятиугольник 12"/>
            <p:cNvSpPr/>
            <p:nvPr/>
          </p:nvSpPr>
          <p:spPr>
            <a:xfrm rot="10800000">
              <a:off x="1614047" y="37201"/>
              <a:ext cx="5687358" cy="583456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ятиугольник 4"/>
            <p:cNvSpPr txBox="1"/>
            <p:nvPr/>
          </p:nvSpPr>
          <p:spPr>
            <a:xfrm>
              <a:off x="1587056" y="88646"/>
              <a:ext cx="5541284" cy="5834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7219" tIns="53340" rIns="99568" bIns="53340" anchor="ctr"/>
            <a:lstStyle/>
            <a:p>
              <a:pPr algn="ctr" defTabSz="622300">
                <a:lnSpc>
                  <a:spcPct val="65000"/>
                </a:lnSpc>
                <a:spcAft>
                  <a:spcPct val="35000"/>
                </a:spcAft>
              </a:pPr>
              <a:r>
                <a:rPr lang="ru-RU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Духовно-нравственное</a:t>
              </a:r>
            </a:p>
          </p:txBody>
        </p:sp>
      </p:grpSp>
      <p:grpSp>
        <p:nvGrpSpPr>
          <p:cNvPr id="17416" name="Группа 15"/>
          <p:cNvGrpSpPr>
            <a:grpSpLocks/>
          </p:cNvGrpSpPr>
          <p:nvPr/>
        </p:nvGrpSpPr>
        <p:grpSpPr bwMode="auto">
          <a:xfrm>
            <a:off x="3030538" y="3508375"/>
            <a:ext cx="5686425" cy="584200"/>
            <a:chOff x="1578197" y="1789015"/>
            <a:chExt cx="5686734" cy="583300"/>
          </a:xfrm>
        </p:grpSpPr>
        <p:sp>
          <p:nvSpPr>
            <p:cNvPr id="17" name="Пятиугольник 16"/>
            <p:cNvSpPr/>
            <p:nvPr/>
          </p:nvSpPr>
          <p:spPr>
            <a:xfrm rot="10800000">
              <a:off x="1578197" y="1789015"/>
              <a:ext cx="5686734" cy="583300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ятиугольник 4"/>
            <p:cNvSpPr txBox="1"/>
            <p:nvPr/>
          </p:nvSpPr>
          <p:spPr>
            <a:xfrm rot="21600000">
              <a:off x="1724255" y="1789015"/>
              <a:ext cx="5540676" cy="583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7219" tIns="53340" rIns="99568" bIns="5334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Политико-правовое</a:t>
              </a:r>
            </a:p>
          </p:txBody>
        </p:sp>
      </p:grpSp>
      <p:grpSp>
        <p:nvGrpSpPr>
          <p:cNvPr id="17417" name="Группа 18"/>
          <p:cNvGrpSpPr>
            <a:grpSpLocks/>
          </p:cNvGrpSpPr>
          <p:nvPr/>
        </p:nvGrpSpPr>
        <p:grpSpPr bwMode="auto">
          <a:xfrm>
            <a:off x="3067050" y="2727325"/>
            <a:ext cx="5757863" cy="584200"/>
            <a:chOff x="1619845" y="930228"/>
            <a:chExt cx="5757697" cy="583417"/>
          </a:xfrm>
        </p:grpSpPr>
        <p:sp>
          <p:nvSpPr>
            <p:cNvPr id="20" name="Пятиугольник 19"/>
            <p:cNvSpPr/>
            <p:nvPr/>
          </p:nvSpPr>
          <p:spPr>
            <a:xfrm rot="10800000">
              <a:off x="1619845" y="930228"/>
              <a:ext cx="5681499" cy="583417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ятиугольник 4"/>
            <p:cNvSpPr txBox="1"/>
            <p:nvPr/>
          </p:nvSpPr>
          <p:spPr>
            <a:xfrm>
              <a:off x="1842089" y="930228"/>
              <a:ext cx="5535453" cy="5834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7270" tIns="53340" rIns="99568" bIns="5334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Историческое</a:t>
              </a:r>
            </a:p>
          </p:txBody>
        </p:sp>
      </p:grpSp>
      <p:grpSp>
        <p:nvGrpSpPr>
          <p:cNvPr id="17418" name="Группа 21"/>
          <p:cNvGrpSpPr>
            <a:grpSpLocks/>
          </p:cNvGrpSpPr>
          <p:nvPr/>
        </p:nvGrpSpPr>
        <p:grpSpPr bwMode="auto">
          <a:xfrm>
            <a:off x="2987675" y="4311650"/>
            <a:ext cx="5680075" cy="582613"/>
            <a:chOff x="1576796" y="2546479"/>
            <a:chExt cx="5681055" cy="583416"/>
          </a:xfrm>
        </p:grpSpPr>
        <p:sp>
          <p:nvSpPr>
            <p:cNvPr id="23" name="Пятиугольник 22"/>
            <p:cNvSpPr/>
            <p:nvPr/>
          </p:nvSpPr>
          <p:spPr>
            <a:xfrm rot="10800000">
              <a:off x="1576796" y="2546479"/>
              <a:ext cx="5681055" cy="583416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ятиугольник 4"/>
            <p:cNvSpPr txBox="1"/>
            <p:nvPr/>
          </p:nvSpPr>
          <p:spPr>
            <a:xfrm rot="21600000">
              <a:off x="1722871" y="2546479"/>
              <a:ext cx="5534980" cy="583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7270" tIns="53340" rIns="99568" bIns="5334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Патриотическое</a:t>
              </a:r>
            </a:p>
          </p:txBody>
        </p:sp>
      </p:grpSp>
      <p:grpSp>
        <p:nvGrpSpPr>
          <p:cNvPr id="17419" name="Группа 24"/>
          <p:cNvGrpSpPr>
            <a:grpSpLocks/>
          </p:cNvGrpSpPr>
          <p:nvPr/>
        </p:nvGrpSpPr>
        <p:grpSpPr bwMode="auto">
          <a:xfrm>
            <a:off x="3016250" y="6032500"/>
            <a:ext cx="5713413" cy="590550"/>
            <a:chOff x="1576796" y="4054650"/>
            <a:chExt cx="5714349" cy="590387"/>
          </a:xfrm>
        </p:grpSpPr>
        <p:sp>
          <p:nvSpPr>
            <p:cNvPr id="26" name="Пятиугольник 25"/>
            <p:cNvSpPr/>
            <p:nvPr/>
          </p:nvSpPr>
          <p:spPr>
            <a:xfrm rot="10800000">
              <a:off x="1576796" y="4060998"/>
              <a:ext cx="5681006" cy="584039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Пятиугольник 4"/>
            <p:cNvSpPr txBox="1"/>
            <p:nvPr/>
          </p:nvSpPr>
          <p:spPr>
            <a:xfrm>
              <a:off x="1756213" y="4054650"/>
              <a:ext cx="5534932" cy="5840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7270" tIns="53340" rIns="99568" bIns="5334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Экологическое</a:t>
              </a:r>
              <a:endPara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998538" y="725488"/>
            <a:ext cx="104775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Блок-схема: типовой процесс 30"/>
          <p:cNvSpPr/>
          <p:nvPr/>
        </p:nvSpPr>
        <p:spPr>
          <a:xfrm>
            <a:off x="1350963" y="773113"/>
            <a:ext cx="9356725" cy="1017587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ru-RU" sz="2800" b="1">
                <a:solidFill>
                  <a:srgbClr val="C00000"/>
                </a:solidFill>
                <a:cs typeface="Arial" charset="0"/>
              </a:rPr>
              <a:t>Основные направления  воспитания гражданской идентичности обучающихся</a:t>
            </a:r>
          </a:p>
        </p:txBody>
      </p:sp>
      <p:sp>
        <p:nvSpPr>
          <p:cNvPr id="38" name="Овал 37"/>
          <p:cNvSpPr/>
          <p:nvPr/>
        </p:nvSpPr>
        <p:spPr>
          <a:xfrm>
            <a:off x="2198688" y="1874838"/>
            <a:ext cx="831850" cy="763587"/>
          </a:xfrm>
          <a:prstGeom prst="ellipse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Овал 38"/>
          <p:cNvSpPr/>
          <p:nvPr/>
        </p:nvSpPr>
        <p:spPr>
          <a:xfrm>
            <a:off x="2241550" y="2679700"/>
            <a:ext cx="825500" cy="798513"/>
          </a:xfrm>
          <a:prstGeom prst="ellipse">
            <a:avLst/>
          </a:prstGeom>
          <a:blipFill rotWithShape="0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Овал 39"/>
          <p:cNvSpPr/>
          <p:nvPr/>
        </p:nvSpPr>
        <p:spPr>
          <a:xfrm>
            <a:off x="2181225" y="3492500"/>
            <a:ext cx="849313" cy="687388"/>
          </a:xfrm>
          <a:prstGeom prst="ellipse">
            <a:avLst/>
          </a:prstGeom>
          <a:blipFill rotWithShape="0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Овал 40"/>
          <p:cNvSpPr/>
          <p:nvPr/>
        </p:nvSpPr>
        <p:spPr>
          <a:xfrm>
            <a:off x="2162175" y="4265613"/>
            <a:ext cx="825500" cy="709612"/>
          </a:xfrm>
          <a:prstGeom prst="ellipse">
            <a:avLst/>
          </a:prstGeom>
          <a:blipFill rotWithShape="0"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Овал 41"/>
          <p:cNvSpPr/>
          <p:nvPr/>
        </p:nvSpPr>
        <p:spPr>
          <a:xfrm>
            <a:off x="2181225" y="5016500"/>
            <a:ext cx="850900" cy="777875"/>
          </a:xfrm>
          <a:prstGeom prst="ellipse">
            <a:avLst/>
          </a:prstGeom>
          <a:blipFill rotWithShape="0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Овал 42"/>
          <p:cNvSpPr/>
          <p:nvPr/>
        </p:nvSpPr>
        <p:spPr>
          <a:xfrm>
            <a:off x="2203450" y="5853113"/>
            <a:ext cx="874713" cy="728662"/>
          </a:xfrm>
          <a:prstGeom prst="ellipse">
            <a:avLst/>
          </a:prstGeom>
          <a:blipFill rotWithShape="0">
            <a:blip r:embed="rId8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365038" cy="7091363"/>
          </a:xfrm>
        </p:spPr>
      </p:pic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736600" y="668338"/>
            <a:ext cx="11129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Прямоугольник 4"/>
          <p:cNvSpPr>
            <a:spLocks noChangeArrowheads="1"/>
          </p:cNvSpPr>
          <p:nvPr/>
        </p:nvSpPr>
        <p:spPr bwMode="auto">
          <a:xfrm>
            <a:off x="1473200" y="1238250"/>
            <a:ext cx="92662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5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461" name="Прямоугольник 6"/>
          <p:cNvSpPr>
            <a:spLocks noChangeArrowheads="1"/>
          </p:cNvSpPr>
          <p:nvPr/>
        </p:nvSpPr>
        <p:spPr bwMode="auto">
          <a:xfrm>
            <a:off x="1085850" y="407988"/>
            <a:ext cx="10064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611934" y="755706"/>
            <a:ext cx="4461933" cy="2276601"/>
            <a:chOff x="0" y="0"/>
            <a:chExt cx="1780366" cy="1666879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10" name="Овал 9"/>
            <p:cNvSpPr/>
            <p:nvPr/>
          </p:nvSpPr>
          <p:spPr>
            <a:xfrm>
              <a:off x="0" y="0"/>
              <a:ext cx="1780366" cy="1666879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Овал 4"/>
            <p:cNvSpPr txBox="1"/>
            <p:nvPr/>
          </p:nvSpPr>
          <p:spPr>
            <a:xfrm>
              <a:off x="260729" y="244109"/>
              <a:ext cx="1258908" cy="117866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b="1" dirty="0">
                  <a:solidFill>
                    <a:schemeClr val="tx1"/>
                  </a:solidFill>
                </a:rPr>
                <a:t>Упражнения</a:t>
              </a: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561932" y="741849"/>
            <a:ext cx="3881511" cy="2367837"/>
            <a:chOff x="3906697" y="0"/>
            <a:chExt cx="1994869" cy="1666865"/>
          </a:xfrm>
          <a:scene3d>
            <a:camera prst="orthographicFront"/>
            <a:lightRig rig="flat" dir="t"/>
          </a:scene3d>
        </p:grpSpPr>
        <p:sp>
          <p:nvSpPr>
            <p:cNvPr id="13" name="Овал 12"/>
            <p:cNvSpPr/>
            <p:nvPr/>
          </p:nvSpPr>
          <p:spPr>
            <a:xfrm>
              <a:off x="3906697" y="0"/>
              <a:ext cx="1994869" cy="1666865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83469"/>
                <a:satOff val="9953"/>
                <a:lumOff val="2157"/>
                <a:alphaOff val="0"/>
              </a:schemeClr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Овал 4"/>
            <p:cNvSpPr txBox="1"/>
            <p:nvPr/>
          </p:nvSpPr>
          <p:spPr>
            <a:xfrm>
              <a:off x="4198839" y="244107"/>
              <a:ext cx="1410585" cy="11786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800" b="1" dirty="0">
                  <a:solidFill>
                    <a:schemeClr val="tx1"/>
                  </a:solidFill>
                </a:rPr>
                <a:t>Диктанты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349930" y="4183095"/>
            <a:ext cx="4206923" cy="2510208"/>
            <a:chOff x="4017091" y="2923721"/>
            <a:chExt cx="1774110" cy="1543048"/>
          </a:xfrm>
          <a:solidFill>
            <a:srgbClr val="D957C6"/>
          </a:solidFill>
          <a:scene3d>
            <a:camera prst="orthographicFront"/>
            <a:lightRig rig="flat" dir="t"/>
          </a:scene3d>
        </p:grpSpPr>
        <p:sp>
          <p:nvSpPr>
            <p:cNvPr id="17" name="Овал 16"/>
            <p:cNvSpPr/>
            <p:nvPr/>
          </p:nvSpPr>
          <p:spPr>
            <a:xfrm>
              <a:off x="4017091" y="2923721"/>
              <a:ext cx="1774110" cy="1543048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2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Овал 4"/>
            <p:cNvSpPr txBox="1"/>
            <p:nvPr/>
          </p:nvSpPr>
          <p:spPr>
            <a:xfrm>
              <a:off x="4276903" y="3149695"/>
              <a:ext cx="1254486" cy="1091100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800" b="1" dirty="0">
                  <a:solidFill>
                    <a:schemeClr val="tx1"/>
                  </a:solidFill>
                </a:rPr>
                <a:t>Сочинения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434326" y="2540953"/>
            <a:ext cx="2802563" cy="2169566"/>
            <a:chOff x="2235437" y="1430106"/>
            <a:chExt cx="1574565" cy="1493617"/>
          </a:xfrm>
          <a:scene3d>
            <a:camera prst="orthographicFront"/>
            <a:lightRig rig="flat" dir="t"/>
          </a:scene3d>
        </p:grpSpPr>
        <p:sp>
          <p:nvSpPr>
            <p:cNvPr id="20" name="Овал 19"/>
            <p:cNvSpPr/>
            <p:nvPr/>
          </p:nvSpPr>
          <p:spPr>
            <a:xfrm>
              <a:off x="2235437" y="1430106"/>
              <a:ext cx="1574565" cy="1493617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Овал 4"/>
            <p:cNvSpPr txBox="1"/>
            <p:nvPr/>
          </p:nvSpPr>
          <p:spPr>
            <a:xfrm>
              <a:off x="2466027" y="1648841"/>
              <a:ext cx="1113385" cy="10561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rIns="45720" spcCol="1270" anchor="ctr"/>
            <a:lstStyle/>
            <a:p>
              <a:pPr algn="ctr" defTabSz="1600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6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Текст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19956" y="4365179"/>
            <a:ext cx="4023215" cy="2106659"/>
            <a:chOff x="152401" y="3004570"/>
            <a:chExt cx="1883467" cy="1666879"/>
          </a:xfrm>
          <a:scene3d>
            <a:camera prst="orthographicFront"/>
            <a:lightRig rig="flat" dir="t"/>
          </a:scene3d>
        </p:grpSpPr>
        <p:sp>
          <p:nvSpPr>
            <p:cNvPr id="23" name="Овал 22"/>
            <p:cNvSpPr/>
            <p:nvPr/>
          </p:nvSpPr>
          <p:spPr>
            <a:xfrm>
              <a:off x="152401" y="3004570"/>
              <a:ext cx="1883467" cy="1666879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450407"/>
                <a:satOff val="29858"/>
                <a:lumOff val="6471"/>
                <a:alphaOff val="0"/>
              </a:schemeClr>
            </a:fillRef>
            <a:effectRef idx="2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Овал 4"/>
            <p:cNvSpPr txBox="1"/>
            <p:nvPr/>
          </p:nvSpPr>
          <p:spPr>
            <a:xfrm>
              <a:off x="428228" y="3248679"/>
              <a:ext cx="1331813" cy="11786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b="1" dirty="0">
                  <a:solidFill>
                    <a:schemeClr val="tx1"/>
                  </a:solidFill>
                </a:rPr>
                <a:t>Изложения</a:t>
              </a:r>
            </a:p>
          </p:txBody>
        </p:sp>
      </p:grpSp>
      <p:sp>
        <p:nvSpPr>
          <p:cNvPr id="28" name="Стрелка вправо 27"/>
          <p:cNvSpPr/>
          <p:nvPr/>
        </p:nvSpPr>
        <p:spPr>
          <a:xfrm rot="1984218">
            <a:off x="4281488" y="2466975"/>
            <a:ext cx="979487" cy="48577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7569489">
            <a:off x="6857206" y="2480469"/>
            <a:ext cx="1082675" cy="484188"/>
          </a:xfrm>
          <a:prstGeom prst="rightArrow">
            <a:avLst/>
          </a:prstGeom>
          <a:solidFill>
            <a:srgbClr val="75E1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20542724">
            <a:off x="3613150" y="4191000"/>
            <a:ext cx="1204913" cy="485775"/>
          </a:xfrm>
          <a:prstGeom prst="rightArrow">
            <a:avLst/>
          </a:prstGeom>
          <a:solidFill>
            <a:srgbClr val="72EE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12830831">
            <a:off x="6878638" y="4294188"/>
            <a:ext cx="1041400" cy="512762"/>
          </a:xfrm>
          <a:prstGeom prst="rightArrow">
            <a:avLst/>
          </a:prstGeom>
          <a:solidFill>
            <a:srgbClr val="D957C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365038" cy="7091363"/>
          </a:xfrm>
        </p:spPr>
      </p:pic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736600" y="668338"/>
            <a:ext cx="11129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1473200" y="1238250"/>
            <a:ext cx="92662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5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485" name="Прямоугольник 6"/>
          <p:cNvSpPr>
            <a:spLocks noChangeArrowheads="1"/>
          </p:cNvSpPr>
          <p:nvPr/>
        </p:nvSpPr>
        <p:spPr bwMode="auto">
          <a:xfrm>
            <a:off x="1611313" y="555625"/>
            <a:ext cx="10064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486" name="Прямоугольник 13"/>
          <p:cNvSpPr>
            <a:spLocks noChangeArrowheads="1"/>
          </p:cNvSpPr>
          <p:nvPr/>
        </p:nvSpPr>
        <p:spPr bwMode="auto">
          <a:xfrm>
            <a:off x="1346200" y="863600"/>
            <a:ext cx="1000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966724" y="485986"/>
            <a:ext cx="5898932" cy="1265582"/>
            <a:chOff x="0" y="0"/>
            <a:chExt cx="1780366" cy="1666879"/>
          </a:xfrm>
          <a:solidFill>
            <a:schemeClr val="accent2"/>
          </a:solidFill>
          <a:scene3d>
            <a:camera prst="orthographicFront"/>
            <a:lightRig rig="flat" dir="t"/>
          </a:scene3d>
        </p:grpSpPr>
        <p:sp>
          <p:nvSpPr>
            <p:cNvPr id="9" name="Овал 8"/>
            <p:cNvSpPr/>
            <p:nvPr/>
          </p:nvSpPr>
          <p:spPr>
            <a:xfrm>
              <a:off x="0" y="0"/>
              <a:ext cx="1780366" cy="1666879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Овал 4"/>
            <p:cNvSpPr txBox="1"/>
            <p:nvPr/>
          </p:nvSpPr>
          <p:spPr>
            <a:xfrm>
              <a:off x="260729" y="244109"/>
              <a:ext cx="1258908" cy="117866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b="1" dirty="0">
                  <a:solidFill>
                    <a:schemeClr val="tx1"/>
                  </a:solidFill>
                </a:rPr>
                <a:t>Упражнения</a:t>
              </a:r>
            </a:p>
          </p:txBody>
        </p:sp>
      </p:grpSp>
      <p:sp>
        <p:nvSpPr>
          <p:cNvPr id="20488" name="Прямоугольник 10"/>
          <p:cNvSpPr>
            <a:spLocks noChangeArrowheads="1"/>
          </p:cNvSpPr>
          <p:nvPr/>
        </p:nvSpPr>
        <p:spPr bwMode="auto">
          <a:xfrm>
            <a:off x="722313" y="1816100"/>
            <a:ext cx="10525125" cy="13827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                            Тема «Обособленные определения»</a:t>
            </a:r>
          </a:p>
          <a:p>
            <a:pPr algn="just"/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«Совесть – внутренний компас, чутко реагирующий на всякое отклонение от правильного курса жизни» (И. Шевелёв</a:t>
            </a:r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) </a:t>
            </a:r>
          </a:p>
        </p:txBody>
      </p:sp>
      <p:sp>
        <p:nvSpPr>
          <p:cNvPr id="20489" name="Прямоугольник 11"/>
          <p:cNvSpPr>
            <a:spLocks noChangeArrowheads="1"/>
          </p:cNvSpPr>
          <p:nvPr/>
        </p:nvSpPr>
        <p:spPr bwMode="auto">
          <a:xfrm>
            <a:off x="631825" y="3403600"/>
            <a:ext cx="10499725" cy="13843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                 Тема «Бессоюзные сложные предложения»  </a:t>
            </a:r>
          </a:p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«Нет счастья вне Родины, каждый пускает корни в родную землю» (И. Тургенев): </a:t>
            </a:r>
          </a:p>
        </p:txBody>
      </p:sp>
      <p:sp>
        <p:nvSpPr>
          <p:cNvPr id="20490" name="Прямоугольник 14"/>
          <p:cNvSpPr>
            <a:spLocks noChangeArrowheads="1"/>
          </p:cNvSpPr>
          <p:nvPr/>
        </p:nvSpPr>
        <p:spPr bwMode="auto">
          <a:xfrm>
            <a:off x="695325" y="5060950"/>
            <a:ext cx="11171238" cy="13827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                      Тема «Правописание глаголов» </a:t>
            </a:r>
          </a:p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«Рубашка износится, а доброе дело не забудется» (русская пословица).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85725" y="-373063"/>
            <a:ext cx="12363450" cy="7092951"/>
          </a:xfrm>
        </p:spPr>
      </p:pic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736600" y="668338"/>
            <a:ext cx="11129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Прямоугольник 4"/>
          <p:cNvSpPr>
            <a:spLocks noChangeArrowheads="1"/>
          </p:cNvSpPr>
          <p:nvPr/>
        </p:nvSpPr>
        <p:spPr bwMode="auto">
          <a:xfrm>
            <a:off x="1473200" y="1238250"/>
            <a:ext cx="92662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5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509" name="Прямоугольник 6"/>
          <p:cNvSpPr>
            <a:spLocks noChangeArrowheads="1"/>
          </p:cNvSpPr>
          <p:nvPr/>
        </p:nvSpPr>
        <p:spPr bwMode="auto">
          <a:xfrm>
            <a:off x="1611313" y="555625"/>
            <a:ext cx="10064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1510" name="Прямоугольник 13"/>
          <p:cNvSpPr>
            <a:spLocks noChangeArrowheads="1"/>
          </p:cNvSpPr>
          <p:nvPr/>
        </p:nvSpPr>
        <p:spPr bwMode="auto">
          <a:xfrm>
            <a:off x="1346200" y="863600"/>
            <a:ext cx="1000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1511" name="Прямоугольник 7"/>
          <p:cNvSpPr>
            <a:spLocks noChangeArrowheads="1"/>
          </p:cNvSpPr>
          <p:nvPr/>
        </p:nvSpPr>
        <p:spPr bwMode="auto">
          <a:xfrm>
            <a:off x="2090738" y="898525"/>
            <a:ext cx="80105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2" name="Прямоугольник 5"/>
          <p:cNvSpPr>
            <a:spLocks noChangeArrowheads="1"/>
          </p:cNvSpPr>
          <p:nvPr/>
        </p:nvSpPr>
        <p:spPr bwMode="auto">
          <a:xfrm>
            <a:off x="479425" y="809625"/>
            <a:ext cx="1100613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                                                                                      Добрый поступок.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Мальчик шагал по переулку. Вдруг он увидел человека. Тот еле передвигался. Было понятно, что мужчине плохо.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Незнакомец собрался с силами и произнёс: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— Сынок, помоги мне добраться до дома.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Мальчик молча подставил плечо. Незнакомец был тяжёлый, но он старался полегче опираться на мальчика.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У низкого подъезда человек остановился. И тут мальчик рассмотрел его. У человека всё было крупным: и нос, и губы, и подбородок .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Они поднимались по лестнице, и мужчина цепко хватался за перила.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Мальчик предложил сходить в аптеку за лекарством . Когда он вернулся, мужчина лежал с закрытыми глазами. Нельзя было оставлять его одного, и тогда мальчик вызвал скорую помощь.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(По Ю. Яковлеву)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Задания:</a:t>
            </a:r>
          </a:p>
        </p:txBody>
      </p:sp>
      <p:sp>
        <p:nvSpPr>
          <p:cNvPr id="21513" name="Прямоугольник 8"/>
          <p:cNvSpPr>
            <a:spLocks noChangeArrowheads="1"/>
          </p:cNvSpPr>
          <p:nvPr/>
        </p:nvSpPr>
        <p:spPr bwMode="auto">
          <a:xfrm>
            <a:off x="590550" y="4978400"/>
            <a:ext cx="8858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3. Графически обозначьте известные вам орфограммы.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4. Устно объясните написание слов с чередующимися гласными в корне.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5. Объясните постановку знаков препинания в тексте.</a:t>
            </a:r>
          </a:p>
        </p:txBody>
      </p:sp>
      <p:sp>
        <p:nvSpPr>
          <p:cNvPr id="21514" name="Прямоугольник 9"/>
          <p:cNvSpPr>
            <a:spLocks noChangeArrowheads="1"/>
          </p:cNvSpPr>
          <p:nvPr/>
        </p:nvSpPr>
        <p:spPr bwMode="auto">
          <a:xfrm>
            <a:off x="479425" y="4502150"/>
            <a:ext cx="9874250" cy="708025"/>
          </a:xfrm>
          <a:prstGeom prst="rect">
            <a:avLst/>
          </a:prstGeom>
          <a:solidFill>
            <a:srgbClr val="D957C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 Light" pitchFamily="34" charset="0"/>
              <a:buAutoNum type="arabicPeriod"/>
            </a:pP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Сформулируйте коротко, какую проблему поднимает автор текста?</a:t>
            </a:r>
          </a:p>
          <a:p>
            <a:pPr marL="342900" indent="-342900">
              <a:buFont typeface="Calibri Light" pitchFamily="34" charset="0"/>
              <a:buAutoNum type="arabicPeriod"/>
            </a:pPr>
            <a:r>
              <a:rPr lang="ru-RU" sz="2000">
                <a:solidFill>
                  <a:schemeClr val="bg1"/>
                </a:solidFill>
                <a:latin typeface="Calibri" pitchFamily="34" charset="0"/>
              </a:rPr>
              <a:t>Придумайте свой вариант заголовка текста.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2114973" y="202880"/>
            <a:ext cx="8163559" cy="649418"/>
            <a:chOff x="3899566" y="494250"/>
            <a:chExt cx="1994869" cy="688988"/>
          </a:xfrm>
          <a:solidFill>
            <a:srgbClr val="D957C6"/>
          </a:solidFill>
          <a:scene3d>
            <a:camera prst="orthographicFront"/>
            <a:lightRig rig="flat" dir="t"/>
          </a:scene3d>
        </p:grpSpPr>
        <p:sp>
          <p:nvSpPr>
            <p:cNvPr id="16" name="Овал 15"/>
            <p:cNvSpPr/>
            <p:nvPr/>
          </p:nvSpPr>
          <p:spPr>
            <a:xfrm>
              <a:off x="3899566" y="494250"/>
              <a:ext cx="1994869" cy="688988"/>
            </a:xfrm>
            <a:prstGeom prst="ellipse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83469"/>
                <a:satOff val="9953"/>
                <a:lumOff val="2157"/>
                <a:alphaOff val="0"/>
              </a:schemeClr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Овал 4"/>
            <p:cNvSpPr txBox="1"/>
            <p:nvPr/>
          </p:nvSpPr>
          <p:spPr>
            <a:xfrm>
              <a:off x="4207998" y="591151"/>
              <a:ext cx="1237014" cy="489792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800" b="1" dirty="0">
                  <a:solidFill>
                    <a:schemeClr val="tx1"/>
                  </a:solidFill>
                </a:rPr>
                <a:t>Диктанты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595</Words>
  <Application>Microsoft Office PowerPoint</Application>
  <PresentationFormat>Широкоэкранный</PresentationFormat>
  <Paragraphs>181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136</cp:revision>
  <dcterms:created xsi:type="dcterms:W3CDTF">2024-02-23T07:03:59Z</dcterms:created>
  <dcterms:modified xsi:type="dcterms:W3CDTF">2024-09-16T06:38:57Z</dcterms:modified>
</cp:coreProperties>
</file>