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87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23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1312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539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9749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752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289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7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7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578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4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83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76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4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6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41060" y="293101"/>
            <a:ext cx="7766936" cy="1646302"/>
          </a:xfrm>
        </p:spPr>
        <p:txBody>
          <a:bodyPr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Структурное подразделение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Новотарманской СОШ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8754" y="3111495"/>
            <a:ext cx="7246235" cy="109689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Паспорт проекта </a:t>
            </a:r>
          </a:p>
          <a:p>
            <a:pPr algn="ctr"/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«Зеленая лаборатория для маленьких исследователей»</a:t>
            </a:r>
          </a:p>
          <a:p>
            <a:pPr algn="ctr"/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2800" smtClean="0">
                <a:solidFill>
                  <a:schemeClr val="accent2">
                    <a:lumMod val="50000"/>
                  </a:schemeClr>
                </a:solidFill>
              </a:rPr>
              <a:t>2023г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20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41431"/>
              </p:ext>
            </p:extLst>
          </p:nvPr>
        </p:nvGraphicFramePr>
        <p:xfrm>
          <a:off x="199504" y="295123"/>
          <a:ext cx="10341035" cy="6387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9728">
                  <a:extLst>
                    <a:ext uri="{9D8B030D-6E8A-4147-A177-3AD203B41FA5}">
                      <a16:colId xmlns:a16="http://schemas.microsoft.com/office/drawing/2014/main" val="3155299796"/>
                    </a:ext>
                  </a:extLst>
                </a:gridCol>
                <a:gridCol w="1690789">
                  <a:extLst>
                    <a:ext uri="{9D8B030D-6E8A-4147-A177-3AD203B41FA5}">
                      <a16:colId xmlns:a16="http://schemas.microsoft.com/office/drawing/2014/main" val="2849537882"/>
                    </a:ext>
                  </a:extLst>
                </a:gridCol>
                <a:gridCol w="5170518">
                  <a:extLst>
                    <a:ext uri="{9D8B030D-6E8A-4147-A177-3AD203B41FA5}">
                      <a16:colId xmlns:a16="http://schemas.microsoft.com/office/drawing/2014/main" val="1435466372"/>
                    </a:ext>
                  </a:extLst>
                </a:gridCol>
              </a:tblGrid>
              <a:tr h="5730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Номинация проекта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«Зеленые лаборатории под открытым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небом» в Тюменском районе»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323659"/>
                  </a:ext>
                </a:extLst>
              </a:tr>
              <a:tr h="5924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проекта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«Зеленые лаборатория для маленьких исследователей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439592"/>
                  </a:ext>
                </a:extLst>
              </a:tr>
              <a:tr h="59240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учреждения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Структурное подразделение МАОУ Новотарманская СОШ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237826"/>
                  </a:ext>
                </a:extLst>
              </a:tr>
              <a:tr h="84629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Руководитель проекта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95093"/>
                  </a:ext>
                </a:extLst>
              </a:tr>
              <a:tr h="846291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Проектная команда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814167"/>
                  </a:ext>
                </a:extLst>
              </a:tr>
              <a:tr h="62763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реализации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Долгосрочный ( 7 месяцев)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842138"/>
                  </a:ext>
                </a:extLst>
              </a:tr>
              <a:tr h="55224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реализации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февраля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2023год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3051"/>
                  </a:ext>
                </a:extLst>
              </a:tr>
              <a:tr h="552247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партнерах проекта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871269"/>
                  </a:ext>
                </a:extLst>
              </a:tr>
              <a:tr h="552247"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партнеров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ООО "ТК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ТюменьАгро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007697"/>
                  </a:ext>
                </a:extLst>
              </a:tr>
              <a:tr h="552247"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Формы сотрудничества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Коллективные , индивидуальные, наглядно-информационные.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840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89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258" y="210589"/>
            <a:ext cx="8304415" cy="762000"/>
          </a:xfrm>
        </p:spPr>
        <p:txBody>
          <a:bodyPr>
            <a:noAutofit/>
          </a:bodyPr>
          <a:lstStyle/>
          <a:p>
            <a:pPr algn="r"/>
            <a:r>
              <a:rPr lang="ru-RU" sz="1600" b="1" i="1" dirty="0"/>
              <a:t>" Умей открывать перед ребенком в окружающем мире что-то одно, но открывать так чтобы кусочек жизни заиграл перед </a:t>
            </a:r>
            <a:r>
              <a:rPr lang="ru-RU" sz="1600" b="1" i="1" dirty="0" smtClean="0"/>
              <a:t>детьми всеми </a:t>
            </a:r>
            <a:r>
              <a:rPr lang="ru-RU" sz="1600" b="1" i="1" dirty="0"/>
              <a:t>красками радуги</a:t>
            </a:r>
            <a:r>
              <a:rPr lang="ru-RU" sz="1600" b="1" i="1" dirty="0" smtClean="0"/>
              <a:t>. Оставляйте </a:t>
            </a:r>
            <a:r>
              <a:rPr lang="ru-RU" sz="1600" b="1" i="1" dirty="0"/>
              <a:t>всегда что- то недосказанное</a:t>
            </a:r>
            <a:r>
              <a:rPr lang="ru-RU" sz="1600" b="1" i="1" dirty="0" smtClean="0"/>
              <a:t>, чтобы </a:t>
            </a:r>
            <a:r>
              <a:rPr lang="ru-RU" sz="1600" b="1" i="1" dirty="0"/>
              <a:t>ребенку захотелось узнать еще и еще раз возвращаться к тому</a:t>
            </a:r>
            <a:r>
              <a:rPr lang="ru-RU" sz="1600" b="1" i="1" dirty="0" smtClean="0"/>
              <a:t>, что узнал</a:t>
            </a:r>
            <a:r>
              <a:rPr lang="ru-RU" sz="1600" b="1" i="1" dirty="0"/>
              <a:t>.</a:t>
            </a:r>
            <a:br>
              <a:rPr lang="ru-RU" sz="1600" b="1" i="1" dirty="0"/>
            </a:br>
            <a:r>
              <a:rPr lang="ru-RU" sz="1600" b="1" i="1" dirty="0"/>
              <a:t>В.А Сухомлинский</a:t>
            </a:r>
            <a:r>
              <a:rPr lang="ru-RU" sz="1600" b="1" i="1" dirty="0" smtClean="0"/>
              <a:t>.</a:t>
            </a:r>
            <a:br>
              <a:rPr lang="ru-RU" sz="1600" b="1" i="1" dirty="0" smtClean="0"/>
            </a:br>
            <a:r>
              <a:rPr lang="ru-RU" sz="1600" b="1" i="1" dirty="0"/>
              <a:t/>
            </a:r>
            <a:br>
              <a:rPr lang="ru-RU" sz="1600" b="1" i="1" dirty="0"/>
            </a:br>
            <a:endParaRPr lang="ru-RU" sz="16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27688068"/>
              </p:ext>
            </p:extLst>
          </p:nvPr>
        </p:nvGraphicFramePr>
        <p:xfrm>
          <a:off x="99752" y="1055716"/>
          <a:ext cx="12092248" cy="5649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706">
                  <a:extLst>
                    <a:ext uri="{9D8B030D-6E8A-4147-A177-3AD203B41FA5}">
                      <a16:colId xmlns:a16="http://schemas.microsoft.com/office/drawing/2014/main" val="1763333367"/>
                    </a:ext>
                  </a:extLst>
                </a:gridCol>
                <a:gridCol w="10286542">
                  <a:extLst>
                    <a:ext uri="{9D8B030D-6E8A-4147-A177-3AD203B41FA5}">
                      <a16:colId xmlns:a16="http://schemas.microsoft.com/office/drawing/2014/main" val="511656605"/>
                    </a:ext>
                  </a:extLst>
                </a:gridCol>
              </a:tblGrid>
              <a:tr h="267084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 Краткое содержание проекта: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0" i="0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Проект «Зеленая лаборатория для маленьких исследователей» направлен</a:t>
                      </a:r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на развитие свободной творческой личности ребёнка, которое определяется задачами развития и задачами исследовательской деятельности детей по выращиванию растений в комнатных, тепличных условиях, на открытом грунте с применением различных инновационных технологий.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На </a:t>
                      </a:r>
                      <a:r>
                        <a:rPr lang="en-US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этапе реализации проекта познавательно-исследовательская работа  направлена на выявление знаний детей о растениях, подбор литературы (рассказы, сказки, стихи, загадки, о растениях и овощах), иллюстрационного материала (сюжетные и предметные картинки),приобретение необходимого оборудования (контейнеры, грунт, семена растений);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 2 этапе познавательно –исследовательская деятельность направлена на изучение семейства Крестоцветных. Предполагается выращивать  разные сорта капусты, создавая определенные условия.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На 3 этапе воспитанники обобщают полученные знания исследовательской деятельности через художественную, театральную и практическую деятельность.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рамках проекта предполагается: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-осуществление исследования воды, воздуха, почвы, света;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-изучать особенности выращивания овощных и цветковых растений;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-научить отличать здоровые растения от «слабых»;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-изучать влияние факторов природы на рост и развитие растений;</a:t>
                      </a:r>
                    </a:p>
                    <a:p>
                      <a:r>
                        <a:rPr lang="ru-RU" sz="1100" b="0" i="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-обобщать, делать выводы.</a:t>
                      </a:r>
                      <a:endParaRPr lang="ru-RU" sz="1100" b="0" i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151163"/>
                  </a:ext>
                </a:extLst>
              </a:tr>
              <a:tr h="42988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 Территория реализации проекта: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655551,Тюменская область, Тюменский район, д.Нариманова, ул. Центральная, д.26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580068"/>
                  </a:ext>
                </a:extLst>
              </a:tr>
              <a:tr h="59876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 Основные целевые группы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 указанием количества): 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Воспитанники старшей группы-18 детей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Воспитатели –2, помощник воспитателя-2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-18 человек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107237"/>
                  </a:ext>
                </a:extLst>
              </a:tr>
              <a:tr h="194982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 Основная цель и задачи проекта: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Цель: создание условий для развития познавательного интереса детей старшего дошкольного возраста к исследовательской деятельности через вовлечение дошкольников в практическую деятельность по выращиванию культурных огородных растений.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Задачи: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-формировать интерес к познавательно-исследовательской деятельности;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-расширять знания детей об особенностях строения и условиях роста растений;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-привлекать детей к активной самостоятельной деятельности по выращиванию растений;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-развивать творческие способности детей, любознательность, поисковую деятельность;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-воспитывать бережное и заботливое отношение к растениям;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-активизировать речь и обогащать словарь детей;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-развивать эмоциональную отзывчивость;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-формировать партнерские взаимоотношения между педагогами, детьми и родителями.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509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233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9640" y="152400"/>
            <a:ext cx="8596668" cy="346364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1"/>
                </a:solidFill>
              </a:rPr>
              <a:t>5. Календарный план реализации проекта (этапы)</a:t>
            </a:r>
            <a:endParaRPr lang="ru-RU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708913"/>
              </p:ext>
            </p:extLst>
          </p:nvPr>
        </p:nvGraphicFramePr>
        <p:xfrm>
          <a:off x="590203" y="515390"/>
          <a:ext cx="11155680" cy="5887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>
                  <a:extLst>
                    <a:ext uri="{9D8B030D-6E8A-4147-A177-3AD203B41FA5}">
                      <a16:colId xmlns:a16="http://schemas.microsoft.com/office/drawing/2014/main" val="317788656"/>
                    </a:ext>
                  </a:extLst>
                </a:gridCol>
                <a:gridCol w="8676920">
                  <a:extLst>
                    <a:ext uri="{9D8B030D-6E8A-4147-A177-3AD203B41FA5}">
                      <a16:colId xmlns:a16="http://schemas.microsoft.com/office/drawing/2014/main" val="2297636798"/>
                    </a:ext>
                  </a:extLst>
                </a:gridCol>
                <a:gridCol w="1472919">
                  <a:extLst>
                    <a:ext uri="{9D8B030D-6E8A-4147-A177-3AD203B41FA5}">
                      <a16:colId xmlns:a16="http://schemas.microsoft.com/office/drawing/2014/main" val="1560320490"/>
                    </a:ext>
                  </a:extLst>
                </a:gridCol>
              </a:tblGrid>
              <a:tr h="517348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 реализация проекта (старшая группа)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(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дд.мм.гг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36331"/>
                  </a:ext>
                </a:extLst>
              </a:tr>
              <a:tr h="42977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Подготовительный этап</a:t>
                      </a: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552024"/>
                  </a:ext>
                </a:extLst>
              </a:tr>
              <a:tr h="755814"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«Лаборатория огородных наук» (опыты исследования воды, воздуха, почвы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т.д. ,ведение дневника наблюдения)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2.«Про капусту в огороде,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хочу вам рассказать»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(собрание коллекции семян семейства Крестоцветных , исследование семян, обсуждение с родителями, беседы, опыты, эксперименты)</a:t>
                      </a:r>
                    </a:p>
                    <a:p>
                      <a:pPr algn="l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Январь-февраль 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5266022"/>
                  </a:ext>
                </a:extLst>
              </a:tr>
              <a:tr h="355677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Основной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5775332"/>
                  </a:ext>
                </a:extLst>
              </a:tr>
              <a:tr h="4476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1.« Вот какая у меня огородная семья»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!» (проектирование модели огорода на окне, посадка семян капусты,  беседы, опыты: «Лабиринт», «Сила растения»; ведение дневника наблюдения)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Февраль-апрель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7228385"/>
                  </a:ext>
                </a:extLst>
              </a:tr>
              <a:tr h="622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«Я готовлю огород, у меня все прорастет» ( подготовка огорода к высадке растений: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рассадой, семенами, в парник и открытый грунт) Наблюдения: отличие сортов друг от друга по оттенку зелёных цветов, влияние времени посадки на прорастание,  ведение дневника наблюдения.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Май-июнь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579605"/>
                  </a:ext>
                </a:extLst>
              </a:tr>
              <a:tr h="6224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3.«Есть у нас свой огород…Много там всего растёт»(наблюдение, уход, сбор первого урожая,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фото отчеты, ведение дневника наблюдения)</a:t>
                      </a:r>
                    </a:p>
                    <a:p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Опыты: 1.Влияние полива на рост растений. 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Июль-август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9748680"/>
                  </a:ext>
                </a:extLst>
              </a:tr>
              <a:tr h="355677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Заключительный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этап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3202586"/>
                  </a:ext>
                </a:extLst>
              </a:tr>
              <a:tr h="62243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1.«Убрана капуста и до вешних дней,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Будет очень сытно и полезно с ней»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(сбор урожая, о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формление книги - раскраски «Витамины с грядки»; оформление книги – рецептов с помощью родителей «Ах, капуста, так капуста!», фотоконкурс «Вкусные блюда из овощей»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Сентябрь2023г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526142"/>
                  </a:ext>
                </a:extLst>
              </a:tr>
              <a:tr h="355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Овощной переполох» театрализованное представление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8183263"/>
                  </a:ext>
                </a:extLst>
              </a:tr>
              <a:tr h="6758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«Ай да, Барыня Капуста» (составление рассказов из опыта работы, художественное творчество, лепка, изо, аппликация, разучивание стихов, загадки про овощи, дидактические и подвижные игры.</a:t>
                      </a:r>
                      <a:endParaRPr lang="ru-RU" sz="12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Ноябрь-декабрь </a:t>
                      </a:r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642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1644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912473"/>
              </p:ext>
            </p:extLst>
          </p:nvPr>
        </p:nvGraphicFramePr>
        <p:xfrm>
          <a:off x="349136" y="340822"/>
          <a:ext cx="11213870" cy="5835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2774">
                  <a:extLst>
                    <a:ext uri="{9D8B030D-6E8A-4147-A177-3AD203B41FA5}">
                      <a16:colId xmlns:a16="http://schemas.microsoft.com/office/drawing/2014/main" val="4277644698"/>
                    </a:ext>
                  </a:extLst>
                </a:gridCol>
                <a:gridCol w="2242774">
                  <a:extLst>
                    <a:ext uri="{9D8B030D-6E8A-4147-A177-3AD203B41FA5}">
                      <a16:colId xmlns:a16="http://schemas.microsoft.com/office/drawing/2014/main" val="3993357152"/>
                    </a:ext>
                  </a:extLst>
                </a:gridCol>
                <a:gridCol w="2242774">
                  <a:extLst>
                    <a:ext uri="{9D8B030D-6E8A-4147-A177-3AD203B41FA5}">
                      <a16:colId xmlns:a16="http://schemas.microsoft.com/office/drawing/2014/main" val="3104736485"/>
                    </a:ext>
                  </a:extLst>
                </a:gridCol>
                <a:gridCol w="2242774">
                  <a:extLst>
                    <a:ext uri="{9D8B030D-6E8A-4147-A177-3AD203B41FA5}">
                      <a16:colId xmlns:a16="http://schemas.microsoft.com/office/drawing/2014/main" val="3120275338"/>
                    </a:ext>
                  </a:extLst>
                </a:gridCol>
                <a:gridCol w="2242774">
                  <a:extLst>
                    <a:ext uri="{9D8B030D-6E8A-4147-A177-3AD203B41FA5}">
                      <a16:colId xmlns:a16="http://schemas.microsoft.com/office/drawing/2014/main" val="1090105704"/>
                    </a:ext>
                  </a:extLst>
                </a:gridCol>
              </a:tblGrid>
              <a:tr h="392256">
                <a:tc gridSpan="5"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Рекламное сообщение о проекте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(Рекламные</a:t>
                      </a:r>
                      <a:r>
                        <a:rPr lang="ru-RU" sz="11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листовки, публикации в СМИ, оповещения на сайте)</a:t>
                      </a:r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48165"/>
                  </a:ext>
                </a:extLst>
              </a:tr>
              <a:tr h="2467322">
                <a:tc gridSpan="5"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7.Ожидаемые результаты 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воспитанников: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понятия о жизненно необходимых условиях для растений и их влияние на развитие растений;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 умения устанавливать последовательность стадий развития растений, связывая изменяющиеся их внешние признаки с определенным периодом развития;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Сформированы навыки сотрудничества, коллективизма, заботливого отношения к растениям, представление о семени, как части природы, о том, что в природе все взаимосвязано;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Развита познавательно- исследовательская деятельность.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педагогов: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теоретического уровня и профессионализма;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Внедрение современных форм и методов работы по экологическому воспитанию;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Личностный и профессиональный рост;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Самореализация.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родителей: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Активное участие в реализации проекта;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уровня экологического сознания.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966699"/>
                  </a:ext>
                </a:extLst>
              </a:tr>
              <a:tr h="598516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Количественные показатели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 указать подробно количественные результаты)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Воспитанники старшей группы- 18, взрослые (педагоги, родители) до 21 человек.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0085064"/>
                  </a:ext>
                </a:extLst>
              </a:tr>
              <a:tr h="667770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Качественные показатели (указать подробно качественные результаты)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1.Успешное</a:t>
                      </a:r>
                      <a:r>
                        <a:rPr lang="ru-RU" sz="11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«Зеленой лаборатории под </a:t>
                      </a:r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»;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2.Высокие показатели воспитанников в познавательно-исследовательской, агрономической деятельности.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3.Активное участие родителей в реализации проекта.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884620"/>
                  </a:ext>
                </a:extLst>
              </a:tr>
              <a:tr h="479425">
                <a:tc gridSpan="5"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 Дальнейшая реализация проекта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Поиск инноваций по выращиванию овощных и цветочных растений.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200882"/>
                  </a:ext>
                </a:extLst>
              </a:tr>
              <a:tr h="375150">
                <a:tc gridSpan="5"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 Детализированная смета расходов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0158277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Статья расходов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(ед</a:t>
                      </a:r>
                      <a:r>
                        <a:rPr lang="ru-RU" sz="11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.),руб.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</a:p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руб.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247704"/>
                  </a:ext>
                </a:extLst>
              </a:tr>
              <a:tr h="375150"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196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01977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1323</TotalTime>
  <Words>1004</Words>
  <Application>Microsoft Office PowerPoint</Application>
  <PresentationFormat>Широкоэкранный</PresentationFormat>
  <Paragraphs>113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Times New Roman</vt:lpstr>
      <vt:lpstr>Trebuchet MS</vt:lpstr>
      <vt:lpstr>Wingdings</vt:lpstr>
      <vt:lpstr>Wingdings 3</vt:lpstr>
      <vt:lpstr>Аспект</vt:lpstr>
      <vt:lpstr>Структурное подразделение  МАОУ Новотарманской СОШ</vt:lpstr>
      <vt:lpstr>Презентация PowerPoint</vt:lpstr>
      <vt:lpstr>" Умей открывать перед ребенком в окружающем мире что-то одно, но открывать так чтобы кусочек жизни заиграл перед детьми всеми красками радуги. Оставляйте всегда что- то недосказанное, чтобы ребенку захотелось узнать еще и еще раз возвращаться к тому, что узнал. В.А Сухомлинский.  </vt:lpstr>
      <vt:lpstr>5. Календарный план реализации проекта (этапы)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Структурное подразделение  МАОУ Новотарманской СОШ</dc:title>
  <dc:creator>Сергей</dc:creator>
  <cp:lastModifiedBy>Ogonek-1-2024</cp:lastModifiedBy>
  <cp:revision>60</cp:revision>
  <cp:lastPrinted>2022-02-18T06:57:29Z</cp:lastPrinted>
  <dcterms:created xsi:type="dcterms:W3CDTF">2022-02-09T11:22:58Z</dcterms:created>
  <dcterms:modified xsi:type="dcterms:W3CDTF">2024-10-08T08:42:26Z</dcterms:modified>
</cp:coreProperties>
</file>