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4" r:id="rId3"/>
    <p:sldId id="266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5" r:id="rId12"/>
  </p:sldIdLst>
  <p:sldSz cx="20104100" cy="11309350"/>
  <p:notesSz cx="20104100" cy="11309350"/>
  <p:embeddedFontLst>
    <p:embeddedFont>
      <p:font typeface="Druk Cyr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AD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0" d="100"/>
          <a:sy n="40" d="100"/>
        </p:scale>
        <p:origin x="-8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91775" y="398"/>
            <a:ext cx="19920551" cy="1145415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410915B-0C37-4184-9CCC-1CAC6263F2B1}"/>
              </a:ext>
            </a:extLst>
          </p:cNvPr>
          <p:cNvSpPr/>
          <p:nvPr/>
        </p:nvSpPr>
        <p:spPr>
          <a:xfrm>
            <a:off x="6439714" y="8066023"/>
            <a:ext cx="113085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Докукина Анастасия Анатольевна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информатики МБОУ СОШ р.п. Лазарев, </a:t>
            </a:r>
          </a:p>
          <a:p>
            <a:pPr algn="r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ответственная за реализацию    профориентационной деятельности 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ject 5">
            <a:extLst>
              <a:ext uri="{FF2B5EF4-FFF2-40B4-BE49-F238E27FC236}">
                <a16:creationId xmlns:a16="http://schemas.microsoft.com/office/drawing/2014/main" xmlns="" id="{17891DAF-FD3E-42CD-8AFE-9A6F635F765D}"/>
              </a:ext>
            </a:extLst>
          </p:cNvPr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8046539" y="8202704"/>
            <a:ext cx="1965788" cy="31062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56250" y="5578475"/>
            <a:ext cx="12129987" cy="92333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 в школе</a:t>
            </a:r>
            <a:endParaRPr lang="ru-RU" alt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352317"/>
            <a:ext cx="19278600" cy="2462213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«Главная цель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профоринтационной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в школе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подготовить выпускников школы к адекватному выбору профессии, карьеры, жизненного пути с учетом способностей, состояния здоровья и потребностей на рынке труда поселка, региона, способствовать формированию будущего профессионала, умеющего с наибольшей пользой для себя и общества применить в профессиональной деятельности свои склонности и способности, свободно ориентироваться и быть конкурентоспособным на рынке труда»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  <p:pic>
        <p:nvPicPr>
          <p:cNvPr id="2050" name="Picture 2" descr="https://sun9-15.userapi.com/impg/xiaQUerDqOc3cgQK9NQWFhsE1uZPM788TZONfA/EZ64mEyyzlw.jpg?size=1280x960&amp;quality=96&amp;sign=21f945a6c456f6a90a4cdbdefded0247&amp;type=albu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574" y="4833830"/>
            <a:ext cx="6400800" cy="5281501"/>
          </a:xfrm>
          <a:prstGeom prst="rect">
            <a:avLst/>
          </a:prstGeom>
          <a:noFill/>
        </p:spPr>
      </p:pic>
      <p:pic>
        <p:nvPicPr>
          <p:cNvPr id="2052" name="Picture 4" descr="https://sun9-65.userapi.com/impg/8joT3t1a86D4rLxG5xmLbRxqsRSiJewpQ_712Q/PmvSEgWmBf0.jpg?size=1000x750&amp;quality=96&amp;sign=8add4ee3d6fe9d5a9d26f3f84aa277c3&amp;type=albu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7812" y="3895728"/>
            <a:ext cx="8534400" cy="5334000"/>
          </a:xfrm>
          <a:prstGeom prst="rect">
            <a:avLst/>
          </a:prstGeom>
          <a:noFill/>
        </p:spPr>
      </p:pic>
      <p:pic>
        <p:nvPicPr>
          <p:cNvPr id="2054" name="Picture 6" descr="https://sun9-46.userapi.com/impg/bJzFybxahnk5O_UKk-_ouRZwcQzVoCqW9gVn3A/Fzn3ekKlS_M.jpg?size=336x448&amp;quality=96&amp;sign=3d258d197f0bb72691bd68d5511574d8&amp;type=albu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538450" y="6651192"/>
            <a:ext cx="2362200" cy="3149600"/>
          </a:xfrm>
          <a:prstGeom prst="rect">
            <a:avLst/>
          </a:prstGeom>
          <a:noFill/>
        </p:spPr>
      </p:pic>
      <p:pic>
        <p:nvPicPr>
          <p:cNvPr id="2056" name="Picture 8" descr="https://sun9-72.userapi.com/impg/IqpI4SxgEol3ZxT7WuqcsOPEwB002g26UFDjGw/BtRQ4Ay6QWg.jpg?size=448x336&amp;quality=96&amp;sign=f3ed9ae5677dc30826e31ff4ceadaa27&amp;type=albu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037556" y="6607011"/>
            <a:ext cx="1828800" cy="3200401"/>
          </a:xfrm>
          <a:prstGeom prst="rect">
            <a:avLst/>
          </a:prstGeom>
          <a:noFill/>
        </p:spPr>
      </p:pic>
      <p:pic>
        <p:nvPicPr>
          <p:cNvPr id="2058" name="Picture 10" descr="https://sun9-52.userapi.com/impg/x26vzNgBj8-Q5oc9uNbFZMiH2S1c67LZdjYyUA/96FAB6vdjSs.jpg?size=448x336&amp;quality=96&amp;sign=ef846965424445047702e0832655423d&amp;type=album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614650" y="3233629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0" y="287577"/>
            <a:ext cx="17754600" cy="1169551"/>
          </a:xfrm>
          <a:solidFill>
            <a:schemeClr val="bg2"/>
          </a:solidFill>
        </p:spPr>
        <p:txBody>
          <a:bodyPr/>
          <a:lstStyle/>
          <a:p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профориентационной работы в школе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(показатели оценивания магистрального направления «Профориентация»)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650" y="2089595"/>
            <a:ext cx="17983200" cy="74789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Программы/Проекта/календарного плана </a:t>
            </a:r>
            <a:r>
              <a:rPr lang="ru-RU" alt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в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Открытие/создание профильных классов (педагогические, предпринимательские и др.)</a:t>
            </a:r>
          </a:p>
          <a:p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профориентационной работы через внеурочную деятельность, кружки с 1 по 11 класс</a:t>
            </a:r>
          </a:p>
          <a:p>
            <a:pPr>
              <a:buFont typeface="Wingdings" pitchFamily="2" charset="2"/>
              <a:buChar char="§"/>
            </a:pP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Соглашения с предприятиями/организациями, оказывающими содействие в реализации профориентационных мероприятий </a:t>
            </a:r>
          </a:p>
          <a:p>
            <a:pPr>
              <a:buFont typeface="Wingdings" pitchFamily="2" charset="2"/>
              <a:buChar char="§"/>
            </a:pP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моделирующих профессиональных пробах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обучающимися занятий по программам дополнительного образования, в том числе кружков, секций и др., направленных 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профориентацию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обучения по программам профессиональной подготовки по профессиям рабочих и должностям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служащих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чемпионатах по профессиональному мастерству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6650" y="1997075"/>
            <a:ext cx="14027150" cy="167417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ru-RU" sz="3600" b="1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ru-RU" sz="36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«Наличие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профориентационной работы с целью развития профессиональных интересов, склонностей, способностей, профессиональных намерений</a:t>
            </a:r>
            <a:r>
              <a:rPr lang="ru-RU" sz="36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0450" y="3978275"/>
            <a:ext cx="17983200" cy="444352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1430" rIns="0" bIns="0" rtlCol="0">
            <a:spAutoFit/>
          </a:bodyPr>
          <a:lstStyle/>
          <a:p>
            <a:pPr algn="just">
              <a:defRPr/>
            </a:pPr>
            <a:r>
              <a:rPr lang="ru-RU" sz="3600" b="1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«Профориентация» предусматривает сопровождение осознанного отношения обучающихся к профессионально-трудовой сфере, основанного на создании условий для формирования у них набора компетенций, необходимых для успешного самоопределения и общей внутренней готовности к разрешению проблем профессиональной жизни с использованием системы профессиональных проб, сетевых программ с колледжами и вузами, сотрудничества с семьей, с участием работодателей и заинтересованной общественности в целях обеспечения социально-экономического развития и суверенитета России. 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screen">
            <a:lum bright="-10000"/>
          </a:blip>
          <a:stretch>
            <a:fillRect/>
          </a:stretch>
        </p:blipFill>
        <p:spPr>
          <a:xfrm>
            <a:off x="374650" y="854075"/>
            <a:ext cx="3657600" cy="1690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8550275"/>
            <a:ext cx="145542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Профориентация  реализуется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учебно-воспитательный процесс, внеурочную и внешкольную работу с обучающимися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4050" y="377376"/>
            <a:ext cx="108204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 </a:t>
            </a:r>
            <a:r>
              <a:rPr lang="ru-RU" sz="36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 «Школа </a:t>
            </a:r>
            <a:r>
              <a:rPr lang="ru-RU" sz="3600" b="1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России»: ПРОФОРИЕНТАЦИЯ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3E8D2-5B97-496D-A1A1-A787A3C5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12" y="378662"/>
            <a:ext cx="17602200" cy="123110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профессии происходит не мгновенно, а в течение длительного времени, поэтому работа по профориентации в школе ведётся постоянно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7" descr="C:\Users\Вова\Desktop\профибокс\610c1341-38d3-423b-ac8a-948f7c1772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8" y="1977272"/>
            <a:ext cx="6934200" cy="48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Вова\Desktop\профибокс\b9a7b90f-9799-4839-9a3c-62d1ba95023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46100" y="2835275"/>
            <a:ext cx="6858000" cy="465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46610" y="8079996"/>
            <a:ext cx="1655216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деятельность, направленная  на профорентацию  1- 4 классы, «Мир профессий»,</a:t>
            </a: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«Легоконструирование»</a:t>
            </a: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дополнительных материалов по профориентации (</a:t>
            </a:r>
            <a:r>
              <a:rPr lang="ru-RU" alt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Профибокс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Users\Вова\Desktop\профессии\IMG_20210407_113055-300x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83560" y="2370022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Вова\Desktop\5bd73e7a-8d2e-4d90-a128-802c0266400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3250" y="1235075"/>
            <a:ext cx="8686800" cy="722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Вова\Desktop\9427bd5b-4cf1-4f60-9eb5-73d0d458d9a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2250" y="6340475"/>
            <a:ext cx="7696200" cy="450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Вова\Desktop\ce2e0e75-b4b1-4f85-a56d-0c4b9efe1fe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99850" y="29752"/>
            <a:ext cx="8078787" cy="112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26" y="221502"/>
            <a:ext cx="11430817" cy="1107996"/>
          </a:xfrm>
          <a:solidFill>
            <a:schemeClr val="bg2"/>
          </a:solidFill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профессий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1-4 классы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320676"/>
            <a:ext cx="18897600" cy="77133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Предприятия, оказывающие содействие в реализации </a:t>
            </a:r>
            <a:r>
              <a:rPr lang="ru-RU" alt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мероприятий 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584" y="1480253"/>
            <a:ext cx="59957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75450" y="1890738"/>
            <a:ext cx="579252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061950" y="2281584"/>
            <a:ext cx="6019800" cy="45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65650" y="6797675"/>
            <a:ext cx="73514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641" y="6364298"/>
            <a:ext cx="4000500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Вьюшкова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«Гастроном», 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Лазаревская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больница,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«Пролив»,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Пожарная часть №97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Users\Вова\Desktop\профессии\IMG-20220524-WA0011-1024x4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244959" y="6797675"/>
            <a:ext cx="88591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ject 2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071850" y="1244407"/>
            <a:ext cx="3048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5 - 8 классы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4250" y="1235075"/>
            <a:ext cx="8610600" cy="86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56851" y="1463675"/>
            <a:ext cx="8306828" cy="83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75250" y="473075"/>
            <a:ext cx="8077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«Пролив»,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Лазаревский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Лесхоз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2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" y="396875"/>
            <a:ext cx="8013199" cy="3093154"/>
          </a:xfrm>
        </p:spPr>
        <p:txBody>
          <a:bodyPr/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216" y="215901"/>
            <a:ext cx="1584960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моделирующих профессиональных пробах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ова\Desktop\888e1a7e-ea05-438c-bac6-a0abd187ff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049" y="1920875"/>
            <a:ext cx="853249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Вова\Desktop\IMG_20220305_1214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90050" y="1997075"/>
            <a:ext cx="10483593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Вова\Desktop\IMG_20220305_1214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850" y="4892675"/>
            <a:ext cx="8610600" cy="50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2243" y="215901"/>
            <a:ext cx="35814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Дублера: 9-11классы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50" y="348354"/>
            <a:ext cx="16306800" cy="110799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моделирующих профессиональных пробах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1326" y="3641331"/>
            <a:ext cx="761757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2650" y="3677395"/>
            <a:ext cx="6248400" cy="59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404850" y="1920875"/>
            <a:ext cx="6324601" cy="473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7860" y="2262630"/>
            <a:ext cx="8458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Столовая МБОУ СОШ р.п. Лазарев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28650" y="5121275"/>
            <a:ext cx="6361529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Вова\Desktop\профессии\9-11-3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850" y="1311275"/>
            <a:ext cx="8991600" cy="898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Вова\Desktop\Медицина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47250" y="1311275"/>
            <a:ext cx="9762444" cy="874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473075"/>
            <a:ext cx="18669000" cy="123110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Общешкольное мероприятие по профориентации «Фестиваль профессий»</a:t>
            </a:r>
            <a:b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10213114" y="10017955"/>
            <a:ext cx="9890986" cy="1291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421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Druk Cyr</vt:lpstr>
      <vt:lpstr>Calibri</vt:lpstr>
      <vt:lpstr>Wingdings</vt:lpstr>
      <vt:lpstr>Office Theme</vt:lpstr>
      <vt:lpstr>Слайд 1</vt:lpstr>
      <vt:lpstr>Показатель «Наличие системы профориентационной работы с целью развития профессиональных интересов, склонностей, способностей, профессиональных намерений»</vt:lpstr>
      <vt:lpstr>Выбор профессии происходит не мгновенно, а в течение длительного времени, поэтому работа по профориентации в школе ведётся постоянно</vt:lpstr>
      <vt:lpstr>Внеурочная деятельность «Мир профессий» 1-4 классы</vt:lpstr>
      <vt:lpstr>Предприятия, оказывающие содействие в реализации профориентационных мероприятий  </vt:lpstr>
      <vt:lpstr>Слайд 6</vt:lpstr>
      <vt:lpstr> </vt:lpstr>
      <vt:lpstr>Участие обучающихся в моделирующих профессиональных пробах  </vt:lpstr>
      <vt:lpstr>Общешкольное мероприятие по профориентации «Фестиваль профессий» </vt:lpstr>
      <vt:lpstr>«Главная цель профоринтационной работы в школе – подготовить выпускников школы к адекватному выбору профессии, карьеры, жизненного пути с учетом способностей, состояния здоровья и потребностей на рынке труда поселка, региона, способствовать формированию будущего профессионала, умеющего с наибольшей пользой для себя и общества применить в профессиональной деятельности свои склонности и способности, свободно ориентироваться и быть конкурентоспособным на рынке труда»</vt:lpstr>
      <vt:lpstr>Рекомендации по организации профориентационной работы в школе (показатели оценивания магистрального направления «Профориентация»)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Д.А.А</dc:creator>
  <cp:lastModifiedBy>админ</cp:lastModifiedBy>
  <cp:revision>23</cp:revision>
  <dcterms:created xsi:type="dcterms:W3CDTF">2023-01-13T17:17:54Z</dcterms:created>
  <dcterms:modified xsi:type="dcterms:W3CDTF">2024-10-31T08:55:05Z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