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75" r:id="rId4"/>
    <p:sldMasterId id="2147483687" r:id="rId5"/>
    <p:sldMasterId id="2147483699" r:id="rId6"/>
    <p:sldMasterId id="2147483711" r:id="rId7"/>
    <p:sldMasterId id="2147483723" r:id="rId8"/>
    <p:sldMasterId id="2147483735" r:id="rId9"/>
  </p:sldMasterIdLst>
  <p:notesMasterIdLst>
    <p:notesMasterId r:id="rId30"/>
  </p:notesMasterIdLst>
  <p:handoutMasterIdLst>
    <p:handoutMasterId r:id="rId31"/>
  </p:handoutMasterIdLst>
  <p:sldIdLst>
    <p:sldId id="313" r:id="rId10"/>
    <p:sldId id="314" r:id="rId11"/>
    <p:sldId id="315" r:id="rId12"/>
    <p:sldId id="316" r:id="rId13"/>
    <p:sldId id="319" r:id="rId14"/>
    <p:sldId id="318" r:id="rId15"/>
    <p:sldId id="320" r:id="rId16"/>
    <p:sldId id="317" r:id="rId17"/>
    <p:sldId id="325" r:id="rId18"/>
    <p:sldId id="323" r:id="rId19"/>
    <p:sldId id="321" r:id="rId20"/>
    <p:sldId id="308" r:id="rId21"/>
    <p:sldId id="309" r:id="rId22"/>
    <p:sldId id="310" r:id="rId23"/>
    <p:sldId id="311" r:id="rId24"/>
    <p:sldId id="307" r:id="rId25"/>
    <p:sldId id="306" r:id="rId26"/>
    <p:sldId id="329" r:id="rId27"/>
    <p:sldId id="326" r:id="rId28"/>
    <p:sldId id="330" r:id="rId2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653" autoAdjust="0"/>
    <p:restoredTop sz="94598" autoAdjust="0"/>
  </p:normalViewPr>
  <p:slideViewPr>
    <p:cSldViewPr snapToGrid="0">
      <p:cViewPr varScale="1">
        <p:scale>
          <a:sx n="66" d="100"/>
          <a:sy n="66" d="100"/>
        </p:scale>
        <p:origin x="-4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269636E-4C4C-4D27-9FB9-41F92F8B4F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154916E-6C8B-4487-8E9D-54FE89C245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5D27B6-15F0-4931-8ED5-31DD70654401}" type="datetime1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73A89D9-2B79-4FF6-BD9E-B64B2ED705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8021A80-EDEC-40FB-8847-27F035618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A649FAB-0E57-48A8-8B22-765A32FF9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326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379A5C-56B3-4FC3-9E60-83786A431C1B}" type="datetime1">
              <a:rPr lang="ru-RU" noProof="0" smtClean="0"/>
              <a:t>26.02.2024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E4E2FE4-6336-4905-8984-1BD41189996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89313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153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63F34A-99DE-4720-BDC4-901E9367759E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A1C18F-1419-4253-8F65-3F42AEFD839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27745"/>
      </p:ext>
    </p:extLst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A370-BEA7-4FBD-BA63-615A427FFC24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3332-C664-45EE-8F9C-222F3076DE9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40842"/>
      </p:ext>
    </p:extLst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41"/>
            <a:ext cx="26416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39"/>
            <a:ext cx="79248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62D3-9414-4165-A6CF-F3F47FD5F68B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0D891-60A4-42B4-A0F2-EDC458DEDA96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48129"/>
      </p:ext>
    </p:extLst>
  </p:cSld>
  <p:clrMapOvr>
    <a:masterClrMapping/>
  </p:clrMapOvr>
  <p:transition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151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63F34A-99DE-4720-BDC4-901E9367759E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A1C18F-1419-4253-8F65-3F42AEFD839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29523"/>
      </p:ext>
    </p:extLst>
  </p:cSld>
  <p:clrMapOvr>
    <a:masterClrMapping/>
  </p:clrMapOvr>
  <p:transition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E0FB-C8BB-4BD7-A606-0556D1D17425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BFB8-D6BC-4A6B-B981-FC65891C8BE9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73592"/>
      </p:ext>
    </p:extLst>
  </p:cSld>
  <p:clrMapOvr>
    <a:masterClrMapping/>
  </p:clrMapOvr>
  <p:transition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151" y="434197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F1E724-70BD-492F-BCD4-F30236578D3D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8C2DD0-C7E2-4020-8620-D13B57C264ED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86981"/>
      </p:ext>
    </p:extLst>
  </p:cSld>
  <p:clrMapOvr>
    <a:masterClrMapping/>
  </p:clrMapOvr>
  <p:transition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1D52-0BB1-49B5-929A-617AE36FF8B4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68B5E-297D-4D9B-8740-972314847864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3291"/>
      </p:ext>
    </p:extLst>
  </p:cSld>
  <p:clrMapOvr>
    <a:masterClrMapping/>
  </p:clrMapOvr>
  <p:transition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C4F8-D67C-46CA-A213-DD0775917455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3B44-364C-41AE-841F-AB18EFD56B4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03975"/>
      </p:ext>
    </p:extLst>
  </p:cSld>
  <p:clrMapOvr>
    <a:masterClrMapping/>
  </p:clrMapOvr>
  <p:transition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F81B-2282-4598-A625-1B6408E368C1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FA4BD-5C50-4B19-B8EC-A57BA7F67141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87346"/>
      </p:ext>
    </p:extLst>
  </p:cSld>
  <p:clrMapOvr>
    <a:masterClrMapping/>
  </p:clrMapOvr>
  <p:transition>
    <p:strips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085919-D1E1-4B48-A8C2-386CFD2C04EA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87061C-00B1-4368-8698-F1BF1EF2545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26348"/>
      </p:ext>
    </p:extLst>
  </p:cSld>
  <p:clrMapOvr>
    <a:masterClrMapping/>
  </p:clrMapOvr>
  <p:transition>
    <p:strips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7916-3343-4737-8B28-D5266C1D3C01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5CBE-EBEC-4D77-8620-9BF951A52C0D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83424"/>
      </p:ext>
    </p:extLst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E0FB-C8BB-4BD7-A606-0556D1D17425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BFB8-D6BC-4A6B-B981-FC65891C8BE9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61493"/>
      </p:ext>
    </p:extLst>
  </p:cSld>
  <p:clrMapOvr>
    <a:masterClrMapping/>
  </p:clrMapOvr>
  <p:transition>
    <p:strips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8534400" y="433388"/>
            <a:ext cx="30988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0E8D9D-88F8-4C9F-B415-46362902F9C4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AE7D2F-25AB-4275-AAD4-BD7833159467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62621"/>
      </p:ext>
    </p:extLst>
  </p:cSld>
  <p:clrMapOvr>
    <a:masterClrMapping/>
  </p:clrMapOvr>
  <p:transition>
    <p:strips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A370-BEA7-4FBD-BA63-615A427FFC24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3332-C664-45EE-8F9C-222F3076DE9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603"/>
      </p:ext>
    </p:extLst>
  </p:cSld>
  <p:clrMapOvr>
    <a:masterClrMapping/>
  </p:clrMapOvr>
  <p:transition>
    <p:strips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39"/>
            <a:ext cx="26416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37"/>
            <a:ext cx="79248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62D3-9414-4165-A6CF-F3F47FD5F68B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0D891-60A4-42B4-A0F2-EDC458DEDA96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99529"/>
      </p:ext>
    </p:extLst>
  </p:cSld>
  <p:clrMapOvr>
    <a:masterClrMapping/>
  </p:clrMapOvr>
  <p:transition>
    <p:strips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14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63F34A-99DE-4720-BDC4-901E9367759E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A1C18F-1419-4253-8F65-3F42AEFD839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60154"/>
      </p:ext>
    </p:extLst>
  </p:cSld>
  <p:clrMapOvr>
    <a:masterClrMapping/>
  </p:clrMapOvr>
  <p:transition>
    <p:strips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E0FB-C8BB-4BD7-A606-0556D1D17425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BFB8-D6BC-4A6B-B981-FC65891C8BE9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97651"/>
      </p:ext>
    </p:extLst>
  </p:cSld>
  <p:clrMapOvr>
    <a:masterClrMapping/>
  </p:clrMapOvr>
  <p:transition>
    <p:strips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149" y="43419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F1E724-70BD-492F-BCD4-F30236578D3D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8C2DD0-C7E2-4020-8620-D13B57C264ED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45016"/>
      </p:ext>
    </p:extLst>
  </p:cSld>
  <p:clrMapOvr>
    <a:masterClrMapping/>
  </p:clrMapOvr>
  <p:transition>
    <p:strips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1D52-0BB1-49B5-929A-617AE36FF8B4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68B5E-297D-4D9B-8740-972314847864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31069"/>
      </p:ext>
    </p:extLst>
  </p:cSld>
  <p:clrMapOvr>
    <a:masterClrMapping/>
  </p:clrMapOvr>
  <p:transition>
    <p:strips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C4F8-D67C-46CA-A213-DD0775917455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3B44-364C-41AE-841F-AB18EFD56B4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1926"/>
      </p:ext>
    </p:extLst>
  </p:cSld>
  <p:clrMapOvr>
    <a:masterClrMapping/>
  </p:clrMapOvr>
  <p:transition>
    <p:strips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F81B-2282-4598-A625-1B6408E368C1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FA4BD-5C50-4B19-B8EC-A57BA7F67141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22527"/>
      </p:ext>
    </p:extLst>
  </p:cSld>
  <p:clrMapOvr>
    <a:masterClrMapping/>
  </p:clrMapOvr>
  <p:transition>
    <p:strips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085919-D1E1-4B48-A8C2-386CFD2C04EA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87061C-00B1-4368-8698-F1BF1EF2545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00509"/>
      </p:ext>
    </p:extLst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153" y="434199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F1E724-70BD-492F-BCD4-F30236578D3D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8C2DD0-C7E2-4020-8620-D13B57C264ED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38543"/>
      </p:ext>
    </p:extLst>
  </p:cSld>
  <p:clrMapOvr>
    <a:masterClrMapping/>
  </p:clrMapOvr>
  <p:transition>
    <p:strips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7916-3343-4737-8B28-D5266C1D3C01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5CBE-EBEC-4D77-8620-9BF951A52C0D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17691"/>
      </p:ext>
    </p:extLst>
  </p:cSld>
  <p:clrMapOvr>
    <a:masterClrMapping/>
  </p:clrMapOvr>
  <p:transition>
    <p:strips dir="l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8534400" y="433388"/>
            <a:ext cx="30988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0E8D9D-88F8-4C9F-B415-46362902F9C4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AE7D2F-25AB-4275-AAD4-BD7833159467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70051"/>
      </p:ext>
    </p:extLst>
  </p:cSld>
  <p:clrMapOvr>
    <a:masterClrMapping/>
  </p:clrMapOvr>
  <p:transition>
    <p:strips dir="l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A370-BEA7-4FBD-BA63-615A427FFC24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3332-C664-45EE-8F9C-222F3076DE9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987"/>
      </p:ext>
    </p:extLst>
  </p:cSld>
  <p:clrMapOvr>
    <a:masterClrMapping/>
  </p:clrMapOvr>
  <p:transition>
    <p:strips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35"/>
            <a:ext cx="26416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33"/>
            <a:ext cx="79248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62D3-9414-4165-A6CF-F3F47FD5F68B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0D891-60A4-42B4-A0F2-EDC458DEDA96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4253"/>
      </p:ext>
    </p:extLst>
  </p:cSld>
  <p:clrMapOvr>
    <a:masterClrMapping/>
  </p:clrMapOvr>
  <p:transition>
    <p:strips dir="l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144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63F34A-99DE-4720-BDC4-901E9367759E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A1C18F-1419-4253-8F65-3F42AEFD839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22037"/>
      </p:ext>
    </p:extLst>
  </p:cSld>
  <p:clrMapOvr>
    <a:masterClrMapping/>
  </p:clrMapOvr>
  <p:transition>
    <p:strips dir="l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E0FB-C8BB-4BD7-A606-0556D1D17425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BFB8-D6BC-4A6B-B981-FC65891C8BE9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14914"/>
      </p:ext>
    </p:extLst>
  </p:cSld>
  <p:clrMapOvr>
    <a:masterClrMapping/>
  </p:clrMapOvr>
  <p:transition>
    <p:strips dir="l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144" y="434185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F1E724-70BD-492F-BCD4-F30236578D3D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8C2DD0-C7E2-4020-8620-D13B57C264ED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60576"/>
      </p:ext>
    </p:extLst>
  </p:cSld>
  <p:clrMapOvr>
    <a:masterClrMapping/>
  </p:clrMapOvr>
  <p:transition>
    <p:strips dir="l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1D52-0BB1-49B5-929A-617AE36FF8B4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68B5E-297D-4D9B-8740-972314847864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62206"/>
      </p:ext>
    </p:extLst>
  </p:cSld>
  <p:clrMapOvr>
    <a:masterClrMapping/>
  </p:clrMapOvr>
  <p:transition>
    <p:strips dir="l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C4F8-D67C-46CA-A213-DD0775917455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3B44-364C-41AE-841F-AB18EFD56B4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19318"/>
      </p:ext>
    </p:extLst>
  </p:cSld>
  <p:clrMapOvr>
    <a:masterClrMapping/>
  </p:clrMapOvr>
  <p:transition>
    <p:strips dir="l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F81B-2282-4598-A625-1B6408E368C1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FA4BD-5C50-4B19-B8EC-A57BA7F67141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1099"/>
      </p:ext>
    </p:extLst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1D52-0BB1-49B5-929A-617AE36FF8B4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68B5E-297D-4D9B-8740-972314847864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94765"/>
      </p:ext>
    </p:extLst>
  </p:cSld>
  <p:clrMapOvr>
    <a:masterClrMapping/>
  </p:clrMapOvr>
  <p:transition>
    <p:strips dir="l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085919-D1E1-4B48-A8C2-386CFD2C04EA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87061C-00B1-4368-8698-F1BF1EF2545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48382"/>
      </p:ext>
    </p:extLst>
  </p:cSld>
  <p:clrMapOvr>
    <a:masterClrMapping/>
  </p:clrMapOvr>
  <p:transition>
    <p:strips dir="l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7916-3343-4737-8B28-D5266C1D3C01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5CBE-EBEC-4D77-8620-9BF951A52C0D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66799"/>
      </p:ext>
    </p:extLst>
  </p:cSld>
  <p:clrMapOvr>
    <a:masterClrMapping/>
  </p:clrMapOvr>
  <p:transition>
    <p:strips dir="l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8534400" y="433388"/>
            <a:ext cx="30988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0E8D9D-88F8-4C9F-B415-46362902F9C4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AE7D2F-25AB-4275-AAD4-BD7833159467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63659"/>
      </p:ext>
    </p:extLst>
  </p:cSld>
  <p:clrMapOvr>
    <a:masterClrMapping/>
  </p:clrMapOvr>
  <p:transition>
    <p:strips dir="l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A370-BEA7-4FBD-BA63-615A427FFC24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3332-C664-45EE-8F9C-222F3076DE9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24529"/>
      </p:ext>
    </p:extLst>
  </p:cSld>
  <p:clrMapOvr>
    <a:masterClrMapping/>
  </p:clrMapOvr>
  <p:transition>
    <p:strips dir="l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27"/>
            <a:ext cx="26416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25"/>
            <a:ext cx="79248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62D3-9414-4165-A6CF-F3F47FD5F68B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0D891-60A4-42B4-A0F2-EDC458DEDA96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44026"/>
      </p:ext>
    </p:extLst>
  </p:cSld>
  <p:clrMapOvr>
    <a:masterClrMapping/>
  </p:clrMapOvr>
  <p:transition>
    <p:strips dir="l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137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63F34A-99DE-4720-BDC4-901E9367759E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A1C18F-1419-4253-8F65-3F42AEFD839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89001"/>
      </p:ext>
    </p:extLst>
  </p:cSld>
  <p:clrMapOvr>
    <a:masterClrMapping/>
  </p:clrMapOvr>
  <p:transition>
    <p:strips dir="l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E0FB-C8BB-4BD7-A606-0556D1D17425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BFB8-D6BC-4A6B-B981-FC65891C8BE9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51449"/>
      </p:ext>
    </p:extLst>
  </p:cSld>
  <p:clrMapOvr>
    <a:masterClrMapping/>
  </p:clrMapOvr>
  <p:transition>
    <p:strips dir="l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137" y="434175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F1E724-70BD-492F-BCD4-F30236578D3D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8C2DD0-C7E2-4020-8620-D13B57C264ED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24558"/>
      </p:ext>
    </p:extLst>
  </p:cSld>
  <p:clrMapOvr>
    <a:masterClrMapping/>
  </p:clrMapOvr>
  <p:transition>
    <p:strips dir="l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1D52-0BB1-49B5-929A-617AE36FF8B4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68B5E-297D-4D9B-8740-972314847864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65605"/>
      </p:ext>
    </p:extLst>
  </p:cSld>
  <p:clrMapOvr>
    <a:masterClrMapping/>
  </p:clrMapOvr>
  <p:transition>
    <p:strips dir="l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C4F8-D67C-46CA-A213-DD0775917455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3B44-364C-41AE-841F-AB18EFD56B4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48441"/>
      </p:ext>
    </p:extLst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C4F8-D67C-46CA-A213-DD0775917455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3B44-364C-41AE-841F-AB18EFD56B4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95774"/>
      </p:ext>
    </p:extLst>
  </p:cSld>
  <p:clrMapOvr>
    <a:masterClrMapping/>
  </p:clrMapOvr>
  <p:transition>
    <p:strips dir="l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F81B-2282-4598-A625-1B6408E368C1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FA4BD-5C50-4B19-B8EC-A57BA7F67141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48335"/>
      </p:ext>
    </p:extLst>
  </p:cSld>
  <p:clrMapOvr>
    <a:masterClrMapping/>
  </p:clrMapOvr>
  <p:transition>
    <p:strips dir="l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085919-D1E1-4B48-A8C2-386CFD2C04EA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87061C-00B1-4368-8698-F1BF1EF2545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96071"/>
      </p:ext>
    </p:extLst>
  </p:cSld>
  <p:clrMapOvr>
    <a:masterClrMapping/>
  </p:clrMapOvr>
  <p:transition>
    <p:strips dir="l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7916-3343-4737-8B28-D5266C1D3C01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5CBE-EBEC-4D77-8620-9BF951A52C0D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86026"/>
      </p:ext>
    </p:extLst>
  </p:cSld>
  <p:clrMapOvr>
    <a:masterClrMapping/>
  </p:clrMapOvr>
  <p:transition>
    <p:strips dir="l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8534400" y="433388"/>
            <a:ext cx="30988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0E8D9D-88F8-4C9F-B415-46362902F9C4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AE7D2F-25AB-4275-AAD4-BD7833159467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01360"/>
      </p:ext>
    </p:extLst>
  </p:cSld>
  <p:clrMapOvr>
    <a:masterClrMapping/>
  </p:clrMapOvr>
  <p:transition>
    <p:strips dir="l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A370-BEA7-4FBD-BA63-615A427FFC24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3332-C664-45EE-8F9C-222F3076DE9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02326"/>
      </p:ext>
    </p:extLst>
  </p:cSld>
  <p:clrMapOvr>
    <a:masterClrMapping/>
  </p:clrMapOvr>
  <p:transition>
    <p:strips dir="l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17"/>
            <a:ext cx="26416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15"/>
            <a:ext cx="79248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62D3-9414-4165-A6CF-F3F47FD5F68B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0D891-60A4-42B4-A0F2-EDC458DEDA96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65530"/>
      </p:ext>
    </p:extLst>
  </p:cSld>
  <p:clrMapOvr>
    <a:masterClrMapping/>
  </p:clrMapOvr>
  <p:transition>
    <p:strips dir="l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63F34A-99DE-4720-BDC4-901E9367759E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A1C18F-1419-4253-8F65-3F42AEFD839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60129"/>
      </p:ext>
    </p:extLst>
  </p:cSld>
  <p:clrMapOvr>
    <a:masterClrMapping/>
  </p:clrMapOvr>
  <p:transition>
    <p:strips dir="l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E0FB-C8BB-4BD7-A606-0556D1D17425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BFB8-D6BC-4A6B-B981-FC65891C8BE9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46052"/>
      </p:ext>
    </p:extLst>
  </p:cSld>
  <p:clrMapOvr>
    <a:masterClrMapping/>
  </p:clrMapOvr>
  <p:transition>
    <p:strips dir="l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F1E724-70BD-492F-BCD4-F30236578D3D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8C2DD0-C7E2-4020-8620-D13B57C264ED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50665"/>
      </p:ext>
    </p:extLst>
  </p:cSld>
  <p:clrMapOvr>
    <a:masterClrMapping/>
  </p:clrMapOvr>
  <p:transition>
    <p:strips dir="l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1D52-0BB1-49B5-929A-617AE36FF8B4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68B5E-297D-4D9B-8740-972314847864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75458"/>
      </p:ext>
    </p:extLst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F81B-2282-4598-A625-1B6408E368C1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FA4BD-5C50-4B19-B8EC-A57BA7F67141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99100"/>
      </p:ext>
    </p:extLst>
  </p:cSld>
  <p:clrMapOvr>
    <a:masterClrMapping/>
  </p:clrMapOvr>
  <p:transition>
    <p:strips dir="l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C4F8-D67C-46CA-A213-DD0775917455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3B44-364C-41AE-841F-AB18EFD56B4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53001"/>
      </p:ext>
    </p:extLst>
  </p:cSld>
  <p:clrMapOvr>
    <a:masterClrMapping/>
  </p:clrMapOvr>
  <p:transition>
    <p:strips dir="l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F81B-2282-4598-A625-1B6408E368C1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FA4BD-5C50-4B19-B8EC-A57BA7F67141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88027"/>
      </p:ext>
    </p:extLst>
  </p:cSld>
  <p:clrMapOvr>
    <a:masterClrMapping/>
  </p:clrMapOvr>
  <p:transition>
    <p:strips dir="l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085919-D1E1-4B48-A8C2-386CFD2C04EA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87061C-00B1-4368-8698-F1BF1EF2545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7268"/>
      </p:ext>
    </p:extLst>
  </p:cSld>
  <p:clrMapOvr>
    <a:masterClrMapping/>
  </p:clrMapOvr>
  <p:transition>
    <p:strips dir="l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7916-3343-4737-8B28-D5266C1D3C01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5CBE-EBEC-4D77-8620-9BF951A52C0D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474"/>
      </p:ext>
    </p:extLst>
  </p:cSld>
  <p:clrMapOvr>
    <a:masterClrMapping/>
  </p:clrMapOvr>
  <p:transition>
    <p:strips dir="l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8534400" y="433388"/>
            <a:ext cx="30988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0E8D9D-88F8-4C9F-B415-46362902F9C4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AE7D2F-25AB-4275-AAD4-BD7833159467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12933"/>
      </p:ext>
    </p:extLst>
  </p:cSld>
  <p:clrMapOvr>
    <a:masterClrMapping/>
  </p:clrMapOvr>
  <p:transition>
    <p:strips dir="l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A370-BEA7-4FBD-BA63-615A427FFC24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3332-C664-45EE-8F9C-222F3076DE9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670"/>
      </p:ext>
    </p:extLst>
  </p:cSld>
  <p:clrMapOvr>
    <a:masterClrMapping/>
  </p:clrMapOvr>
  <p:transition>
    <p:strips dir="l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62D3-9414-4165-A6CF-F3F47FD5F68B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0D891-60A4-42B4-A0F2-EDC458DEDA96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09495"/>
      </p:ext>
    </p:extLst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085919-D1E1-4B48-A8C2-386CFD2C04EA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87061C-00B1-4368-8698-F1BF1EF2545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40166"/>
      </p:ext>
    </p:extLst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7916-3343-4737-8B28-D5266C1D3C01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5CBE-EBEC-4D77-8620-9BF951A52C0D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2897"/>
      </p:ext>
    </p:extLst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8534400" y="433388"/>
            <a:ext cx="30988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0E8D9D-88F8-4C9F-B415-46362902F9C4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AE7D2F-25AB-4275-AAD4-BD7833159467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33291"/>
      </p:ext>
    </p:extLst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C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53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984" y="4986375"/>
            <a:ext cx="10911416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670984" y="530262"/>
            <a:ext cx="10911416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551" y="6111912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43FB74D-5692-4450-B951-54507B567707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551" y="6111912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551" y="6111912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9C96B36-80CE-4B75-9EF1-DEC8DACB0B13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4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strips dir="l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C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51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984" y="4986373"/>
            <a:ext cx="10911416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670984" y="530260"/>
            <a:ext cx="10911416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551" y="6111910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43FB74D-5692-4450-B951-54507B567707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551" y="6111910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551" y="6111910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9C96B36-80CE-4B75-9EF1-DEC8DACB0B13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strips dir="l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C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4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984" y="4986369"/>
            <a:ext cx="10911416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670984" y="530256"/>
            <a:ext cx="10911416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551" y="611190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43FB74D-5692-4450-B951-54507B567707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551" y="611190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551" y="611190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9C96B36-80CE-4B75-9EF1-DEC8DACB0B13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3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strips dir="l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C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44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984" y="4986361"/>
            <a:ext cx="10911416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670984" y="530248"/>
            <a:ext cx="10911416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551" y="6111898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43FB74D-5692-4450-B951-54507B567707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551" y="6111898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551" y="6111898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9C96B36-80CE-4B75-9EF1-DEC8DACB0B13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4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>
    <p:strips dir="l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C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37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984" y="4986351"/>
            <a:ext cx="10911416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670984" y="530238"/>
            <a:ext cx="10911416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551" y="6111888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43FB74D-5692-4450-B951-54507B567707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551" y="6111888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551" y="6111888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9C96B36-80CE-4B75-9EF1-DEC8DACB0B13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3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>
    <p:strips dir="l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C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984" y="4986339"/>
            <a:ext cx="10911416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670984" y="530226"/>
            <a:ext cx="10911416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551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43FB74D-5692-4450-B951-54507B567707}" type="datetime1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2/26/2024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551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551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9C96B36-80CE-4B75-9EF1-DEC8DACB0B13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9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>
    <p:strips dir="l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10" name="Рисунок 9" descr="Офисный стол с бумагами, ноутбуком, ручкой и очками для чтения">
            <a:extLst>
              <a:ext uri="{FF2B5EF4-FFF2-40B4-BE49-F238E27FC236}">
                <a16:creationId xmlns="" xmlns:a16="http://schemas.microsoft.com/office/drawing/2014/main" id="{EBEF8340-BD26-4016-B1B1-9BFC9B942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" b="7"/>
          <a:stretch/>
        </p:blipFill>
        <p:spPr>
          <a:xfrm>
            <a:off x="566057" y="1393372"/>
            <a:ext cx="11059886" cy="4905828"/>
          </a:xfrm>
          <a:custGeom>
            <a:avLst/>
            <a:gdLst>
              <a:gd name="connsiteX0" fmla="*/ 0 w 10351056"/>
              <a:gd name="connsiteY0" fmla="*/ 0 h 4167962"/>
              <a:gd name="connsiteX1" fmla="*/ 10351056 w 10351056"/>
              <a:gd name="connsiteY1" fmla="*/ 0 h 4167962"/>
              <a:gd name="connsiteX2" fmla="*/ 10351056 w 10351056"/>
              <a:gd name="connsiteY2" fmla="*/ 4167962 h 4167962"/>
              <a:gd name="connsiteX3" fmla="*/ 0 w 10351056"/>
              <a:gd name="connsiteY3" fmla="*/ 4167962 h 416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1056" h="4167962">
                <a:moveTo>
                  <a:pt x="0" y="0"/>
                </a:moveTo>
                <a:lnTo>
                  <a:pt x="10351056" y="0"/>
                </a:lnTo>
                <a:lnTo>
                  <a:pt x="10351056" y="4167962"/>
                </a:lnTo>
                <a:lnTo>
                  <a:pt x="0" y="4167962"/>
                </a:lnTo>
                <a:close/>
              </a:path>
            </a:pathLst>
          </a:custGeom>
          <a:ln w="1270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66057" y="478971"/>
            <a:ext cx="11059886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Мастер-класс на тему: 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+mj-cs"/>
            </a:endParaRPr>
          </a:p>
          <a:p>
            <a:pPr lvl="0" algn="ctr"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  «Души прекрасные порывы»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68456" y="3188935"/>
            <a:ext cx="455748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spcBef>
                <a:spcPts val="100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В.В. Пак, учитель МОБУ СОШ № 34 ЛГО</a:t>
            </a:r>
          </a:p>
        </p:txBody>
      </p:sp>
    </p:spTree>
    <p:extLst>
      <p:ext uri="{BB962C8B-B14F-4D97-AF65-F5344CB8AC3E}">
        <p14:creationId xmlns:p14="http://schemas.microsoft.com/office/powerpoint/2010/main" val="27268759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Объект 14">
            <a:extLst>
              <a:ext uri="{FF2B5EF4-FFF2-40B4-BE49-F238E27FC236}">
                <a16:creationId xmlns="" xmlns:a16="http://schemas.microsoft.com/office/drawing/2014/main" id="{26392955-6557-4ED6-B174-E9F9D52D2E58}"/>
              </a:ext>
            </a:extLst>
          </p:cNvPr>
          <p:cNvSpPr txBox="1">
            <a:spLocks/>
          </p:cNvSpPr>
          <p:nvPr/>
        </p:nvSpPr>
        <p:spPr>
          <a:xfrm>
            <a:off x="551543" y="1407886"/>
            <a:ext cx="11059886" cy="5036457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D625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544" y="392223"/>
            <a:ext cx="11059886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4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Встреча </a:t>
            </a:r>
            <a:r>
              <a:rPr lang="ru-RU" sz="4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с Людмилой Петровной Берестовой</a:t>
            </a:r>
            <a:endParaRPr kumimoji="0" lang="ru-RU" sz="4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0" name="Picture 4" descr="C:\Users\Samsung\Desktop\c4aa3550-1fb2-482f-96a5-69dd2ff142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3" y="1262743"/>
            <a:ext cx="2329541" cy="354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Samsung\Desktop\4e12110a-5630-48a7-b632-32ecdceb39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85" y="2049236"/>
            <a:ext cx="3011715" cy="342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Samsung\Desktop\7bcd60c4-5760-481d-aede-948bb93f4f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1" y="1262743"/>
            <a:ext cx="2641600" cy="354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Samsung\Desktop\4eccdac4-5e97-4a65-8edf-0be4a0552e8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2049236"/>
            <a:ext cx="3077029" cy="342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57" y="5617028"/>
            <a:ext cx="9956800" cy="97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10141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Объект 14">
            <a:extLst>
              <a:ext uri="{FF2B5EF4-FFF2-40B4-BE49-F238E27FC236}">
                <a16:creationId xmlns="" xmlns:a16="http://schemas.microsoft.com/office/drawing/2014/main" id="{26392955-6557-4ED6-B174-E9F9D52D2E58}"/>
              </a:ext>
            </a:extLst>
          </p:cNvPr>
          <p:cNvSpPr txBox="1">
            <a:spLocks/>
          </p:cNvSpPr>
          <p:nvPr/>
        </p:nvSpPr>
        <p:spPr>
          <a:xfrm>
            <a:off x="551543" y="1407886"/>
            <a:ext cx="11059886" cy="4528457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D625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544" y="392223"/>
            <a:ext cx="1105988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Правила творчества</a:t>
            </a:r>
            <a:endParaRPr kumimoji="0" lang="ru-RU" sz="4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4" name="Picture 2" descr="C:\Users\User\Desktop\5e56c6a1e84e6a1dd2848be59e271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142" y="4368800"/>
            <a:ext cx="2467429" cy="21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1541" y="1407886"/>
            <a:ext cx="11379201" cy="5394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551815" indent="-457200">
              <a:lnSpc>
                <a:spcPct val="99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</a:rPr>
              <a:t>Фантазируй! Без фантазии нет творчества.</a:t>
            </a:r>
          </a:p>
          <a:p>
            <a:pPr marL="457200" marR="551815" indent="-457200">
              <a:lnSpc>
                <a:spcPct val="99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</a:rPr>
              <a:t>Попробуй в том, что хорошо известно, увидеть что-то свое. Это будет твоим открытием.</a:t>
            </a:r>
          </a:p>
          <a:p>
            <a:pPr marL="457200" marR="551815" indent="-457200">
              <a:lnSpc>
                <a:spcPct val="99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</a:rPr>
              <a:t>Не пиши о том, что тебе </a:t>
            </a: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неинтересно самому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 marL="457200" marR="551815" indent="-457200">
              <a:lnSpc>
                <a:spcPct val="99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</a:rPr>
              <a:t>Не пиши, если писать не хочешь.</a:t>
            </a:r>
          </a:p>
          <a:p>
            <a:pPr marL="457200" marR="551815" indent="-457200">
              <a:lnSpc>
                <a:spcPct val="99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</a:rPr>
              <a:t>Не пиши, если писать хочешь, но не знаешь, </a:t>
            </a: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 чем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 marL="457200" marR="551815" indent="-457200">
              <a:lnSpc>
                <a:spcPct val="99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Пиши, если не писать не можешь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 marR="551815">
              <a:lnSpc>
                <a:spcPct val="99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6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R="551815">
              <a:lnSpc>
                <a:spcPct val="99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R="551815">
              <a:lnSpc>
                <a:spcPct val="99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6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R="551815">
              <a:lnSpc>
                <a:spcPct val="99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575330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4572000" y="533433"/>
            <a:ext cx="4876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i="1" u="sng" dirty="0" smtClean="0">
                <a:solidFill>
                  <a:srgbClr val="FF0000"/>
                </a:solidFill>
                <a:latin typeface="Times New Roman" pitchFamily="18" charset="0"/>
              </a:rPr>
              <a:t>Рифма</a:t>
            </a:r>
            <a:r>
              <a:rPr lang="ru-RU" sz="6600" b="1" i="1" u="sng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6600" b="1" i="1" u="sng" dirty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14422" y="1828832"/>
            <a:ext cx="285405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4400" b="1" i="1" dirty="0">
                <a:solidFill>
                  <a:srgbClr val="000066"/>
                </a:solidFill>
                <a:latin typeface="Times New Roman" pitchFamily="18" charset="0"/>
              </a:rPr>
              <a:t>Парная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4400" b="1" i="1" dirty="0">
                <a:solidFill>
                  <a:srgbClr val="000066"/>
                </a:solidFill>
                <a:latin typeface="Times New Roman" pitchFamily="18" charset="0"/>
              </a:rPr>
              <a:t>(смежная)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165601" y="3810001"/>
            <a:ext cx="37978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sz="2800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</a:rPr>
              <a:t>Перекрёстная</a:t>
            </a:r>
            <a:endParaRPr lang="ru-RU" sz="4400" b="1" i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213622" y="2514632"/>
            <a:ext cx="434599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sz="2800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</a:rPr>
              <a:t>Кольцевая </a:t>
            </a:r>
            <a:endParaRPr lang="ru-RU" sz="4400" b="1" i="1" dirty="0">
              <a:solidFill>
                <a:srgbClr val="000066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4400" b="1" i="1" dirty="0">
                <a:solidFill>
                  <a:srgbClr val="000066"/>
                </a:solidFill>
                <a:latin typeface="Times New Roman" pitchFamily="18" charset="0"/>
              </a:rPr>
              <a:t>(опоясывающая)</a:t>
            </a:r>
            <a:endParaRPr lang="ru-RU" sz="4400" dirty="0">
              <a:solidFill>
                <a:prstClr val="black"/>
              </a:solidFill>
            </a:endParaRPr>
          </a:p>
        </p:txBody>
      </p:sp>
      <p:cxnSp>
        <p:nvCxnSpPr>
          <p:cNvPr id="4097" name="AutoShape 1"/>
          <p:cNvCxnSpPr>
            <a:cxnSpLocks noChangeShapeType="1"/>
          </p:cNvCxnSpPr>
          <p:nvPr/>
        </p:nvCxnSpPr>
        <p:spPr bwMode="auto">
          <a:xfrm>
            <a:off x="6002587" y="1799835"/>
            <a:ext cx="2654300" cy="1323975"/>
          </a:xfrm>
          <a:prstGeom prst="straightConnector1">
            <a:avLst/>
          </a:prstGeom>
          <a:noFill/>
          <a:ln w="63500">
            <a:solidFill>
              <a:srgbClr val="C0504D"/>
            </a:solidFill>
            <a:round/>
            <a:headEnd/>
            <a:tailEnd type="triangle" w="med" len="med"/>
          </a:ln>
        </p:spPr>
      </p:cxnSp>
      <p:cxnSp>
        <p:nvCxnSpPr>
          <p:cNvPr id="4098" name="AutoShape 2"/>
          <p:cNvCxnSpPr>
            <a:cxnSpLocks noChangeShapeType="1"/>
          </p:cNvCxnSpPr>
          <p:nvPr/>
        </p:nvCxnSpPr>
        <p:spPr bwMode="auto">
          <a:xfrm flipH="1">
            <a:off x="5573485" y="1775380"/>
            <a:ext cx="101600" cy="2496457"/>
          </a:xfrm>
          <a:prstGeom prst="straightConnector1">
            <a:avLst/>
          </a:prstGeom>
          <a:noFill/>
          <a:ln w="63500">
            <a:solidFill>
              <a:srgbClr val="C0504D"/>
            </a:solidFill>
            <a:round/>
            <a:headEnd/>
            <a:tailEnd type="triangle" w="med" len="med"/>
          </a:ln>
        </p:spPr>
      </p:cxnSp>
      <p:cxnSp>
        <p:nvCxnSpPr>
          <p:cNvPr id="4099" name="AutoShape 3"/>
          <p:cNvCxnSpPr>
            <a:cxnSpLocks noChangeShapeType="1"/>
          </p:cNvCxnSpPr>
          <p:nvPr/>
        </p:nvCxnSpPr>
        <p:spPr bwMode="auto">
          <a:xfrm flipH="1">
            <a:off x="2982685" y="1775380"/>
            <a:ext cx="2423801" cy="915074"/>
          </a:xfrm>
          <a:prstGeom prst="straightConnector1">
            <a:avLst/>
          </a:prstGeom>
          <a:noFill/>
          <a:ln w="63500">
            <a:solidFill>
              <a:srgbClr val="C0504D"/>
            </a:solidFill>
            <a:round/>
            <a:headEnd/>
            <a:tailEnd type="triangle" w="med" len="med"/>
          </a:ln>
        </p:spPr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9658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984" y="4983163"/>
            <a:ext cx="10911416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70984" y="530250"/>
            <a:ext cx="10911416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2" descr="D:\Мои документы\Тренинг\Портфолио Журавлёвой И. И\ИраНовая папка\89915e4aa81f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24000" y="4036165"/>
            <a:ext cx="10464800" cy="27084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1625600" y="4036165"/>
            <a:ext cx="9652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Выткался на озере алый свет зари,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бору со звонами плачут глухари.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Плачет где-то иволга, </a:t>
            </a:r>
            <a:r>
              <a:rPr lang="ru-RU" sz="3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схоронясь</a:t>
            </a:r>
            <a:r>
              <a:rPr lang="ru-RU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дупло.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Только мне не плачется - на душе светло.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3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С.А. Есенин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10464817" y="4267201"/>
            <a:ext cx="4988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40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7416" name="Прямоугольник 7"/>
          <p:cNvSpPr>
            <a:spLocks noChangeArrowheads="1"/>
          </p:cNvSpPr>
          <p:nvPr/>
        </p:nvSpPr>
        <p:spPr bwMode="auto">
          <a:xfrm>
            <a:off x="10566417" y="5105401"/>
            <a:ext cx="4988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40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7417" name="Прямоугольник 8"/>
          <p:cNvSpPr>
            <a:spLocks noChangeArrowheads="1"/>
          </p:cNvSpPr>
          <p:nvPr/>
        </p:nvSpPr>
        <p:spPr bwMode="auto">
          <a:xfrm>
            <a:off x="11074400" y="4267200"/>
            <a:ext cx="711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А</a:t>
            </a:r>
            <a:endParaRPr lang="en-US" sz="2800" b="1" i="1">
              <a:solidFill>
                <a:srgbClr val="C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А</a:t>
            </a:r>
            <a:endParaRPr lang="en-US" sz="2800" b="1" i="1">
              <a:solidFill>
                <a:srgbClr val="C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2800" b="1" i="1">
                <a:solidFill>
                  <a:prstClr val="black"/>
                </a:solidFill>
                <a:latin typeface="Times New Roman" pitchFamily="18" charset="0"/>
              </a:rPr>
              <a:t>Б</a:t>
            </a:r>
            <a:endParaRPr lang="en-US" sz="2800" b="1" i="1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2800" b="1" i="1">
                <a:solidFill>
                  <a:prstClr val="black"/>
                </a:solidFill>
                <a:latin typeface="Times New Roman" pitchFamily="18" charset="0"/>
              </a:rPr>
              <a:t>Б</a:t>
            </a:r>
            <a:endParaRPr lang="ru-RU" sz="280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8400" y="152400"/>
            <a:ext cx="68072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Парная (смежная)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</a:rPr>
              <a:t>рифма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13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9683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414" grpId="0"/>
      <p:bldP spid="17415" grpId="0"/>
      <p:bldP spid="17416" grpId="0"/>
      <p:bldP spid="174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984" y="4983163"/>
            <a:ext cx="10911416" cy="105251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670984" y="530240"/>
            <a:ext cx="10911416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 descr="D:\Мои документы\Тренинг\Портфолио Журавлёвой И. И\астры\0_9eb5d_7f3e6488_XL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16000" y="4238171"/>
            <a:ext cx="10871200" cy="23912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Унылая пора! Очей очарованье!</a:t>
            </a:r>
          </a:p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Приятна мне твоя прощальная краса-</a:t>
            </a:r>
          </a:p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Люблю я пышное природы увяданье,</a:t>
            </a:r>
          </a:p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багрец и в золото одетые леса…</a:t>
            </a:r>
          </a:p>
          <a:p>
            <a:pPr>
              <a:defRPr/>
            </a:pPr>
            <a:r>
              <a:rPr lang="ru-RU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А. С. Пушкин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347201" y="4419615"/>
            <a:ext cx="6511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9347201" y="4876815"/>
            <a:ext cx="6511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0668000" y="4572000"/>
            <a:ext cx="711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А</a:t>
            </a:r>
            <a:endParaRPr lang="en-US" sz="2800" b="1" i="1">
              <a:solidFill>
                <a:srgbClr val="C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2800" b="1" i="1">
                <a:solidFill>
                  <a:prstClr val="black"/>
                </a:solidFill>
                <a:latin typeface="Times New Roman" pitchFamily="18" charset="0"/>
              </a:rPr>
              <a:t>Б</a:t>
            </a:r>
            <a:endParaRPr lang="en-US" sz="2800" b="1" i="1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А</a:t>
            </a:r>
            <a:endParaRPr lang="en-US" sz="2800" b="1" i="1">
              <a:solidFill>
                <a:srgbClr val="C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2800" b="1" i="1">
                <a:solidFill>
                  <a:prstClr val="black"/>
                </a:solidFill>
                <a:latin typeface="Times New Roman" pitchFamily="18" charset="0"/>
              </a:rPr>
              <a:t>Б</a:t>
            </a:r>
            <a:endParaRPr lang="ru-RU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4800" y="304800"/>
            <a:ext cx="6197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i="1">
                <a:solidFill>
                  <a:prstClr val="black"/>
                </a:solidFill>
                <a:latin typeface="Times New Roman" pitchFamily="18" charset="0"/>
              </a:rPr>
              <a:t/>
            </a:r>
            <a:br>
              <a:rPr lang="ru-RU" sz="3200" b="1" i="1">
                <a:solidFill>
                  <a:prstClr val="black"/>
                </a:solidFill>
                <a:latin typeface="Times New Roman" pitchFamily="18" charset="0"/>
              </a:rPr>
            </a:b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2844810" y="381015"/>
            <a:ext cx="57432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Перекрёстная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рифма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1387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984" y="4983163"/>
            <a:ext cx="10911416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670984" y="530228"/>
            <a:ext cx="10911416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2" descr="D:\Мои документы\Тренинг\Портфолио Журавлёвой И. И\ИраНовая папка\4030202_larg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30171" y="4341751"/>
            <a:ext cx="8157029" cy="25083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3962400" y="4341751"/>
            <a:ext cx="6807200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Глядел я, стоя над Невой,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Исаака-великана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мгле морозного тумана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Светился купол золотой.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Ф. И. Тютчев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10058400" y="4572000"/>
            <a:ext cx="7441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60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9652002" y="4953003"/>
            <a:ext cx="5196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1513" name="Прямоугольник 8"/>
          <p:cNvSpPr>
            <a:spLocks noChangeArrowheads="1"/>
          </p:cNvSpPr>
          <p:nvPr/>
        </p:nvSpPr>
        <p:spPr bwMode="auto">
          <a:xfrm>
            <a:off x="11074400" y="4572000"/>
            <a:ext cx="711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А</a:t>
            </a:r>
            <a:endParaRPr lang="en-US" sz="2800" b="1" i="1">
              <a:solidFill>
                <a:srgbClr val="C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2800" b="1" i="1">
                <a:solidFill>
                  <a:prstClr val="black"/>
                </a:solidFill>
                <a:latin typeface="Times New Roman" pitchFamily="18" charset="0"/>
              </a:rPr>
              <a:t>Б</a:t>
            </a:r>
            <a:endParaRPr lang="en-US" sz="2800" b="1" i="1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2800" b="1" i="1">
                <a:solidFill>
                  <a:prstClr val="black"/>
                </a:solidFill>
                <a:latin typeface="Times New Roman" pitchFamily="18" charset="0"/>
              </a:rPr>
              <a:t>Б</a:t>
            </a:r>
            <a:endParaRPr lang="en-US" sz="2800" b="1" i="1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1200" y="152400"/>
            <a:ext cx="93472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9" name="TextBox 10"/>
          <p:cNvSpPr txBox="1">
            <a:spLocks noChangeArrowheads="1"/>
          </p:cNvSpPr>
          <p:nvPr/>
        </p:nvSpPr>
        <p:spPr bwMode="auto">
          <a:xfrm>
            <a:off x="203202" y="533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300" name="TextBox 11"/>
          <p:cNvSpPr txBox="1">
            <a:spLocks noChangeArrowheads="1"/>
          </p:cNvSpPr>
          <p:nvPr/>
        </p:nvSpPr>
        <p:spPr bwMode="auto">
          <a:xfrm>
            <a:off x="711200" y="152403"/>
            <a:ext cx="1071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Кольцевая (опоясывающая)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рифма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15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2499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510" grpId="0"/>
      <p:bldP spid="21511" grpId="0"/>
      <p:bldP spid="21512" grpId="0"/>
      <p:bldP spid="215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580571" y="609604"/>
            <a:ext cx="11103427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Мужская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рифма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с ударением на последнем слоге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окно -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давно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Женская рифма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ударением на предпоследнем слоге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даром – пожаром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2235224" y="3048003"/>
            <a:ext cx="581377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небе тают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облака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И, лучистая на зное,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искрах катится река,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Словно зеркало стальное.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170181" y="2917929"/>
            <a:ext cx="376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257144" y="4741314"/>
            <a:ext cx="10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052457" y="3647456"/>
            <a:ext cx="4386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6850742" y="4188020"/>
            <a:ext cx="508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723087" y="3124237"/>
            <a:ext cx="28012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мужская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8839200" y="4325275"/>
            <a:ext cx="284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мужская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723087" y="3581406"/>
            <a:ext cx="28012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женская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9114971" y="4572037"/>
            <a:ext cx="25690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женская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7510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51226" y="1447801"/>
            <a:ext cx="6384825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u="sng" dirty="0">
                <a:solidFill>
                  <a:prstClr val="black"/>
                </a:solidFill>
                <a:latin typeface="Times New Roman" pitchFamily="18" charset="0"/>
              </a:rPr>
              <a:t>Стихотворные </a:t>
            </a:r>
            <a:r>
              <a:rPr lang="ru-RU" sz="4400" b="1" i="1" u="sng" dirty="0" smtClean="0">
                <a:solidFill>
                  <a:prstClr val="black"/>
                </a:solidFill>
                <a:latin typeface="Times New Roman" pitchFamily="18" charset="0"/>
              </a:rPr>
              <a:t>размеры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1200" y="4648239"/>
            <a:ext cx="23825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4400" b="1" i="1" dirty="0">
                <a:solidFill>
                  <a:prstClr val="black"/>
                </a:solidFill>
                <a:latin typeface="Times New Roman" pitchFamily="18" charset="0"/>
              </a:rPr>
              <a:t>ХОРЕЙ 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0" y="2667001"/>
            <a:ext cx="35577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000066"/>
                </a:solidFill>
                <a:latin typeface="Times New Roman" pitchFamily="18" charset="0"/>
              </a:rPr>
              <a:t>Двусложные: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620026" y="2667001"/>
            <a:ext cx="38021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000066"/>
                </a:solidFill>
                <a:latin typeface="Times New Roman" pitchFamily="18" charset="0"/>
              </a:rPr>
              <a:t>Трёхсложные: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251225" y="5638839"/>
            <a:ext cx="16530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4400" b="1" i="1" dirty="0">
                <a:solidFill>
                  <a:prstClr val="black"/>
                </a:solidFill>
                <a:latin typeface="Times New Roman" pitchFamily="18" charset="0"/>
              </a:rPr>
              <a:t>ЯМБ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cxnSp>
        <p:nvCxnSpPr>
          <p:cNvPr id="7169" name="AutoShape 1"/>
          <p:cNvCxnSpPr>
            <a:cxnSpLocks noChangeShapeType="1"/>
          </p:cNvCxnSpPr>
          <p:nvPr/>
        </p:nvCxnSpPr>
        <p:spPr bwMode="auto">
          <a:xfrm rot="10800000" flipV="1">
            <a:off x="3506924" y="2164628"/>
            <a:ext cx="2540000" cy="609600"/>
          </a:xfrm>
          <a:prstGeom prst="straightConnector1">
            <a:avLst/>
          </a:prstGeom>
          <a:noFill/>
          <a:ln w="63500">
            <a:solidFill>
              <a:srgbClr val="C0504D"/>
            </a:solidFill>
            <a:round/>
            <a:headEnd/>
            <a:tailEnd type="triangle" w="med" len="med"/>
          </a:ln>
        </p:spPr>
      </p:cxnSp>
      <p:cxnSp>
        <p:nvCxnSpPr>
          <p:cNvPr id="13" name="AutoShape 1"/>
          <p:cNvCxnSpPr>
            <a:cxnSpLocks noChangeShapeType="1"/>
          </p:cNvCxnSpPr>
          <p:nvPr/>
        </p:nvCxnSpPr>
        <p:spPr bwMode="auto">
          <a:xfrm flipH="1">
            <a:off x="1516743" y="3390881"/>
            <a:ext cx="1182914" cy="1257319"/>
          </a:xfrm>
          <a:prstGeom prst="straightConnector1">
            <a:avLst/>
          </a:prstGeom>
          <a:noFill/>
          <a:ln w="63500">
            <a:solidFill>
              <a:srgbClr val="C0504D"/>
            </a:solidFill>
            <a:round/>
            <a:headEnd/>
            <a:tailEnd type="triangle" w="med" len="med"/>
          </a:ln>
        </p:spPr>
      </p:cxnSp>
      <p:cxnSp>
        <p:nvCxnSpPr>
          <p:cNvPr id="14" name="AutoShape 1"/>
          <p:cNvCxnSpPr>
            <a:cxnSpLocks noChangeShapeType="1"/>
          </p:cNvCxnSpPr>
          <p:nvPr/>
        </p:nvCxnSpPr>
        <p:spPr bwMode="auto">
          <a:xfrm>
            <a:off x="2975429" y="3390881"/>
            <a:ext cx="1291771" cy="2247919"/>
          </a:xfrm>
          <a:prstGeom prst="straightConnector1">
            <a:avLst/>
          </a:prstGeom>
          <a:noFill/>
          <a:ln w="63500">
            <a:solidFill>
              <a:srgbClr val="C0504D"/>
            </a:solidFill>
            <a:round/>
            <a:headEnd/>
            <a:tailEnd type="triangle" w="med" len="med"/>
          </a:ln>
        </p:spPr>
      </p:cxnSp>
      <p:cxnSp>
        <p:nvCxnSpPr>
          <p:cNvPr id="15" name="AutoShape 1"/>
          <p:cNvCxnSpPr>
            <a:cxnSpLocks noChangeShapeType="1"/>
          </p:cNvCxnSpPr>
          <p:nvPr/>
        </p:nvCxnSpPr>
        <p:spPr bwMode="auto">
          <a:xfrm>
            <a:off x="6604000" y="2164628"/>
            <a:ext cx="2743200" cy="685800"/>
          </a:xfrm>
          <a:prstGeom prst="straightConnector1">
            <a:avLst/>
          </a:prstGeom>
          <a:noFill/>
          <a:ln w="63500">
            <a:solidFill>
              <a:srgbClr val="C0504D"/>
            </a:solidFill>
            <a:round/>
            <a:headEnd/>
            <a:tailEnd type="triangle" w="med" len="med"/>
          </a:ln>
        </p:spPr>
      </p:cxnSp>
      <p:sp>
        <p:nvSpPr>
          <p:cNvPr id="16395" name="Rectangle 1"/>
          <p:cNvSpPr>
            <a:spLocks noChangeArrowheads="1"/>
          </p:cNvSpPr>
          <p:nvPr/>
        </p:nvSpPr>
        <p:spPr bwMode="auto">
          <a:xfrm>
            <a:off x="508000" y="210971"/>
            <a:ext cx="11176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Размер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порядок чередования ударных и безударных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слогов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AutoShape 1"/>
          <p:cNvCxnSpPr>
            <a:cxnSpLocks noChangeShapeType="1"/>
          </p:cNvCxnSpPr>
          <p:nvPr/>
        </p:nvCxnSpPr>
        <p:spPr bwMode="auto">
          <a:xfrm flipH="1">
            <a:off x="6400800" y="3390881"/>
            <a:ext cx="2206171" cy="723919"/>
          </a:xfrm>
          <a:prstGeom prst="straightConnector1">
            <a:avLst/>
          </a:prstGeom>
          <a:noFill/>
          <a:ln w="63500">
            <a:solidFill>
              <a:srgbClr val="C0504D"/>
            </a:solidFill>
            <a:round/>
            <a:headEnd/>
            <a:tailEnd type="triangle" w="med" len="med"/>
          </a:ln>
        </p:spPr>
      </p:cxnSp>
      <p:cxnSp>
        <p:nvCxnSpPr>
          <p:cNvPr id="17" name="AutoShape 1"/>
          <p:cNvCxnSpPr>
            <a:cxnSpLocks noChangeShapeType="1"/>
          </p:cNvCxnSpPr>
          <p:nvPr/>
        </p:nvCxnSpPr>
        <p:spPr bwMode="auto">
          <a:xfrm flipH="1">
            <a:off x="7975600" y="3436442"/>
            <a:ext cx="936171" cy="1371638"/>
          </a:xfrm>
          <a:prstGeom prst="straightConnector1">
            <a:avLst/>
          </a:prstGeom>
          <a:noFill/>
          <a:ln w="63500">
            <a:solidFill>
              <a:srgbClr val="C0504D"/>
            </a:solidFill>
            <a:round/>
            <a:headEnd/>
            <a:tailEnd type="triangle" w="med" len="med"/>
          </a:ln>
        </p:spPr>
      </p:cxnSp>
      <p:cxnSp>
        <p:nvCxnSpPr>
          <p:cNvPr id="18" name="AutoShape 1"/>
          <p:cNvCxnSpPr>
            <a:cxnSpLocks noChangeShapeType="1"/>
          </p:cNvCxnSpPr>
          <p:nvPr/>
        </p:nvCxnSpPr>
        <p:spPr bwMode="auto">
          <a:xfrm>
            <a:off x="9226023" y="3390881"/>
            <a:ext cx="820055" cy="1981238"/>
          </a:xfrm>
          <a:prstGeom prst="straightConnector1">
            <a:avLst/>
          </a:prstGeom>
          <a:noFill/>
          <a:ln w="63500">
            <a:solidFill>
              <a:srgbClr val="C0504D"/>
            </a:solidFill>
            <a:round/>
            <a:headEnd/>
            <a:tailEnd type="triangle" w="med" len="med"/>
          </a:ln>
        </p:spPr>
      </p:cxn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4572001" y="4038639"/>
            <a:ext cx="28568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4400" b="1" i="1" dirty="0" smtClean="0">
                <a:solidFill>
                  <a:prstClr val="black"/>
                </a:solidFill>
                <a:latin typeface="Times New Roman" pitchFamily="18" charset="0"/>
              </a:rPr>
              <a:t>ДАКТИЛЬ</a:t>
            </a:r>
            <a:endParaRPr lang="ru-RU" sz="2400" b="1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5617029" y="4648239"/>
            <a:ext cx="45293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4400" b="1" i="1" dirty="0" smtClean="0">
                <a:solidFill>
                  <a:prstClr val="black"/>
                </a:solidFill>
                <a:latin typeface="Times New Roman" pitchFamily="18" charset="0"/>
              </a:rPr>
              <a:t>АМФИБРАХИЙ</a:t>
            </a:r>
            <a:endParaRPr lang="ru-RU" sz="4400" b="1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 rot="10800000" flipV="1">
            <a:off x="8287655" y="5417680"/>
            <a:ext cx="34108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4400" b="1" i="1" dirty="0" smtClean="0">
                <a:solidFill>
                  <a:prstClr val="black"/>
                </a:solidFill>
                <a:latin typeface="Times New Roman" pitchFamily="18" charset="0"/>
              </a:rPr>
              <a:t>АНАПЕСТ</a:t>
            </a:r>
            <a:endParaRPr lang="ru-RU" sz="4400" b="1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7061C-00B1-4368-8698-F1BF1EF25452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9212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18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058" y="493486"/>
            <a:ext cx="1104536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Сочините четверостишие </a:t>
            </a:r>
            <a:r>
              <a:rPr lang="ru-RU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на рифму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9" y="1306285"/>
            <a:ext cx="8679541" cy="411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943" y="2837240"/>
            <a:ext cx="2365828" cy="305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02149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2818" y="841829"/>
            <a:ext cx="55147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ED625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kern="0" dirty="0">
              <a:solidFill>
                <a:srgbClr val="ED625F"/>
              </a:solidFill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ED625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Здорово! Молодцы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https://63.img.avito.st/1280x960/56823735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086" y="449943"/>
            <a:ext cx="4542971" cy="596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77968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7029" y="478971"/>
            <a:ext cx="111034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Учимся писать стихи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Объект 14">
            <a:extLst>
              <a:ext uri="{FF2B5EF4-FFF2-40B4-BE49-F238E27FC236}">
                <a16:creationId xmlns="" xmlns:a16="http://schemas.microsoft.com/office/drawing/2014/main" id="{26392955-6557-4ED6-B174-E9F9D52D2E58}"/>
              </a:ext>
            </a:extLst>
          </p:cNvPr>
          <p:cNvSpPr txBox="1">
            <a:spLocks/>
          </p:cNvSpPr>
          <p:nvPr/>
        </p:nvSpPr>
        <p:spPr>
          <a:xfrm>
            <a:off x="537029" y="1186858"/>
            <a:ext cx="6422571" cy="4749486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600" b="1" dirty="0">
                <a:solidFill>
                  <a:srgbClr val="192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20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аучить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1920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0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через знакомство с аспектами поэтического мастерства создавать стихи;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0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творческий потенциал учащихся.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D625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186857"/>
            <a:ext cx="4680857" cy="47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810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2818" y="841829"/>
            <a:ext cx="55147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ED625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kern="0" dirty="0">
              <a:solidFill>
                <a:srgbClr val="ED625F"/>
              </a:solidFill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ED625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Спасибо за внимание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6" name="Рисунок 5" descr="Офисный стол с клавиатурой, карандашом, блокнотом, очками для чтения и телефоном">
            <a:extLst>
              <a:ext uri="{FF2B5EF4-FFF2-40B4-BE49-F238E27FC236}">
                <a16:creationId xmlns:a16="http://schemas.microsoft.com/office/drawing/2014/main" xmlns="" id="{FB375E85-E1B2-43CF-B21B-9B8C2110B7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4400" y="346968"/>
            <a:ext cx="4445000" cy="6130031"/>
          </a:xfrm>
          <a:prstGeom prst="rect">
            <a:avLst/>
          </a:prstGeom>
          <a:ln w="12700" cap="sq">
            <a:noFill/>
          </a:ln>
        </p:spPr>
      </p:pic>
    </p:spTree>
    <p:extLst>
      <p:ext uri="{BB962C8B-B14F-4D97-AF65-F5344CB8AC3E}">
        <p14:creationId xmlns:p14="http://schemas.microsoft.com/office/powerpoint/2010/main" val="397649364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3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429" y="478971"/>
            <a:ext cx="11176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Задачи: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Объект 14">
            <a:extLst>
              <a:ext uri="{FF2B5EF4-FFF2-40B4-BE49-F238E27FC236}">
                <a16:creationId xmlns="" xmlns:a16="http://schemas.microsoft.com/office/drawing/2014/main" id="{26392955-6557-4ED6-B174-E9F9D52D2E58}"/>
              </a:ext>
            </a:extLst>
          </p:cNvPr>
          <p:cNvSpPr txBox="1">
            <a:spLocks/>
          </p:cNvSpPr>
          <p:nvPr/>
        </p:nvSpPr>
        <p:spPr>
          <a:xfrm>
            <a:off x="551543" y="1407886"/>
            <a:ext cx="11059886" cy="4528457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D625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1543" y="1186857"/>
            <a:ext cx="11059886" cy="54943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3535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помогать преодолевать нерешительность и закомплексованность в отношении литературной деятельности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</a:p>
          <a:p>
            <a:pPr marL="343535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развивать словотворческие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возможности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путём получения более глубоких знаний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по различным аспектам литературного творчества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(стихосложение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, жанры и роды произведения, лексические средства языка).</a:t>
            </a:r>
            <a:endParaRPr lang="ru-RU" sz="3200" b="1" dirty="0">
              <a:latin typeface="Times New Roman"/>
              <a:ea typeface="Times New Roman"/>
            </a:endParaRPr>
          </a:p>
          <a:p>
            <a:pPr marL="343535" indent="-342900">
              <a:lnSpc>
                <a:spcPct val="99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ф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ормировать поэтический слух;</a:t>
            </a:r>
          </a:p>
          <a:p>
            <a:pPr marL="343535" lvl="0" indent="-342900">
              <a:lnSpc>
                <a:spcPct val="99000"/>
              </a:lnSpc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формировать адекватную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самооценку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;</a:t>
            </a:r>
            <a:endParaRPr lang="ru-RU" sz="3200" b="1" dirty="0">
              <a:latin typeface="Times New Roman"/>
              <a:ea typeface="Times New Roman"/>
            </a:endParaRPr>
          </a:p>
          <a:p>
            <a:pPr marL="343535" indent="-342900">
              <a:lnSpc>
                <a:spcPct val="99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аучить анализировать, сочинять, преобразовывать.</a:t>
            </a:r>
            <a:endParaRPr lang="ru-RU" sz="32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637361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4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543" y="478971"/>
            <a:ext cx="1105988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Результаты анкетирования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Объект 14">
            <a:extLst>
              <a:ext uri="{FF2B5EF4-FFF2-40B4-BE49-F238E27FC236}">
                <a16:creationId xmlns="" xmlns:a16="http://schemas.microsoft.com/office/drawing/2014/main" id="{26392955-6557-4ED6-B174-E9F9D52D2E58}"/>
              </a:ext>
            </a:extLst>
          </p:cNvPr>
          <p:cNvSpPr txBox="1">
            <a:spLocks/>
          </p:cNvSpPr>
          <p:nvPr/>
        </p:nvSpPr>
        <p:spPr>
          <a:xfrm>
            <a:off x="551543" y="1407886"/>
            <a:ext cx="11059886" cy="4528457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D625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020967"/>
              </p:ext>
            </p:extLst>
          </p:nvPr>
        </p:nvGraphicFramePr>
        <p:xfrm>
          <a:off x="551543" y="1288457"/>
          <a:ext cx="11059885" cy="464788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33600"/>
                <a:gridCol w="3599543"/>
                <a:gridCol w="2470436"/>
                <a:gridCol w="2856306"/>
              </a:tblGrid>
              <a:tr h="3269276">
                <a:tc>
                  <a:txBody>
                    <a:bodyPr/>
                    <a:lstStyle/>
                    <a:p>
                      <a:pPr algn="ctr" rtl="0"/>
                      <a:r>
                        <a:rPr lang="ru-RU" sz="3200" noProof="0" dirty="0" smtClean="0"/>
                        <a:t>Всего участников</a:t>
                      </a:r>
                    </a:p>
                    <a:p>
                      <a:pPr algn="ctr" rtl="0"/>
                      <a:r>
                        <a:rPr lang="ru-RU" sz="3200" noProof="0" dirty="0" smtClean="0"/>
                        <a:t>(чел.)</a:t>
                      </a:r>
                      <a:endParaRPr lang="ru-RU" sz="32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3200" noProof="0" dirty="0" smtClean="0"/>
                        <a:t>Любят лирические</a:t>
                      </a:r>
                      <a:r>
                        <a:rPr lang="ru-RU" sz="3200" baseline="0" noProof="0" dirty="0" smtClean="0"/>
                        <a:t> произведения</a:t>
                      </a:r>
                      <a:endParaRPr lang="ru-RU" sz="3200" noProof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(чел./ %)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3200" noProof="0" dirty="0" smtClean="0"/>
                        <a:t>Пишут стихи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(чел./%)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3200" noProof="0" dirty="0" err="1" smtClean="0"/>
                        <a:t>Помещаютв</a:t>
                      </a:r>
                      <a:r>
                        <a:rPr lang="ru-RU" sz="3200" noProof="0" dirty="0" smtClean="0"/>
                        <a:t> Интернет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(чел./%)</a:t>
                      </a:r>
                    </a:p>
                    <a:p>
                      <a:pPr algn="ctr" rtl="0"/>
                      <a:endParaRPr lang="ru-RU" sz="32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78610">
                <a:tc>
                  <a:txBody>
                    <a:bodyPr/>
                    <a:lstStyle/>
                    <a:p>
                      <a:pPr algn="ctr" rtl="0"/>
                      <a:r>
                        <a:rPr lang="ru-RU" sz="3200" noProof="0" dirty="0" smtClean="0"/>
                        <a:t>440 </a:t>
                      </a:r>
                      <a:endParaRPr lang="ru-RU" sz="3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3200" noProof="0" dirty="0" smtClean="0"/>
                        <a:t>175 </a:t>
                      </a:r>
                      <a:r>
                        <a:rPr lang="ru-RU" sz="3200" baseline="0" noProof="0" dirty="0" smtClean="0"/>
                        <a:t> (40%)</a:t>
                      </a:r>
                      <a:endParaRPr lang="ru-RU" sz="3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3200" noProof="0" dirty="0" smtClean="0"/>
                        <a:t>33</a:t>
                      </a:r>
                      <a:r>
                        <a:rPr lang="ru-RU" sz="3200" baseline="0" noProof="0" dirty="0" smtClean="0"/>
                        <a:t> (7,5%)</a:t>
                      </a:r>
                      <a:endParaRPr lang="ru-RU" sz="3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3200" noProof="0" dirty="0" smtClean="0"/>
                        <a:t>1 (0,2%) </a:t>
                      </a:r>
                    </a:p>
                    <a:p>
                      <a:pPr algn="ctr" rtl="0"/>
                      <a:r>
                        <a:rPr lang="en-US" sz="2400" noProof="0" dirty="0" smtClean="0"/>
                        <a:t>https</a:t>
                      </a:r>
                      <a:r>
                        <a:rPr lang="ru-RU" sz="2400" noProof="0" dirty="0" smtClean="0"/>
                        <a:t>:</a:t>
                      </a:r>
                      <a:r>
                        <a:rPr lang="en-US" sz="2400" noProof="0" dirty="0" smtClean="0"/>
                        <a:t>//www.chitalnya.ru/edit.php</a:t>
                      </a:r>
                      <a:r>
                        <a:rPr lang="ru-RU" sz="2400" noProof="0" dirty="0" smtClean="0"/>
                        <a:t>   </a:t>
                      </a:r>
                      <a:endParaRPr lang="ru-RU" sz="24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0519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Объект 14">
            <a:extLst>
              <a:ext uri="{FF2B5EF4-FFF2-40B4-BE49-F238E27FC236}">
                <a16:creationId xmlns="" xmlns:a16="http://schemas.microsoft.com/office/drawing/2014/main" id="{26392955-6557-4ED6-B174-E9F9D52D2E58}"/>
              </a:ext>
            </a:extLst>
          </p:cNvPr>
          <p:cNvSpPr txBox="1">
            <a:spLocks/>
          </p:cNvSpPr>
          <p:nvPr/>
        </p:nvSpPr>
        <p:spPr>
          <a:xfrm>
            <a:off x="551543" y="1407886"/>
            <a:ext cx="11059886" cy="4528457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D625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pic>
        <p:nvPicPr>
          <p:cNvPr id="7" name="Picture 4" descr="C:\Users\Samsung\Desktop\1b2301a1-83a8-4e70-9b9d-084617ba2b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4" y="1103086"/>
            <a:ext cx="11059886" cy="525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1544" y="392223"/>
            <a:ext cx="1105988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ED625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           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Клуб «Вдохновение»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9040891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Объект 14">
            <a:extLst>
              <a:ext uri="{FF2B5EF4-FFF2-40B4-BE49-F238E27FC236}">
                <a16:creationId xmlns="" xmlns:a16="http://schemas.microsoft.com/office/drawing/2014/main" id="{26392955-6557-4ED6-B174-E9F9D52D2E58}"/>
              </a:ext>
            </a:extLst>
          </p:cNvPr>
          <p:cNvSpPr txBox="1">
            <a:spLocks/>
          </p:cNvSpPr>
          <p:nvPr/>
        </p:nvSpPr>
        <p:spPr>
          <a:xfrm>
            <a:off x="551543" y="1407886"/>
            <a:ext cx="11059886" cy="4528457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D625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807317B-B371-4946-B197-BC39BD6CA5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258" y="261256"/>
            <a:ext cx="11640456" cy="637177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1257" y="261257"/>
            <a:ext cx="116404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4400" b="1" kern="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Быть </a:t>
            </a:r>
            <a:r>
              <a:rPr lang="ru-RU" sz="4400" b="1" kern="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поэтом – это значит то же</a:t>
            </a:r>
            <a:r>
              <a:rPr lang="ru-RU" sz="4400" b="1" kern="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,</a:t>
            </a:r>
          </a:p>
          <a:p>
            <a:pPr lvl="0" algn="just">
              <a:defRPr/>
            </a:pPr>
            <a:r>
              <a:rPr lang="ru-RU" sz="4400" b="1" kern="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Если </a:t>
            </a:r>
            <a:r>
              <a:rPr lang="ru-RU" sz="4400" b="1" kern="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правды жизни не нарушить, </a:t>
            </a:r>
          </a:p>
          <a:p>
            <a:pPr lvl="0" algn="just">
              <a:defRPr/>
            </a:pPr>
            <a:r>
              <a:rPr lang="ru-RU" sz="4400" b="1" kern="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Рубцевать</a:t>
            </a:r>
            <a:r>
              <a:rPr lang="ru-RU" sz="4400" b="1" kern="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ru-RU" sz="4400" b="1" kern="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себя по нежной коже,</a:t>
            </a:r>
          </a:p>
          <a:p>
            <a:pPr lvl="0" algn="just">
              <a:defRPr/>
            </a:pPr>
            <a:r>
              <a:rPr lang="ru-RU" sz="4400" b="1" kern="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Кровью </a:t>
            </a:r>
            <a:r>
              <a:rPr lang="ru-RU" sz="4400" b="1" kern="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чувств ласкать чужие души.</a:t>
            </a:r>
          </a:p>
          <a:p>
            <a:pPr lvl="0" algn="just">
              <a:defRPr/>
            </a:pPr>
            <a:r>
              <a:rPr lang="ru-RU" sz="4400" b="1" kern="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                                        </a:t>
            </a:r>
            <a:endParaRPr lang="ru-RU" sz="4400" b="1" kern="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j-ea"/>
              <a:cs typeface="+mj-cs"/>
            </a:endParaRPr>
          </a:p>
          <a:p>
            <a:pPr lvl="0" algn="just">
              <a:defRPr/>
            </a:pPr>
            <a:r>
              <a:rPr lang="ru-RU" sz="4400" b="1" kern="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                                            С.А. Есенин</a:t>
            </a:r>
            <a:endParaRPr lang="ru-RU" sz="4400" b="1" kern="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420724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Объект 14">
            <a:extLst>
              <a:ext uri="{FF2B5EF4-FFF2-40B4-BE49-F238E27FC236}">
                <a16:creationId xmlns="" xmlns:a16="http://schemas.microsoft.com/office/drawing/2014/main" id="{26392955-6557-4ED6-B174-E9F9D52D2E58}"/>
              </a:ext>
            </a:extLst>
          </p:cNvPr>
          <p:cNvSpPr txBox="1">
            <a:spLocks/>
          </p:cNvSpPr>
          <p:nvPr/>
        </p:nvSpPr>
        <p:spPr>
          <a:xfrm>
            <a:off x="551543" y="1407886"/>
            <a:ext cx="11059886" cy="4528457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D625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544" y="392223"/>
            <a:ext cx="1105988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Этапы наставничества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4" name="Picture 3" descr="C:\Users\User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1" t="6612" r="13881" b="9917"/>
          <a:stretch/>
        </p:blipFill>
        <p:spPr bwMode="auto">
          <a:xfrm>
            <a:off x="682171" y="508000"/>
            <a:ext cx="1567543" cy="139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esktop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543" y="4876800"/>
            <a:ext cx="1407885" cy="15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0857" y="2002972"/>
            <a:ext cx="94342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Адаптационный  </a:t>
            </a:r>
            <a:endParaRPr lang="ru-RU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расскажу – ты послушай»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Проектировочный </a:t>
            </a:r>
            <a:endParaRPr lang="ru-RU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 сам – я подскажу»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Рефлексивный </a:t>
            </a:r>
            <a:endParaRPr lang="ru-RU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 сам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расскажи, что сделал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58021772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Объект 14">
            <a:extLst>
              <a:ext uri="{FF2B5EF4-FFF2-40B4-BE49-F238E27FC236}">
                <a16:creationId xmlns="" xmlns:a16="http://schemas.microsoft.com/office/drawing/2014/main" id="{26392955-6557-4ED6-B174-E9F9D52D2E58}"/>
              </a:ext>
            </a:extLst>
          </p:cNvPr>
          <p:cNvSpPr txBox="1">
            <a:spLocks/>
          </p:cNvSpPr>
          <p:nvPr/>
        </p:nvSpPr>
        <p:spPr>
          <a:xfrm>
            <a:off x="551543" y="1407886"/>
            <a:ext cx="11059886" cy="4528457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D625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1543" y="435429"/>
            <a:ext cx="57186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Введение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7" name="Рисунок 3" descr="совет как писать стих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1" y="435428"/>
            <a:ext cx="5341258" cy="306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Человек печатает текст на ноутбуке">
            <a:extLst>
              <a:ext uri="{FF2B5EF4-FFF2-40B4-BE49-F238E27FC236}">
                <a16:creationId xmlns="" xmlns:a16="http://schemas.microsoft.com/office/drawing/2014/main" id="{5C6EB4F4-2E2A-4AA4-BE26-B5AA4D3BDF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750" y="2409371"/>
            <a:ext cx="4032249" cy="35269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7143" y="3672114"/>
            <a:ext cx="689428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3000" b="1" dirty="0">
                <a:solidFill>
                  <a:srgbClr val="192033"/>
                </a:solidFill>
                <a:latin typeface="Univers Condensed"/>
              </a:rPr>
              <a:t>Стихосложение или версификация (лат. </a:t>
            </a:r>
            <a:r>
              <a:rPr lang="en-US" sz="3000" b="1" dirty="0">
                <a:solidFill>
                  <a:srgbClr val="192033"/>
                </a:solidFill>
                <a:latin typeface="Univers Condensed"/>
              </a:rPr>
              <a:t>versus – </a:t>
            </a:r>
            <a:r>
              <a:rPr lang="ru-RU" sz="3000" b="1" dirty="0">
                <a:solidFill>
                  <a:srgbClr val="192033"/>
                </a:solidFill>
                <a:latin typeface="Univers Condensed"/>
              </a:rPr>
              <a:t>«стих» + </a:t>
            </a:r>
            <a:r>
              <a:rPr lang="en-US" sz="3000" b="1" dirty="0" err="1">
                <a:solidFill>
                  <a:srgbClr val="192033"/>
                </a:solidFill>
                <a:latin typeface="Univers Condensed"/>
              </a:rPr>
              <a:t>facio</a:t>
            </a:r>
            <a:r>
              <a:rPr lang="en-US" sz="3000" b="1" dirty="0">
                <a:solidFill>
                  <a:srgbClr val="192033"/>
                </a:solidFill>
                <a:latin typeface="Univers Condensed"/>
              </a:rPr>
              <a:t> – </a:t>
            </a:r>
            <a:r>
              <a:rPr lang="ru-RU" sz="3000" b="1" dirty="0">
                <a:solidFill>
                  <a:srgbClr val="192033"/>
                </a:solidFill>
                <a:latin typeface="Univers Condensed"/>
              </a:rPr>
              <a:t>«делаю» - искусство выражать свои мысли в стихотворной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37654251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Объект 14">
            <a:extLst>
              <a:ext uri="{FF2B5EF4-FFF2-40B4-BE49-F238E27FC236}">
                <a16:creationId xmlns="" xmlns:a16="http://schemas.microsoft.com/office/drawing/2014/main" id="{26392955-6557-4ED6-B174-E9F9D52D2E58}"/>
              </a:ext>
            </a:extLst>
          </p:cNvPr>
          <p:cNvSpPr txBox="1">
            <a:spLocks/>
          </p:cNvSpPr>
          <p:nvPr/>
        </p:nvSpPr>
        <p:spPr>
          <a:xfrm>
            <a:off x="551543" y="1407886"/>
            <a:ext cx="11059886" cy="4528457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D625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544" y="392223"/>
            <a:ext cx="11059886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Ближайшее </a:t>
            </a:r>
            <a:r>
              <a:rPr lang="ru-RU" sz="4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действие по плану прохождения </a:t>
            </a:r>
            <a:r>
              <a:rPr lang="ru-RU" sz="4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наставничества</a:t>
            </a:r>
            <a:endParaRPr lang="ru-RU" sz="4400" b="1" kern="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pic>
        <p:nvPicPr>
          <p:cNvPr id="7" name="Picture 6" descr="Картинки по запросу сделай шаг и дорога появится сама собой. стив джоб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4" y="1777219"/>
            <a:ext cx="6880025" cy="415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569" y="1777218"/>
            <a:ext cx="4179859" cy="415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87328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07BF10-CF7B-4768-919D-354C4FEDF0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BA3AEB-0B6D-4F09-8EB6-86588D7AB1E7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71af3243-3dd4-4a8d-8c0d-dd76da1f02a5"/>
    <ds:schemaRef ds:uri="http://purl.org/dc/dcmitype/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73ADB9C-2137-454E-93EA-8050CA9AC5B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543</Words>
  <Application>Microsoft Office PowerPoint</Application>
  <PresentationFormat>Произвольный</PresentationFormat>
  <Paragraphs>153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Аспект</vt:lpstr>
      <vt:lpstr>1_Аспект</vt:lpstr>
      <vt:lpstr>2_Аспект</vt:lpstr>
      <vt:lpstr>3_Аспект</vt:lpstr>
      <vt:lpstr>4_Аспект</vt:lpstr>
      <vt:lpstr>5_Аспект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2021-02-05T15:04:45Z</dcterms:created>
  <dcterms:modified xsi:type="dcterms:W3CDTF">2024-02-25T23:03:50Z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