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Default Extension="gif" ContentType="image/gif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6" r:id="rId3"/>
    <p:sldId id="258" r:id="rId4"/>
    <p:sldId id="259" r:id="rId5"/>
    <p:sldId id="260" r:id="rId6"/>
    <p:sldId id="263" r:id="rId7"/>
    <p:sldId id="264" r:id="rId8"/>
    <p:sldId id="265" r:id="rId9"/>
    <p:sldId id="266" r:id="rId10"/>
    <p:sldId id="267" r:id="rId11"/>
    <p:sldId id="262" r:id="rId12"/>
    <p:sldId id="268" r:id="rId13"/>
    <p:sldId id="269" r:id="rId14"/>
    <p:sldId id="270" r:id="rId15"/>
    <p:sldId id="271" r:id="rId16"/>
    <p:sldId id="272" r:id="rId17"/>
    <p:sldId id="274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7E8478-DFEF-4E27-893A-008B31E8B345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222942F-766B-4F9B-9D87-B28A0A5A4C34}">
      <dgm:prSet phldrT="[Текст]"/>
      <dgm:spPr/>
      <dgm:t>
        <a:bodyPr/>
        <a:lstStyle/>
        <a:p>
          <a:r>
            <a:rPr lang="ru-RU" dirty="0" smtClean="0"/>
            <a:t>Схема 1. Тенденции использования компьютерных технологий в образовательном процессе</a:t>
          </a:r>
          <a:endParaRPr lang="ru-RU" dirty="0"/>
        </a:p>
      </dgm:t>
    </dgm:pt>
    <dgm:pt modelId="{8CF54DDA-AE06-47D2-9C7D-78FEBCE1D862}" type="parTrans" cxnId="{1019FD1A-57B1-407F-B659-76809EBAB6D2}">
      <dgm:prSet/>
      <dgm:spPr/>
      <dgm:t>
        <a:bodyPr/>
        <a:lstStyle/>
        <a:p>
          <a:endParaRPr lang="ru-RU"/>
        </a:p>
      </dgm:t>
    </dgm:pt>
    <dgm:pt modelId="{3DA9E16A-B0F2-49CF-B700-9849B1A1BA91}" type="sibTrans" cxnId="{1019FD1A-57B1-407F-B659-76809EBAB6D2}">
      <dgm:prSet/>
      <dgm:spPr/>
      <dgm:t>
        <a:bodyPr/>
        <a:lstStyle/>
        <a:p>
          <a:endParaRPr lang="ru-RU"/>
        </a:p>
      </dgm:t>
    </dgm:pt>
    <dgm:pt modelId="{85724160-23CA-4EBC-9CE5-1093BD7225EA}">
      <dgm:prSet phldrT="[Текст]"/>
      <dgm:spPr/>
      <dgm:t>
        <a:bodyPr/>
        <a:lstStyle/>
        <a:p>
          <a:r>
            <a:rPr lang="ru-RU" dirty="0" err="1" smtClean="0"/>
            <a:t>Персонализация</a:t>
          </a:r>
          <a:r>
            <a:rPr lang="ru-RU" dirty="0" smtClean="0"/>
            <a:t> процесса обучения</a:t>
          </a:r>
          <a:endParaRPr lang="ru-RU" dirty="0"/>
        </a:p>
      </dgm:t>
    </dgm:pt>
    <dgm:pt modelId="{70B656E7-2280-4DE9-A0B4-7033FF66F792}" type="parTrans" cxnId="{63CEBA58-EC3E-4ACA-9DED-AE836A467635}">
      <dgm:prSet/>
      <dgm:spPr/>
      <dgm:t>
        <a:bodyPr/>
        <a:lstStyle/>
        <a:p>
          <a:endParaRPr lang="ru-RU"/>
        </a:p>
      </dgm:t>
    </dgm:pt>
    <dgm:pt modelId="{915CF48B-2E18-49B1-ACFA-6556709E2212}" type="sibTrans" cxnId="{63CEBA58-EC3E-4ACA-9DED-AE836A467635}">
      <dgm:prSet/>
      <dgm:spPr/>
      <dgm:t>
        <a:bodyPr/>
        <a:lstStyle/>
        <a:p>
          <a:endParaRPr lang="ru-RU"/>
        </a:p>
      </dgm:t>
    </dgm:pt>
    <dgm:pt modelId="{6639DE5C-5361-4F48-AC36-87E27660C6FA}">
      <dgm:prSet phldrT="[Текст]"/>
      <dgm:spPr/>
      <dgm:t>
        <a:bodyPr/>
        <a:lstStyle/>
        <a:p>
          <a:r>
            <a:rPr lang="ru-RU" dirty="0" err="1" smtClean="0"/>
            <a:t>Технологизация</a:t>
          </a:r>
          <a:r>
            <a:rPr lang="ru-RU" dirty="0" smtClean="0"/>
            <a:t> процесса обучения</a:t>
          </a:r>
          <a:endParaRPr lang="ru-RU" dirty="0"/>
        </a:p>
      </dgm:t>
    </dgm:pt>
    <dgm:pt modelId="{E359DCC3-DEDF-4305-A735-6EEB8EC06449}" type="parTrans" cxnId="{CF589DC0-51D8-4110-B57C-F707C443466F}">
      <dgm:prSet/>
      <dgm:spPr/>
      <dgm:t>
        <a:bodyPr/>
        <a:lstStyle/>
        <a:p>
          <a:endParaRPr lang="ru-RU"/>
        </a:p>
      </dgm:t>
    </dgm:pt>
    <dgm:pt modelId="{EFEA5E15-898D-4EC3-BE74-7A9F974269E4}" type="sibTrans" cxnId="{CF589DC0-51D8-4110-B57C-F707C443466F}">
      <dgm:prSet/>
      <dgm:spPr/>
      <dgm:t>
        <a:bodyPr/>
        <a:lstStyle/>
        <a:p>
          <a:endParaRPr lang="ru-RU"/>
        </a:p>
      </dgm:t>
    </dgm:pt>
    <dgm:pt modelId="{77E1648B-FE9B-48DF-B809-9D2850EF3EF6}" type="pres">
      <dgm:prSet presAssocID="{787E8478-DFEF-4E27-893A-008B31E8B34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C8913C5-D3FE-4F9F-8C6D-2F9000DC307C}" type="pres">
      <dgm:prSet presAssocID="{7222942F-766B-4F9B-9D87-B28A0A5A4C34}" presName="hierRoot1" presStyleCnt="0">
        <dgm:presLayoutVars>
          <dgm:hierBranch val="init"/>
        </dgm:presLayoutVars>
      </dgm:prSet>
      <dgm:spPr/>
    </dgm:pt>
    <dgm:pt modelId="{D80C2133-F42E-4519-BD73-83F4309AF229}" type="pres">
      <dgm:prSet presAssocID="{7222942F-766B-4F9B-9D87-B28A0A5A4C34}" presName="rootComposite1" presStyleCnt="0"/>
      <dgm:spPr/>
    </dgm:pt>
    <dgm:pt modelId="{B10A79C5-48C8-4D60-AD00-CC5138499385}" type="pres">
      <dgm:prSet presAssocID="{7222942F-766B-4F9B-9D87-B28A0A5A4C34}" presName="rootText1" presStyleLbl="node0" presStyleIdx="0" presStyleCnt="1" custScaleX="37812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5226137-4681-4827-B15E-AACBCB4D7D80}" type="pres">
      <dgm:prSet presAssocID="{7222942F-766B-4F9B-9D87-B28A0A5A4C3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4B7E1E6A-3DE7-42A4-AF84-B40612F9AF7A}" type="pres">
      <dgm:prSet presAssocID="{7222942F-766B-4F9B-9D87-B28A0A5A4C34}" presName="hierChild2" presStyleCnt="0"/>
      <dgm:spPr/>
    </dgm:pt>
    <dgm:pt modelId="{A7B23713-134C-44FB-8A04-933E44B35232}" type="pres">
      <dgm:prSet presAssocID="{70B656E7-2280-4DE9-A0B4-7033FF66F792}" presName="Name37" presStyleLbl="parChTrans1D2" presStyleIdx="0" presStyleCnt="2"/>
      <dgm:spPr/>
      <dgm:t>
        <a:bodyPr/>
        <a:lstStyle/>
        <a:p>
          <a:endParaRPr lang="ru-RU"/>
        </a:p>
      </dgm:t>
    </dgm:pt>
    <dgm:pt modelId="{542A3D73-DB5B-4C28-B6B3-FE796C8F29A0}" type="pres">
      <dgm:prSet presAssocID="{85724160-23CA-4EBC-9CE5-1093BD7225EA}" presName="hierRoot2" presStyleCnt="0">
        <dgm:presLayoutVars>
          <dgm:hierBranch val="init"/>
        </dgm:presLayoutVars>
      </dgm:prSet>
      <dgm:spPr/>
    </dgm:pt>
    <dgm:pt modelId="{413CD3D7-F354-4AC1-BFF6-B99B3F6C538F}" type="pres">
      <dgm:prSet presAssocID="{85724160-23CA-4EBC-9CE5-1093BD7225EA}" presName="rootComposite" presStyleCnt="0"/>
      <dgm:spPr/>
    </dgm:pt>
    <dgm:pt modelId="{A09CEB80-7F41-464E-B69A-54FF848B3395}" type="pres">
      <dgm:prSet presAssocID="{85724160-23CA-4EBC-9CE5-1093BD7225EA}" presName="rootText" presStyleLbl="node2" presStyleIdx="0" presStyleCnt="2" custScaleX="22285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C4E16E09-9D34-4FC6-AEFF-36204A4DF4F9}" type="pres">
      <dgm:prSet presAssocID="{85724160-23CA-4EBC-9CE5-1093BD7225EA}" presName="rootConnector" presStyleLbl="node2" presStyleIdx="0" presStyleCnt="2"/>
      <dgm:spPr/>
      <dgm:t>
        <a:bodyPr/>
        <a:lstStyle/>
        <a:p>
          <a:endParaRPr lang="ru-RU"/>
        </a:p>
      </dgm:t>
    </dgm:pt>
    <dgm:pt modelId="{7B36E1F1-37D2-410D-A724-C053737129B5}" type="pres">
      <dgm:prSet presAssocID="{85724160-23CA-4EBC-9CE5-1093BD7225EA}" presName="hierChild4" presStyleCnt="0"/>
      <dgm:spPr/>
    </dgm:pt>
    <dgm:pt modelId="{F87E6844-EA3E-402B-B3B7-82879FCC0AFE}" type="pres">
      <dgm:prSet presAssocID="{85724160-23CA-4EBC-9CE5-1093BD7225EA}" presName="hierChild5" presStyleCnt="0"/>
      <dgm:spPr/>
    </dgm:pt>
    <dgm:pt modelId="{3EBDED69-BBBC-40B6-9FEC-B60E5BA48E63}" type="pres">
      <dgm:prSet presAssocID="{E359DCC3-DEDF-4305-A735-6EEB8EC06449}" presName="Name37" presStyleLbl="parChTrans1D2" presStyleIdx="1" presStyleCnt="2"/>
      <dgm:spPr/>
      <dgm:t>
        <a:bodyPr/>
        <a:lstStyle/>
        <a:p>
          <a:endParaRPr lang="ru-RU"/>
        </a:p>
      </dgm:t>
    </dgm:pt>
    <dgm:pt modelId="{4BEFC424-B77F-4884-94AD-A9D61241D7BC}" type="pres">
      <dgm:prSet presAssocID="{6639DE5C-5361-4F48-AC36-87E27660C6FA}" presName="hierRoot2" presStyleCnt="0">
        <dgm:presLayoutVars>
          <dgm:hierBranch val="init"/>
        </dgm:presLayoutVars>
      </dgm:prSet>
      <dgm:spPr/>
    </dgm:pt>
    <dgm:pt modelId="{85F533E1-F324-4B91-90FB-884E38A788F9}" type="pres">
      <dgm:prSet presAssocID="{6639DE5C-5361-4F48-AC36-87E27660C6FA}" presName="rootComposite" presStyleCnt="0"/>
      <dgm:spPr/>
    </dgm:pt>
    <dgm:pt modelId="{E399804C-BB33-423E-9ECA-906503C357D4}" type="pres">
      <dgm:prSet presAssocID="{6639DE5C-5361-4F48-AC36-87E27660C6FA}" presName="rootText" presStyleLbl="node2" presStyleIdx="1" presStyleCnt="2" custScaleX="206936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00E7F5DE-1077-4489-BA81-200306EC188C}" type="pres">
      <dgm:prSet presAssocID="{6639DE5C-5361-4F48-AC36-87E27660C6FA}" presName="rootConnector" presStyleLbl="node2" presStyleIdx="1" presStyleCnt="2"/>
      <dgm:spPr/>
      <dgm:t>
        <a:bodyPr/>
        <a:lstStyle/>
        <a:p>
          <a:endParaRPr lang="ru-RU"/>
        </a:p>
      </dgm:t>
    </dgm:pt>
    <dgm:pt modelId="{FA0BF7A8-7BD1-4D74-ACCE-4F6F0C2DE02E}" type="pres">
      <dgm:prSet presAssocID="{6639DE5C-5361-4F48-AC36-87E27660C6FA}" presName="hierChild4" presStyleCnt="0"/>
      <dgm:spPr/>
    </dgm:pt>
    <dgm:pt modelId="{41A76AA2-4C0F-4A4F-B73B-224F06BA8C39}" type="pres">
      <dgm:prSet presAssocID="{6639DE5C-5361-4F48-AC36-87E27660C6FA}" presName="hierChild5" presStyleCnt="0"/>
      <dgm:spPr/>
    </dgm:pt>
    <dgm:pt modelId="{28DE9118-8016-454B-95AB-F73C32303EDE}" type="pres">
      <dgm:prSet presAssocID="{7222942F-766B-4F9B-9D87-B28A0A5A4C34}" presName="hierChild3" presStyleCnt="0"/>
      <dgm:spPr/>
    </dgm:pt>
  </dgm:ptLst>
  <dgm:cxnLst>
    <dgm:cxn modelId="{423F8558-A709-48B3-93E3-0C1228EC5FAC}" type="presOf" srcId="{7222942F-766B-4F9B-9D87-B28A0A5A4C34}" destId="{B10A79C5-48C8-4D60-AD00-CC5138499385}" srcOrd="0" destOrd="0" presId="urn:microsoft.com/office/officeart/2005/8/layout/orgChart1"/>
    <dgm:cxn modelId="{89444E73-0DA3-41AB-89C8-19E37CB30C75}" type="presOf" srcId="{7222942F-766B-4F9B-9D87-B28A0A5A4C34}" destId="{35226137-4681-4827-B15E-AACBCB4D7D80}" srcOrd="1" destOrd="0" presId="urn:microsoft.com/office/officeart/2005/8/layout/orgChart1"/>
    <dgm:cxn modelId="{0F9B45E0-ACFF-481A-863A-C29492DD673A}" type="presOf" srcId="{70B656E7-2280-4DE9-A0B4-7033FF66F792}" destId="{A7B23713-134C-44FB-8A04-933E44B35232}" srcOrd="0" destOrd="0" presId="urn:microsoft.com/office/officeart/2005/8/layout/orgChart1"/>
    <dgm:cxn modelId="{6A7875ED-F533-4D4A-972A-C5EC5E27103F}" type="presOf" srcId="{85724160-23CA-4EBC-9CE5-1093BD7225EA}" destId="{C4E16E09-9D34-4FC6-AEFF-36204A4DF4F9}" srcOrd="1" destOrd="0" presId="urn:microsoft.com/office/officeart/2005/8/layout/orgChart1"/>
    <dgm:cxn modelId="{CF589DC0-51D8-4110-B57C-F707C443466F}" srcId="{7222942F-766B-4F9B-9D87-B28A0A5A4C34}" destId="{6639DE5C-5361-4F48-AC36-87E27660C6FA}" srcOrd="1" destOrd="0" parTransId="{E359DCC3-DEDF-4305-A735-6EEB8EC06449}" sibTransId="{EFEA5E15-898D-4EC3-BE74-7A9F974269E4}"/>
    <dgm:cxn modelId="{58B49EB8-B347-4390-8CFE-823EED4386D4}" type="presOf" srcId="{6639DE5C-5361-4F48-AC36-87E27660C6FA}" destId="{E399804C-BB33-423E-9ECA-906503C357D4}" srcOrd="0" destOrd="0" presId="urn:microsoft.com/office/officeart/2005/8/layout/orgChart1"/>
    <dgm:cxn modelId="{87A8D97F-AA8F-4C6D-9435-111066397C08}" type="presOf" srcId="{6639DE5C-5361-4F48-AC36-87E27660C6FA}" destId="{00E7F5DE-1077-4489-BA81-200306EC188C}" srcOrd="1" destOrd="0" presId="urn:microsoft.com/office/officeart/2005/8/layout/orgChart1"/>
    <dgm:cxn modelId="{DD092C68-4ADF-41EC-8449-DFD52B47EC81}" type="presOf" srcId="{85724160-23CA-4EBC-9CE5-1093BD7225EA}" destId="{A09CEB80-7F41-464E-B69A-54FF848B3395}" srcOrd="0" destOrd="0" presId="urn:microsoft.com/office/officeart/2005/8/layout/orgChart1"/>
    <dgm:cxn modelId="{1019FD1A-57B1-407F-B659-76809EBAB6D2}" srcId="{787E8478-DFEF-4E27-893A-008B31E8B345}" destId="{7222942F-766B-4F9B-9D87-B28A0A5A4C34}" srcOrd="0" destOrd="0" parTransId="{8CF54DDA-AE06-47D2-9C7D-78FEBCE1D862}" sibTransId="{3DA9E16A-B0F2-49CF-B700-9849B1A1BA91}"/>
    <dgm:cxn modelId="{63CEBA58-EC3E-4ACA-9DED-AE836A467635}" srcId="{7222942F-766B-4F9B-9D87-B28A0A5A4C34}" destId="{85724160-23CA-4EBC-9CE5-1093BD7225EA}" srcOrd="0" destOrd="0" parTransId="{70B656E7-2280-4DE9-A0B4-7033FF66F792}" sibTransId="{915CF48B-2E18-49B1-ACFA-6556709E2212}"/>
    <dgm:cxn modelId="{A7B5EA08-189E-4206-ADA2-07AC8F7BB331}" type="presOf" srcId="{787E8478-DFEF-4E27-893A-008B31E8B345}" destId="{77E1648B-FE9B-48DF-B809-9D2850EF3EF6}" srcOrd="0" destOrd="0" presId="urn:microsoft.com/office/officeart/2005/8/layout/orgChart1"/>
    <dgm:cxn modelId="{A82D82A0-34C4-4F99-A864-DEACCFD84BD9}" type="presOf" srcId="{E359DCC3-DEDF-4305-A735-6EEB8EC06449}" destId="{3EBDED69-BBBC-40B6-9FEC-B60E5BA48E63}" srcOrd="0" destOrd="0" presId="urn:microsoft.com/office/officeart/2005/8/layout/orgChart1"/>
    <dgm:cxn modelId="{8A53953F-C4A7-4F98-A873-FEB195760C59}" type="presParOf" srcId="{77E1648B-FE9B-48DF-B809-9D2850EF3EF6}" destId="{7C8913C5-D3FE-4F9F-8C6D-2F9000DC307C}" srcOrd="0" destOrd="0" presId="urn:microsoft.com/office/officeart/2005/8/layout/orgChart1"/>
    <dgm:cxn modelId="{119EFCE3-B83A-43E2-8E39-04706DDDC46D}" type="presParOf" srcId="{7C8913C5-D3FE-4F9F-8C6D-2F9000DC307C}" destId="{D80C2133-F42E-4519-BD73-83F4309AF229}" srcOrd="0" destOrd="0" presId="urn:microsoft.com/office/officeart/2005/8/layout/orgChart1"/>
    <dgm:cxn modelId="{52C3756C-F098-4A7F-995E-A3B091B029D0}" type="presParOf" srcId="{D80C2133-F42E-4519-BD73-83F4309AF229}" destId="{B10A79C5-48C8-4D60-AD00-CC5138499385}" srcOrd="0" destOrd="0" presId="urn:microsoft.com/office/officeart/2005/8/layout/orgChart1"/>
    <dgm:cxn modelId="{43F1EA4E-3475-4450-BC8F-D04FBEDFF757}" type="presParOf" srcId="{D80C2133-F42E-4519-BD73-83F4309AF229}" destId="{35226137-4681-4827-B15E-AACBCB4D7D80}" srcOrd="1" destOrd="0" presId="urn:microsoft.com/office/officeart/2005/8/layout/orgChart1"/>
    <dgm:cxn modelId="{B95C4B41-BEA2-4877-ABA6-D6E5D36AD920}" type="presParOf" srcId="{7C8913C5-D3FE-4F9F-8C6D-2F9000DC307C}" destId="{4B7E1E6A-3DE7-42A4-AF84-B40612F9AF7A}" srcOrd="1" destOrd="0" presId="urn:microsoft.com/office/officeart/2005/8/layout/orgChart1"/>
    <dgm:cxn modelId="{A089F1DD-6BCF-4E77-AC6A-8590E0914056}" type="presParOf" srcId="{4B7E1E6A-3DE7-42A4-AF84-B40612F9AF7A}" destId="{A7B23713-134C-44FB-8A04-933E44B35232}" srcOrd="0" destOrd="0" presId="urn:microsoft.com/office/officeart/2005/8/layout/orgChart1"/>
    <dgm:cxn modelId="{44DD7733-B0AA-4E43-9701-F1C589EDC651}" type="presParOf" srcId="{4B7E1E6A-3DE7-42A4-AF84-B40612F9AF7A}" destId="{542A3D73-DB5B-4C28-B6B3-FE796C8F29A0}" srcOrd="1" destOrd="0" presId="urn:microsoft.com/office/officeart/2005/8/layout/orgChart1"/>
    <dgm:cxn modelId="{3743FF24-52AE-4C27-A7E5-F0511C85D00D}" type="presParOf" srcId="{542A3D73-DB5B-4C28-B6B3-FE796C8F29A0}" destId="{413CD3D7-F354-4AC1-BFF6-B99B3F6C538F}" srcOrd="0" destOrd="0" presId="urn:microsoft.com/office/officeart/2005/8/layout/orgChart1"/>
    <dgm:cxn modelId="{F9C72FE8-BAAF-43F5-BC8E-0EC2D631F0A1}" type="presParOf" srcId="{413CD3D7-F354-4AC1-BFF6-B99B3F6C538F}" destId="{A09CEB80-7F41-464E-B69A-54FF848B3395}" srcOrd="0" destOrd="0" presId="urn:microsoft.com/office/officeart/2005/8/layout/orgChart1"/>
    <dgm:cxn modelId="{CDE6FF16-4A4E-446D-9416-D4806069AF3F}" type="presParOf" srcId="{413CD3D7-F354-4AC1-BFF6-B99B3F6C538F}" destId="{C4E16E09-9D34-4FC6-AEFF-36204A4DF4F9}" srcOrd="1" destOrd="0" presId="urn:microsoft.com/office/officeart/2005/8/layout/orgChart1"/>
    <dgm:cxn modelId="{72EF96EC-72FF-4D35-ACB9-2ED2800443BF}" type="presParOf" srcId="{542A3D73-DB5B-4C28-B6B3-FE796C8F29A0}" destId="{7B36E1F1-37D2-410D-A724-C053737129B5}" srcOrd="1" destOrd="0" presId="urn:microsoft.com/office/officeart/2005/8/layout/orgChart1"/>
    <dgm:cxn modelId="{66924FE4-CD6E-436B-87DE-78767EBA8642}" type="presParOf" srcId="{542A3D73-DB5B-4C28-B6B3-FE796C8F29A0}" destId="{F87E6844-EA3E-402B-B3B7-82879FCC0AFE}" srcOrd="2" destOrd="0" presId="urn:microsoft.com/office/officeart/2005/8/layout/orgChart1"/>
    <dgm:cxn modelId="{6FFA8454-6703-4C07-9F44-C0D0A1CBE92B}" type="presParOf" srcId="{4B7E1E6A-3DE7-42A4-AF84-B40612F9AF7A}" destId="{3EBDED69-BBBC-40B6-9FEC-B60E5BA48E63}" srcOrd="2" destOrd="0" presId="urn:microsoft.com/office/officeart/2005/8/layout/orgChart1"/>
    <dgm:cxn modelId="{93835D5D-311E-4E1B-B51A-4C4382DE7D85}" type="presParOf" srcId="{4B7E1E6A-3DE7-42A4-AF84-B40612F9AF7A}" destId="{4BEFC424-B77F-4884-94AD-A9D61241D7BC}" srcOrd="3" destOrd="0" presId="urn:microsoft.com/office/officeart/2005/8/layout/orgChart1"/>
    <dgm:cxn modelId="{FB68E81F-DA49-4E32-BD00-7B1C1A7F3FCF}" type="presParOf" srcId="{4BEFC424-B77F-4884-94AD-A9D61241D7BC}" destId="{85F533E1-F324-4B91-90FB-884E38A788F9}" srcOrd="0" destOrd="0" presId="urn:microsoft.com/office/officeart/2005/8/layout/orgChart1"/>
    <dgm:cxn modelId="{D1F2A073-1692-448B-9C87-C1833F06A16F}" type="presParOf" srcId="{85F533E1-F324-4B91-90FB-884E38A788F9}" destId="{E399804C-BB33-423E-9ECA-906503C357D4}" srcOrd="0" destOrd="0" presId="urn:microsoft.com/office/officeart/2005/8/layout/orgChart1"/>
    <dgm:cxn modelId="{E9775CDD-C781-4850-A1DA-B712464FF7C2}" type="presParOf" srcId="{85F533E1-F324-4B91-90FB-884E38A788F9}" destId="{00E7F5DE-1077-4489-BA81-200306EC188C}" srcOrd="1" destOrd="0" presId="urn:microsoft.com/office/officeart/2005/8/layout/orgChart1"/>
    <dgm:cxn modelId="{26D8A08C-E1C2-4929-B2C8-9913651519D7}" type="presParOf" srcId="{4BEFC424-B77F-4884-94AD-A9D61241D7BC}" destId="{FA0BF7A8-7BD1-4D74-ACCE-4F6F0C2DE02E}" srcOrd="1" destOrd="0" presId="urn:microsoft.com/office/officeart/2005/8/layout/orgChart1"/>
    <dgm:cxn modelId="{6DC0F042-F20E-418B-89F2-CE5759029A50}" type="presParOf" srcId="{4BEFC424-B77F-4884-94AD-A9D61241D7BC}" destId="{41A76AA2-4C0F-4A4F-B73B-224F06BA8C39}" srcOrd="2" destOrd="0" presId="urn:microsoft.com/office/officeart/2005/8/layout/orgChart1"/>
    <dgm:cxn modelId="{8E5AFBF9-9BEA-46EE-8801-628858507309}" type="presParOf" srcId="{7C8913C5-D3FE-4F9F-8C6D-2F9000DC307C}" destId="{28DE9118-8016-454B-95AB-F73C32303ED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18813C9-DFC5-4DBA-BE5D-F5CF3B7D5308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41DDCD43-9A80-466E-AB22-3F733A563D7B}">
      <dgm:prSet phldrT="[Текст]" custT="1"/>
      <dgm:spPr/>
      <dgm:t>
        <a:bodyPr/>
        <a:lstStyle/>
        <a:p>
          <a:r>
            <a:rPr lang="ru-RU" sz="1800" b="1" dirty="0" smtClean="0">
              <a:latin typeface="Arial" pitchFamily="34" charset="0"/>
              <a:cs typeface="Arial" pitchFamily="34" charset="0"/>
            </a:rPr>
            <a:t>Таблица 1. Основные педагогические цели использования средств современных информационных технологий :</a:t>
          </a:r>
          <a:endParaRPr lang="ru-RU" sz="1800" b="1" dirty="0">
            <a:latin typeface="Arial" pitchFamily="34" charset="0"/>
            <a:cs typeface="Arial" pitchFamily="34" charset="0"/>
          </a:endParaRPr>
        </a:p>
      </dgm:t>
    </dgm:pt>
    <dgm:pt modelId="{39349DA0-568E-46BA-A31D-C4F2446253CB}" type="parTrans" cxnId="{A3615FC7-74B1-47AA-90F7-190108FB9C47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A8223A4A-B6E9-443C-9865-8AE683ABA4CA}" type="sibTrans" cxnId="{A3615FC7-74B1-47AA-90F7-190108FB9C47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AA682E25-679A-4D9A-8D03-98882F2DBF42}">
      <dgm:prSet phldrT="[Текст]" custT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Интенсификация всех уровней учебно-воспитательного процесса за счет применения средств современных информационных технологий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7897D355-6E6C-45E4-9E95-D6F2DF68E74E}" type="parTrans" cxnId="{2068F087-D480-4BF9-ACE7-6216C3F64D95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F884EE34-BC4B-41DE-85BF-78DFE8E11799}" type="sibTrans" cxnId="{2068F087-D480-4BF9-ACE7-6216C3F64D95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F00C2757-93A7-4B72-8381-BFEFA68E1361}">
      <dgm:prSet phldrT="[Текст]" custT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Развитие личности обучаемого, подготовка индивида к комфортной жизни в условиях информационного общества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F4B9E186-A329-4AA2-B526-4E0381A123E1}" type="parTrans" cxnId="{2B13AFA4-5281-4365-9438-52E09A3F1E32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B2B1C831-05CA-48C3-8D2B-FD2CBC174786}" type="sibTrans" cxnId="{2B13AFA4-5281-4365-9438-52E09A3F1E32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5D63CC46-D11C-4E8D-905A-41657531F770}">
      <dgm:prSet phldrT="[Текст]" custT="1">
        <dgm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ru-RU" sz="1600" dirty="0" smtClean="0">
              <a:latin typeface="Arial" pitchFamily="34" charset="0"/>
              <a:cs typeface="Arial" pitchFamily="34" charset="0"/>
            </a:rPr>
            <a:t>Работа на выполнение социального заказа общества</a:t>
          </a:r>
          <a:endParaRPr lang="ru-RU" sz="1600" dirty="0">
            <a:latin typeface="Arial" pitchFamily="34" charset="0"/>
            <a:cs typeface="Arial" pitchFamily="34" charset="0"/>
          </a:endParaRPr>
        </a:p>
      </dgm:t>
    </dgm:pt>
    <dgm:pt modelId="{6B219BC1-8AD3-40B3-B189-FD616B10A4E3}" type="parTrans" cxnId="{8C97D508-D146-4D2E-ACED-38D6357FDFF2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4B459E93-6EDA-4E4D-9E26-4F3A4587F4AC}" type="sibTrans" cxnId="{8C97D508-D146-4D2E-ACED-38D6357FDFF2}">
      <dgm:prSet/>
      <dgm:spPr/>
      <dgm:t>
        <a:bodyPr/>
        <a:lstStyle/>
        <a:p>
          <a:endParaRPr lang="ru-RU" sz="1600">
            <a:latin typeface="Arial" pitchFamily="34" charset="0"/>
            <a:cs typeface="Arial" pitchFamily="34" charset="0"/>
          </a:endParaRPr>
        </a:p>
      </dgm:t>
    </dgm:pt>
    <dgm:pt modelId="{52ABCB10-BAFA-479B-B87A-8EFAB58B1F43}" type="pres">
      <dgm:prSet presAssocID="{A18813C9-DFC5-4DBA-BE5D-F5CF3B7D5308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3265B4-7D87-4834-99F3-FC55FE881B87}" type="pres">
      <dgm:prSet presAssocID="{41DDCD43-9A80-466E-AB22-3F733A563D7B}" presName="roof" presStyleLbl="dkBgShp" presStyleIdx="0" presStyleCnt="2" custScaleY="73643" custLinFactNeighborX="1389" custLinFactNeighborY="8417"/>
      <dgm:spPr/>
      <dgm:t>
        <a:bodyPr/>
        <a:lstStyle/>
        <a:p>
          <a:endParaRPr lang="ru-RU"/>
        </a:p>
      </dgm:t>
    </dgm:pt>
    <dgm:pt modelId="{A723BDB7-71ED-498B-A7E6-2BA38A76EC76}" type="pres">
      <dgm:prSet presAssocID="{41DDCD43-9A80-466E-AB22-3F733A563D7B}" presName="pillars" presStyleCnt="0"/>
      <dgm:spPr/>
    </dgm:pt>
    <dgm:pt modelId="{E41C589D-EDD0-4DA6-B13D-45FE96C51101}" type="pres">
      <dgm:prSet presAssocID="{41DDCD43-9A80-466E-AB22-3F733A563D7B}" presName="pillar1" presStyleLbl="node1" presStyleIdx="0" presStyleCnt="3" custLinFactNeighborX="792" custLinFactNeighborY="5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A96349F-6B7A-4112-822E-754FACD91CBF}" type="pres">
      <dgm:prSet presAssocID="{F00C2757-93A7-4B72-8381-BFEFA68E1361}" presName="pillarX" presStyleLbl="node1" presStyleIdx="1" presStyleCnt="3" custLinFactNeighborX="792" custLinFactNeighborY="5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0A01E6-33DB-486E-A966-BA1A58D6C93F}" type="pres">
      <dgm:prSet presAssocID="{5D63CC46-D11C-4E8D-905A-41657531F770}" presName="pillarX" presStyleLbl="node1" presStyleIdx="2" presStyleCnt="3" custLinFactNeighborX="147" custLinFactNeighborY="529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2A87E5-1AC2-4A6B-8989-DB3868625F04}" type="pres">
      <dgm:prSet presAssocID="{41DDCD43-9A80-466E-AB22-3F733A563D7B}" presName="base" presStyleLbl="dkBgShp" presStyleIdx="1" presStyleCnt="2"/>
      <dgm:spPr/>
    </dgm:pt>
  </dgm:ptLst>
  <dgm:cxnLst>
    <dgm:cxn modelId="{A3615FC7-74B1-47AA-90F7-190108FB9C47}" srcId="{A18813C9-DFC5-4DBA-BE5D-F5CF3B7D5308}" destId="{41DDCD43-9A80-466E-AB22-3F733A563D7B}" srcOrd="0" destOrd="0" parTransId="{39349DA0-568E-46BA-A31D-C4F2446253CB}" sibTransId="{A8223A4A-B6E9-443C-9865-8AE683ABA4CA}"/>
    <dgm:cxn modelId="{2068F087-D480-4BF9-ACE7-6216C3F64D95}" srcId="{41DDCD43-9A80-466E-AB22-3F733A563D7B}" destId="{AA682E25-679A-4D9A-8D03-98882F2DBF42}" srcOrd="0" destOrd="0" parTransId="{7897D355-6E6C-45E4-9E95-D6F2DF68E74E}" sibTransId="{F884EE34-BC4B-41DE-85BF-78DFE8E11799}"/>
    <dgm:cxn modelId="{E495692A-8095-4EA9-9C87-A9905403C52A}" type="presOf" srcId="{41DDCD43-9A80-466E-AB22-3F733A563D7B}" destId="{3A3265B4-7D87-4834-99F3-FC55FE881B87}" srcOrd="0" destOrd="0" presId="urn:microsoft.com/office/officeart/2005/8/layout/hList3"/>
    <dgm:cxn modelId="{8C97D508-D146-4D2E-ACED-38D6357FDFF2}" srcId="{41DDCD43-9A80-466E-AB22-3F733A563D7B}" destId="{5D63CC46-D11C-4E8D-905A-41657531F770}" srcOrd="2" destOrd="0" parTransId="{6B219BC1-8AD3-40B3-B189-FD616B10A4E3}" sibTransId="{4B459E93-6EDA-4E4D-9E26-4F3A4587F4AC}"/>
    <dgm:cxn modelId="{E849F331-D6DF-49BA-9ADE-EEBBDD1F9328}" type="presOf" srcId="{A18813C9-DFC5-4DBA-BE5D-F5CF3B7D5308}" destId="{52ABCB10-BAFA-479B-B87A-8EFAB58B1F43}" srcOrd="0" destOrd="0" presId="urn:microsoft.com/office/officeart/2005/8/layout/hList3"/>
    <dgm:cxn modelId="{9BC7A88C-DD4F-4690-BD6B-3E2191DCC223}" type="presOf" srcId="{F00C2757-93A7-4B72-8381-BFEFA68E1361}" destId="{1A96349F-6B7A-4112-822E-754FACD91CBF}" srcOrd="0" destOrd="0" presId="urn:microsoft.com/office/officeart/2005/8/layout/hList3"/>
    <dgm:cxn modelId="{2B13AFA4-5281-4365-9438-52E09A3F1E32}" srcId="{41DDCD43-9A80-466E-AB22-3F733A563D7B}" destId="{F00C2757-93A7-4B72-8381-BFEFA68E1361}" srcOrd="1" destOrd="0" parTransId="{F4B9E186-A329-4AA2-B526-4E0381A123E1}" sibTransId="{B2B1C831-05CA-48C3-8D2B-FD2CBC174786}"/>
    <dgm:cxn modelId="{E889B211-DD40-4281-A24D-25989372B0EA}" type="presOf" srcId="{AA682E25-679A-4D9A-8D03-98882F2DBF42}" destId="{E41C589D-EDD0-4DA6-B13D-45FE96C51101}" srcOrd="0" destOrd="0" presId="urn:microsoft.com/office/officeart/2005/8/layout/hList3"/>
    <dgm:cxn modelId="{DE74A9E3-2CF4-4A9C-A9ED-667E59E8AAC0}" type="presOf" srcId="{5D63CC46-D11C-4E8D-905A-41657531F770}" destId="{B90A01E6-33DB-486E-A966-BA1A58D6C93F}" srcOrd="0" destOrd="0" presId="urn:microsoft.com/office/officeart/2005/8/layout/hList3"/>
    <dgm:cxn modelId="{26F8EDC3-EFF6-4F91-8A5B-BA16F04E13E7}" type="presParOf" srcId="{52ABCB10-BAFA-479B-B87A-8EFAB58B1F43}" destId="{3A3265B4-7D87-4834-99F3-FC55FE881B87}" srcOrd="0" destOrd="0" presId="urn:microsoft.com/office/officeart/2005/8/layout/hList3"/>
    <dgm:cxn modelId="{DA32330C-CDEC-4131-9250-1C6051649CAE}" type="presParOf" srcId="{52ABCB10-BAFA-479B-B87A-8EFAB58B1F43}" destId="{A723BDB7-71ED-498B-A7E6-2BA38A76EC76}" srcOrd="1" destOrd="0" presId="urn:microsoft.com/office/officeart/2005/8/layout/hList3"/>
    <dgm:cxn modelId="{B7EB01C6-74EB-4C96-9FB7-9EDF78317228}" type="presParOf" srcId="{A723BDB7-71ED-498B-A7E6-2BA38A76EC76}" destId="{E41C589D-EDD0-4DA6-B13D-45FE96C51101}" srcOrd="0" destOrd="0" presId="urn:microsoft.com/office/officeart/2005/8/layout/hList3"/>
    <dgm:cxn modelId="{EC82E307-BAE4-41AD-9BAA-E3FB422A9B35}" type="presParOf" srcId="{A723BDB7-71ED-498B-A7E6-2BA38A76EC76}" destId="{1A96349F-6B7A-4112-822E-754FACD91CBF}" srcOrd="1" destOrd="0" presId="urn:microsoft.com/office/officeart/2005/8/layout/hList3"/>
    <dgm:cxn modelId="{996FA782-33F9-4225-ACAF-D9C5B343C9CF}" type="presParOf" srcId="{A723BDB7-71ED-498B-A7E6-2BA38A76EC76}" destId="{B90A01E6-33DB-486E-A966-BA1A58D6C93F}" srcOrd="2" destOrd="0" presId="urn:microsoft.com/office/officeart/2005/8/layout/hList3"/>
    <dgm:cxn modelId="{987B6F69-A391-482A-A8C7-02E0EAF21CF4}" type="presParOf" srcId="{52ABCB10-BAFA-479B-B87A-8EFAB58B1F43}" destId="{002A87E5-1AC2-4A6B-8989-DB3868625F04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8CBF106-06B1-41AE-BD3C-55C6E38C4129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4C578A7-8E50-4E3F-B694-51AA6DC99B14}">
      <dgm:prSet phldrT="[Текст]" custT="1"/>
      <dgm:spPr/>
      <dgm:t>
        <a:bodyPr/>
        <a:lstStyle/>
        <a:p>
          <a:r>
            <a:rPr lang="ru-RU" sz="1800" b="1" dirty="0" smtClean="0">
              <a:latin typeface="Arial" pitchFamily="34" charset="0"/>
              <a:cs typeface="Arial" pitchFamily="34" charset="0"/>
            </a:rPr>
            <a:t>Таблица 2. Методические цели использования программных средств учебного назначения (ПСУН):</a:t>
          </a:r>
          <a:endParaRPr lang="ru-RU" sz="1800" b="1" dirty="0">
            <a:latin typeface="Arial" pitchFamily="34" charset="0"/>
            <a:cs typeface="Arial" pitchFamily="34" charset="0"/>
          </a:endParaRPr>
        </a:p>
      </dgm:t>
    </dgm:pt>
    <dgm:pt modelId="{7E04E865-74F2-4002-B5D8-C0FD3A3C5394}" type="parTrans" cxnId="{804B6073-B16C-489C-9109-3F6DA301A839}">
      <dgm:prSet/>
      <dgm:spPr/>
      <dgm:t>
        <a:bodyPr/>
        <a:lstStyle/>
        <a:p>
          <a:endParaRPr lang="ru-RU"/>
        </a:p>
      </dgm:t>
    </dgm:pt>
    <dgm:pt modelId="{AFEB7497-4CFE-434C-A8CA-2119C1A7852F}" type="sibTrans" cxnId="{804B6073-B16C-489C-9109-3F6DA301A839}">
      <dgm:prSet/>
      <dgm:spPr/>
      <dgm:t>
        <a:bodyPr/>
        <a:lstStyle/>
        <a:p>
          <a:endParaRPr lang="ru-RU"/>
        </a:p>
      </dgm:t>
    </dgm:pt>
    <dgm:pt modelId="{8CA7EA59-2ED9-47ED-AC0E-E7B6397966EE}">
      <dgm:prSet phldrT="[Текст]">
        <dgm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dirty="0" smtClean="0"/>
            <a:t>индивидуализировать и дифференцировать процесс обучения;</a:t>
          </a:r>
        </a:p>
        <a:p>
          <a:pPr algn="ctr"/>
          <a:r>
            <a:rPr lang="ru-RU" dirty="0" smtClean="0"/>
            <a:t>осуществлять контроль с диагностикой ошибок и с обратной связью;</a:t>
          </a:r>
        </a:p>
        <a:p>
          <a:pPr algn="ctr"/>
          <a:r>
            <a:rPr lang="ru-RU" dirty="0" smtClean="0"/>
            <a:t>осуществлять самоконтроль  учебной деятельности;</a:t>
          </a:r>
        </a:p>
        <a:p>
          <a:pPr algn="ctr"/>
          <a:r>
            <a:rPr lang="ru-RU" dirty="0" smtClean="0"/>
            <a:t>высвободить учебное время;</a:t>
          </a:r>
        </a:p>
        <a:p>
          <a:pPr algn="ctr"/>
          <a:r>
            <a:rPr lang="ru-RU" dirty="0" smtClean="0"/>
            <a:t>визуализировать учебную информацию;	</a:t>
          </a:r>
          <a:endParaRPr lang="ru-RU" dirty="0"/>
        </a:p>
      </dgm:t>
    </dgm:pt>
    <dgm:pt modelId="{2B570289-ED3E-45C1-91DC-EA56E54A9016}" type="parTrans" cxnId="{3D398404-A4E8-454A-89F9-DB14ACE852C2}">
      <dgm:prSet/>
      <dgm:spPr/>
      <dgm:t>
        <a:bodyPr/>
        <a:lstStyle/>
        <a:p>
          <a:endParaRPr lang="ru-RU"/>
        </a:p>
      </dgm:t>
    </dgm:pt>
    <dgm:pt modelId="{CDA31E5D-54F3-4A62-BD64-5515B75AA20B}" type="sibTrans" cxnId="{3D398404-A4E8-454A-89F9-DB14ACE852C2}">
      <dgm:prSet/>
      <dgm:spPr/>
      <dgm:t>
        <a:bodyPr/>
        <a:lstStyle/>
        <a:p>
          <a:endParaRPr lang="ru-RU"/>
        </a:p>
      </dgm:t>
    </dgm:pt>
    <dgm:pt modelId="{D39CF709-A185-4819-9EA8-82F13EE37FCA}">
      <dgm:prSet phldrT="[Текст]">
        <dgm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/>
            <a:t>проводить лабораторные работы в условиях имитации на компьютере реального опыта или эксперимента;	</a:t>
          </a:r>
        </a:p>
        <a:p>
          <a:r>
            <a:rPr lang="ru-RU" dirty="0" smtClean="0"/>
            <a:t>усилить мотивацию обучения ;</a:t>
          </a:r>
        </a:p>
        <a:p>
          <a:r>
            <a:rPr lang="ru-RU" dirty="0" smtClean="0"/>
            <a:t>формировать культуру познавательной деятельности и др.</a:t>
          </a:r>
          <a:endParaRPr lang="ru-RU" dirty="0"/>
        </a:p>
      </dgm:t>
    </dgm:pt>
    <dgm:pt modelId="{7E423426-BC52-4F3D-ACEF-5A9FE7852D2E}" type="parTrans" cxnId="{62172204-9E3C-41CF-9EF0-E07AB6CF5D38}">
      <dgm:prSet/>
      <dgm:spPr/>
      <dgm:t>
        <a:bodyPr/>
        <a:lstStyle/>
        <a:p>
          <a:endParaRPr lang="ru-RU"/>
        </a:p>
      </dgm:t>
    </dgm:pt>
    <dgm:pt modelId="{94ABCAE5-E37C-408A-B85B-E49F194609DD}" type="sibTrans" cxnId="{62172204-9E3C-41CF-9EF0-E07AB6CF5D38}">
      <dgm:prSet/>
      <dgm:spPr/>
      <dgm:t>
        <a:bodyPr/>
        <a:lstStyle/>
        <a:p>
          <a:endParaRPr lang="ru-RU"/>
        </a:p>
      </dgm:t>
    </dgm:pt>
    <dgm:pt modelId="{2ED11A5A-7FA2-4597-AE4D-E536121C97F9}" type="pres">
      <dgm:prSet presAssocID="{58CBF106-06B1-41AE-BD3C-55C6E38C4129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632BDF8-53DC-4FA2-92FB-CFFE6305C6DE}" type="pres">
      <dgm:prSet presAssocID="{E4C578A7-8E50-4E3F-B694-51AA6DC99B14}" presName="roof" presStyleLbl="dkBgShp" presStyleIdx="0" presStyleCnt="2" custScaleY="70313"/>
      <dgm:spPr/>
      <dgm:t>
        <a:bodyPr/>
        <a:lstStyle/>
        <a:p>
          <a:endParaRPr lang="ru-RU"/>
        </a:p>
      </dgm:t>
    </dgm:pt>
    <dgm:pt modelId="{C429454B-66CB-43F9-B410-3E08FA892FA5}" type="pres">
      <dgm:prSet presAssocID="{E4C578A7-8E50-4E3F-B694-51AA6DC99B14}" presName="pillars" presStyleCnt="0"/>
      <dgm:spPr/>
    </dgm:pt>
    <dgm:pt modelId="{50D6151B-4305-45E8-80EB-98197A9D5632}" type="pres">
      <dgm:prSet presAssocID="{E4C578A7-8E50-4E3F-B694-51AA6DC99B14}" presName="pillar1" presStyleLbl="node1" presStyleIdx="0" presStyleCnt="2" custLinFactNeighborY="-5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2D23CDF-A295-4BCD-953E-20FBF20596DF}" type="pres">
      <dgm:prSet presAssocID="{D39CF709-A185-4819-9EA8-82F13EE37FCA}" presName="pillarX" presStyleLbl="node1" presStyleIdx="1" presStyleCnt="2" custLinFactNeighborX="-826" custLinFactNeighborY="-50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204D30A-98DD-41B1-96C9-0955C34C36AD}" type="pres">
      <dgm:prSet presAssocID="{E4C578A7-8E50-4E3F-B694-51AA6DC99B14}" presName="base" presStyleLbl="dkBgShp" presStyleIdx="1" presStyleCnt="2"/>
      <dgm:spPr/>
    </dgm:pt>
  </dgm:ptLst>
  <dgm:cxnLst>
    <dgm:cxn modelId="{69D2F9FF-25AB-4D34-A265-12E814A662FB}" type="presOf" srcId="{E4C578A7-8E50-4E3F-B694-51AA6DC99B14}" destId="{3632BDF8-53DC-4FA2-92FB-CFFE6305C6DE}" srcOrd="0" destOrd="0" presId="urn:microsoft.com/office/officeart/2005/8/layout/hList3"/>
    <dgm:cxn modelId="{804B6073-B16C-489C-9109-3F6DA301A839}" srcId="{58CBF106-06B1-41AE-BD3C-55C6E38C4129}" destId="{E4C578A7-8E50-4E3F-B694-51AA6DC99B14}" srcOrd="0" destOrd="0" parTransId="{7E04E865-74F2-4002-B5D8-C0FD3A3C5394}" sibTransId="{AFEB7497-4CFE-434C-A8CA-2119C1A7852F}"/>
    <dgm:cxn modelId="{797D8A62-2FBE-48E0-80BA-DF9893B501D0}" type="presOf" srcId="{D39CF709-A185-4819-9EA8-82F13EE37FCA}" destId="{32D23CDF-A295-4BCD-953E-20FBF20596DF}" srcOrd="0" destOrd="0" presId="urn:microsoft.com/office/officeart/2005/8/layout/hList3"/>
    <dgm:cxn modelId="{3D398404-A4E8-454A-89F9-DB14ACE852C2}" srcId="{E4C578A7-8E50-4E3F-B694-51AA6DC99B14}" destId="{8CA7EA59-2ED9-47ED-AC0E-E7B6397966EE}" srcOrd="0" destOrd="0" parTransId="{2B570289-ED3E-45C1-91DC-EA56E54A9016}" sibTransId="{CDA31E5D-54F3-4A62-BD64-5515B75AA20B}"/>
    <dgm:cxn modelId="{300413E8-8C3E-40A8-8A0C-D9D2045D570E}" type="presOf" srcId="{8CA7EA59-2ED9-47ED-AC0E-E7B6397966EE}" destId="{50D6151B-4305-45E8-80EB-98197A9D5632}" srcOrd="0" destOrd="0" presId="urn:microsoft.com/office/officeart/2005/8/layout/hList3"/>
    <dgm:cxn modelId="{62172204-9E3C-41CF-9EF0-E07AB6CF5D38}" srcId="{E4C578A7-8E50-4E3F-B694-51AA6DC99B14}" destId="{D39CF709-A185-4819-9EA8-82F13EE37FCA}" srcOrd="1" destOrd="0" parTransId="{7E423426-BC52-4F3D-ACEF-5A9FE7852D2E}" sibTransId="{94ABCAE5-E37C-408A-B85B-E49F194609DD}"/>
    <dgm:cxn modelId="{7AB59212-EB54-4EBE-A4FD-62F60507D4CA}" type="presOf" srcId="{58CBF106-06B1-41AE-BD3C-55C6E38C4129}" destId="{2ED11A5A-7FA2-4597-AE4D-E536121C97F9}" srcOrd="0" destOrd="0" presId="urn:microsoft.com/office/officeart/2005/8/layout/hList3"/>
    <dgm:cxn modelId="{BBF45A07-B77B-49AC-A450-8D4811649100}" type="presParOf" srcId="{2ED11A5A-7FA2-4597-AE4D-E536121C97F9}" destId="{3632BDF8-53DC-4FA2-92FB-CFFE6305C6DE}" srcOrd="0" destOrd="0" presId="urn:microsoft.com/office/officeart/2005/8/layout/hList3"/>
    <dgm:cxn modelId="{141E004D-4711-4820-B930-DBC6AB63D635}" type="presParOf" srcId="{2ED11A5A-7FA2-4597-AE4D-E536121C97F9}" destId="{C429454B-66CB-43F9-B410-3E08FA892FA5}" srcOrd="1" destOrd="0" presId="urn:microsoft.com/office/officeart/2005/8/layout/hList3"/>
    <dgm:cxn modelId="{5507BE31-67A5-4198-9A71-731EA8C75297}" type="presParOf" srcId="{C429454B-66CB-43F9-B410-3E08FA892FA5}" destId="{50D6151B-4305-45E8-80EB-98197A9D5632}" srcOrd="0" destOrd="0" presId="urn:microsoft.com/office/officeart/2005/8/layout/hList3"/>
    <dgm:cxn modelId="{6C42C6F5-06D2-417A-8330-975FDF6AC455}" type="presParOf" srcId="{C429454B-66CB-43F9-B410-3E08FA892FA5}" destId="{32D23CDF-A295-4BCD-953E-20FBF20596DF}" srcOrd="1" destOrd="0" presId="urn:microsoft.com/office/officeart/2005/8/layout/hList3"/>
    <dgm:cxn modelId="{CA348B52-8AB0-4E75-B666-A493CFB9598B}" type="presParOf" srcId="{2ED11A5A-7FA2-4597-AE4D-E536121C97F9}" destId="{0204D30A-98DD-41B1-96C9-0955C34C36AD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56518DE-4B19-46F9-A871-1BF529E11FDD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C27B3C-3184-42F9-B3FE-2369CD9C116D}">
      <dgm:prSet phldrT="[Текст]" custT="1">
        <dgm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 функциональному признаку:</a:t>
          </a:r>
        </a:p>
        <a:p>
          <a:pPr algn="l"/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программно-методические (учебные планы и учебные программы);</a:t>
          </a:r>
        </a:p>
        <a:p>
          <a:pPr algn="l"/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учебно-методические (методические указания, руководства, содержащие материалы по методике преподавания учебной дисциплины, изучения курса, выполнению курсовых и дипломных работ);</a:t>
          </a:r>
        </a:p>
        <a:p>
          <a:pPr algn="l"/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обучающие (учебники, учебные пособия, тексты лекций, конспекты лекций);</a:t>
          </a:r>
        </a:p>
        <a:p>
          <a:pPr algn="l"/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вспомогательные (практикумы, сборники задач и упражнений, хрестоматии, книги для чтения).</a:t>
          </a:r>
        </a:p>
        <a:p>
          <a:pPr algn="l"/>
          <a:r>
            <a:rPr lang="ru-RU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контролирующие (тестирующие программы, базы данных)</a:t>
          </a:r>
          <a:endParaRPr lang="ru-RU" sz="14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32F5E1E8-EFAE-4328-BFB2-965C6D308D01}" type="parTrans" cxnId="{88AF37A7-9907-4598-97F5-4A9B85B366BD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43E37E5-887C-4EE7-87E6-659AAAF10848}" type="sibTrans" cxnId="{88AF37A7-9907-4598-97F5-4A9B85B366BD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9868C2F0-0B53-4427-BBA5-3D936D1040F1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 природе основной информации выделяются: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текстовое (символьное) электронное издание;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изобразительное электронное издание;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звуковое электронное издание;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программный продукт;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</a:t>
          </a:r>
          <a:r>
            <a:rPr lang="ru-RU" sz="16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мультимедийное</a:t>
          </a:r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электронное издание.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6529B38-9D31-4ECE-9FF4-B2A30A792ACC}" type="parTrans" cxnId="{1D2152DE-8335-414E-9111-0F3A2BEF8123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E5F23AA-4E7E-42F4-BB56-074A7527D21E}" type="sibTrans" cxnId="{1D2152DE-8335-414E-9111-0F3A2BEF8123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B422AD74-30D2-4EA3-A481-7389008FBBB5}">
      <dgm:prSet phldrT="[Текст]" custT="1">
        <dgm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dgm:style>
      </dgm:prSet>
      <dgm:spPr/>
      <dgm:t>
        <a:bodyPr/>
        <a:lstStyle/>
        <a:p>
          <a:pPr algn="ctr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 характеру представляемой информации :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учебный план,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учебная программа,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методические указания,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методические руководства,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программы практик,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задания для практических занятий,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учебник,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учебное пособие,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конспект лекций,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курс лекций,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практикум,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хрестоматия,</a:t>
          </a:r>
        </a:p>
        <a:p>
          <a:pPr algn="l"/>
          <a:r>
            <a: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книга для чтения.</a:t>
          </a:r>
          <a:endParaRPr lang="ru-RU" sz="16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A4F3E91E-1F90-4E47-BD80-A813BA486F5C}" type="parTrans" cxnId="{AA922B90-FE16-4933-B0DF-D0041EBC3EB0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7194A85C-B261-4267-A067-25B46F730F31}" type="sibTrans" cxnId="{AA922B90-FE16-4933-B0DF-D0041EBC3EB0}">
      <dgm:prSet/>
      <dgm:spPr/>
      <dgm:t>
        <a:bodyPr/>
        <a:lstStyle/>
        <a:p>
          <a:endParaRPr lang="ru-RU" sz="160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gm:t>
    </dgm:pt>
    <dgm:pt modelId="{02E94D07-0BD4-4BE1-8789-4477E7763B92}" type="pres">
      <dgm:prSet presAssocID="{756518DE-4B19-46F9-A871-1BF529E11FDD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AB52710-C9D5-4BC4-9E41-ED04D52DC450}" type="pres">
      <dgm:prSet presAssocID="{7FC27B3C-3184-42F9-B3FE-2369CD9C116D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D36F7AD-EB76-415E-895E-AE0458914FA2}" type="pres">
      <dgm:prSet presAssocID="{743E37E5-887C-4EE7-87E6-659AAAF10848}" presName="sibTrans" presStyleCnt="0"/>
      <dgm:spPr/>
    </dgm:pt>
    <dgm:pt modelId="{0ECAE85F-1A53-4EA7-BF67-D3CC8032C817}" type="pres">
      <dgm:prSet presAssocID="{9868C2F0-0B53-4427-BBA5-3D936D1040F1}" presName="node" presStyleLbl="node1" presStyleIdx="1" presStyleCnt="3" custScaleX="10853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CCE548-21C6-4134-B882-65988403FE97}" type="pres">
      <dgm:prSet presAssocID="{0E5F23AA-4E7E-42F4-BB56-074A7527D21E}" presName="sibTrans" presStyleCnt="0"/>
      <dgm:spPr/>
    </dgm:pt>
    <dgm:pt modelId="{E7CA3F98-5F3F-4975-9404-5A4EA8F2EE1F}" type="pres">
      <dgm:prSet presAssocID="{B422AD74-30D2-4EA3-A481-7389008FBBB5}" presName="node" presStyleLbl="node1" presStyleIdx="2" presStyleCnt="3" custScaleX="11824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D2152DE-8335-414E-9111-0F3A2BEF8123}" srcId="{756518DE-4B19-46F9-A871-1BF529E11FDD}" destId="{9868C2F0-0B53-4427-BBA5-3D936D1040F1}" srcOrd="1" destOrd="0" parTransId="{A6529B38-9D31-4ECE-9FF4-B2A30A792ACC}" sibTransId="{0E5F23AA-4E7E-42F4-BB56-074A7527D21E}"/>
    <dgm:cxn modelId="{4694A7C5-16BA-4CA7-A2BB-4EDCFF582F85}" type="presOf" srcId="{756518DE-4B19-46F9-A871-1BF529E11FDD}" destId="{02E94D07-0BD4-4BE1-8789-4477E7763B92}" srcOrd="0" destOrd="0" presId="urn:microsoft.com/office/officeart/2005/8/layout/hList6"/>
    <dgm:cxn modelId="{69176FE0-9FBC-4BA7-8B5C-FED05628927D}" type="presOf" srcId="{7FC27B3C-3184-42F9-B3FE-2369CD9C116D}" destId="{CAB52710-C9D5-4BC4-9E41-ED04D52DC450}" srcOrd="0" destOrd="0" presId="urn:microsoft.com/office/officeart/2005/8/layout/hList6"/>
    <dgm:cxn modelId="{AA922B90-FE16-4933-B0DF-D0041EBC3EB0}" srcId="{756518DE-4B19-46F9-A871-1BF529E11FDD}" destId="{B422AD74-30D2-4EA3-A481-7389008FBBB5}" srcOrd="2" destOrd="0" parTransId="{A4F3E91E-1F90-4E47-BD80-A813BA486F5C}" sibTransId="{7194A85C-B261-4267-A067-25B46F730F31}"/>
    <dgm:cxn modelId="{88AF37A7-9907-4598-97F5-4A9B85B366BD}" srcId="{756518DE-4B19-46F9-A871-1BF529E11FDD}" destId="{7FC27B3C-3184-42F9-B3FE-2369CD9C116D}" srcOrd="0" destOrd="0" parTransId="{32F5E1E8-EFAE-4328-BFB2-965C6D308D01}" sibTransId="{743E37E5-887C-4EE7-87E6-659AAAF10848}"/>
    <dgm:cxn modelId="{EAAC4091-8962-4314-9A9C-FB83D3DABC57}" type="presOf" srcId="{B422AD74-30D2-4EA3-A481-7389008FBBB5}" destId="{E7CA3F98-5F3F-4975-9404-5A4EA8F2EE1F}" srcOrd="0" destOrd="0" presId="urn:microsoft.com/office/officeart/2005/8/layout/hList6"/>
    <dgm:cxn modelId="{5A07AB02-020B-41FA-8482-A008A1D3C10C}" type="presOf" srcId="{9868C2F0-0B53-4427-BBA5-3D936D1040F1}" destId="{0ECAE85F-1A53-4EA7-BF67-D3CC8032C817}" srcOrd="0" destOrd="0" presId="urn:microsoft.com/office/officeart/2005/8/layout/hList6"/>
    <dgm:cxn modelId="{3CA611D1-7AA9-4873-9D9C-E62C91188C68}" type="presParOf" srcId="{02E94D07-0BD4-4BE1-8789-4477E7763B92}" destId="{CAB52710-C9D5-4BC4-9E41-ED04D52DC450}" srcOrd="0" destOrd="0" presId="urn:microsoft.com/office/officeart/2005/8/layout/hList6"/>
    <dgm:cxn modelId="{F159962D-4053-4A7B-9D40-3424A749241E}" type="presParOf" srcId="{02E94D07-0BD4-4BE1-8789-4477E7763B92}" destId="{8D36F7AD-EB76-415E-895E-AE0458914FA2}" srcOrd="1" destOrd="0" presId="urn:microsoft.com/office/officeart/2005/8/layout/hList6"/>
    <dgm:cxn modelId="{FE6A9811-48CB-4DC2-813C-AFDB0F29E681}" type="presParOf" srcId="{02E94D07-0BD4-4BE1-8789-4477E7763B92}" destId="{0ECAE85F-1A53-4EA7-BF67-D3CC8032C817}" srcOrd="2" destOrd="0" presId="urn:microsoft.com/office/officeart/2005/8/layout/hList6"/>
    <dgm:cxn modelId="{56AD2454-FB7E-4983-81F8-DB7C2909A2F7}" type="presParOf" srcId="{02E94D07-0BD4-4BE1-8789-4477E7763B92}" destId="{A0CCE548-21C6-4134-B882-65988403FE97}" srcOrd="3" destOrd="0" presId="urn:microsoft.com/office/officeart/2005/8/layout/hList6"/>
    <dgm:cxn modelId="{2F3C0BAB-F1F2-4B2F-AA0E-F2F6BCFB2CE9}" type="presParOf" srcId="{02E94D07-0BD4-4BE1-8789-4477E7763B92}" destId="{E7CA3F98-5F3F-4975-9404-5A4EA8F2EE1F}" srcOrd="4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BDED69-BBBC-40B6-9FEC-B60E5BA48E63}">
      <dsp:nvSpPr>
        <dsp:cNvPr id="0" name=""/>
        <dsp:cNvSpPr/>
      </dsp:nvSpPr>
      <dsp:spPr>
        <a:xfrm>
          <a:off x="4114800" y="856267"/>
          <a:ext cx="2085326" cy="3591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9582"/>
              </a:lnTo>
              <a:lnTo>
                <a:pt x="2085326" y="179582"/>
              </a:lnTo>
              <a:lnTo>
                <a:pt x="2085326" y="3591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B23713-134C-44FB-8A04-933E44B35232}">
      <dsp:nvSpPr>
        <dsp:cNvPr id="0" name=""/>
        <dsp:cNvSpPr/>
      </dsp:nvSpPr>
      <dsp:spPr>
        <a:xfrm>
          <a:off x="2165589" y="856267"/>
          <a:ext cx="1949210" cy="359165"/>
        </a:xfrm>
        <a:custGeom>
          <a:avLst/>
          <a:gdLst/>
          <a:ahLst/>
          <a:cxnLst/>
          <a:rect l="0" t="0" r="0" b="0"/>
          <a:pathLst>
            <a:path>
              <a:moveTo>
                <a:pt x="1949210" y="0"/>
              </a:moveTo>
              <a:lnTo>
                <a:pt x="1949210" y="179582"/>
              </a:lnTo>
              <a:lnTo>
                <a:pt x="0" y="179582"/>
              </a:lnTo>
              <a:lnTo>
                <a:pt x="0" y="3591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0A79C5-48C8-4D60-AD00-CC5138499385}">
      <dsp:nvSpPr>
        <dsp:cNvPr id="0" name=""/>
        <dsp:cNvSpPr/>
      </dsp:nvSpPr>
      <dsp:spPr>
        <a:xfrm>
          <a:off x="881211" y="1110"/>
          <a:ext cx="6467176" cy="855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Схема 1. Тенденции использования компьютерных технологий в образовательном процессе</a:t>
          </a:r>
          <a:endParaRPr lang="ru-RU" sz="2300" kern="1200" dirty="0"/>
        </a:p>
      </dsp:txBody>
      <dsp:txXfrm>
        <a:off x="881211" y="1110"/>
        <a:ext cx="6467176" cy="855157"/>
      </dsp:txXfrm>
    </dsp:sp>
    <dsp:sp modelId="{A09CEB80-7F41-464E-B69A-54FF848B3395}">
      <dsp:nvSpPr>
        <dsp:cNvPr id="0" name=""/>
        <dsp:cNvSpPr/>
      </dsp:nvSpPr>
      <dsp:spPr>
        <a:xfrm>
          <a:off x="259845" y="1215433"/>
          <a:ext cx="3811486" cy="855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Персонализация</a:t>
          </a:r>
          <a:r>
            <a:rPr lang="ru-RU" sz="2300" kern="1200" dirty="0" smtClean="0"/>
            <a:t> процесса обучения</a:t>
          </a:r>
          <a:endParaRPr lang="ru-RU" sz="2300" kern="1200" dirty="0"/>
        </a:p>
      </dsp:txBody>
      <dsp:txXfrm>
        <a:off x="259845" y="1215433"/>
        <a:ext cx="3811486" cy="855157"/>
      </dsp:txXfrm>
    </dsp:sp>
    <dsp:sp modelId="{E399804C-BB33-423E-9ECA-906503C357D4}">
      <dsp:nvSpPr>
        <dsp:cNvPr id="0" name=""/>
        <dsp:cNvSpPr/>
      </dsp:nvSpPr>
      <dsp:spPr>
        <a:xfrm>
          <a:off x="4430498" y="1215433"/>
          <a:ext cx="3539255" cy="85515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605" tIns="14605" rIns="14605" bIns="14605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err="1" smtClean="0"/>
            <a:t>Технологизация</a:t>
          </a:r>
          <a:r>
            <a:rPr lang="ru-RU" sz="2300" kern="1200" dirty="0" smtClean="0"/>
            <a:t> процесса обучения</a:t>
          </a:r>
          <a:endParaRPr lang="ru-RU" sz="2300" kern="1200" dirty="0"/>
        </a:p>
      </dsp:txBody>
      <dsp:txXfrm>
        <a:off x="4430498" y="1215433"/>
        <a:ext cx="3539255" cy="855157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3265B4-7D87-4834-99F3-FC55FE881B87}">
      <dsp:nvSpPr>
        <dsp:cNvPr id="0" name=""/>
        <dsp:cNvSpPr/>
      </dsp:nvSpPr>
      <dsp:spPr>
        <a:xfrm>
          <a:off x="0" y="112561"/>
          <a:ext cx="8715436" cy="552395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Таблица 1. Основные педагогические цели использования средств современных информационных технологий :</a:t>
          </a:r>
          <a:endParaRPr lang="ru-RU" sz="1800" b="1" kern="1200" dirty="0">
            <a:latin typeface="Arial" pitchFamily="34" charset="0"/>
            <a:cs typeface="Arial" pitchFamily="34" charset="0"/>
          </a:endParaRPr>
        </a:p>
      </dsp:txBody>
      <dsp:txXfrm>
        <a:off x="0" y="112561"/>
        <a:ext cx="8715436" cy="552395"/>
      </dsp:txXfrm>
    </dsp:sp>
    <dsp:sp modelId="{E41C589D-EDD0-4DA6-B13D-45FE96C51101}">
      <dsp:nvSpPr>
        <dsp:cNvPr id="0" name=""/>
        <dsp:cNvSpPr/>
      </dsp:nvSpPr>
      <dsp:spPr>
        <a:xfrm>
          <a:off x="27241" y="784017"/>
          <a:ext cx="2902308" cy="1575207"/>
        </a:xfrm>
        <a:prstGeom prst="rect">
          <a:avLst/>
        </a:prstGeom>
        <a:gradFill rotWithShape="1">
          <a:gsLst>
            <a:gs pos="0">
              <a:schemeClr val="accent4">
                <a:shade val="51000"/>
                <a:satMod val="130000"/>
              </a:schemeClr>
            </a:gs>
            <a:gs pos="80000">
              <a:schemeClr val="accent4">
                <a:shade val="93000"/>
                <a:satMod val="130000"/>
              </a:schemeClr>
            </a:gs>
            <a:gs pos="100000">
              <a:schemeClr val="accent4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4"/>
        </a:lnRef>
        <a:fillRef idx="3">
          <a:schemeClr val="accent4"/>
        </a:fillRef>
        <a:effectRef idx="2">
          <a:schemeClr val="accent4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Интенсификация всех уровней учебно-воспитательного процесса за счет применения средств современных информационных технологий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27241" y="784017"/>
        <a:ext cx="2902308" cy="1575207"/>
      </dsp:txXfrm>
    </dsp:sp>
    <dsp:sp modelId="{1A96349F-6B7A-4112-822E-754FACD91CBF}">
      <dsp:nvSpPr>
        <dsp:cNvPr id="0" name=""/>
        <dsp:cNvSpPr/>
      </dsp:nvSpPr>
      <dsp:spPr>
        <a:xfrm>
          <a:off x="2929550" y="784017"/>
          <a:ext cx="2902308" cy="1575207"/>
        </a:xfrm>
        <a:prstGeom prst="rect">
          <a:avLst/>
        </a:prstGeom>
        <a:gradFill rotWithShape="1">
          <a:gsLst>
            <a:gs pos="0">
              <a:schemeClr val="accent5">
                <a:shade val="51000"/>
                <a:satMod val="130000"/>
              </a:schemeClr>
            </a:gs>
            <a:gs pos="80000">
              <a:schemeClr val="accent5">
                <a:shade val="93000"/>
                <a:satMod val="130000"/>
              </a:schemeClr>
            </a:gs>
            <a:gs pos="100000">
              <a:schemeClr val="accent5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5"/>
        </a:lnRef>
        <a:fillRef idx="3">
          <a:schemeClr val="accent5"/>
        </a:fillRef>
        <a:effectRef idx="2">
          <a:schemeClr val="accent5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Развитие личности обучаемого, подготовка индивида к комфортной жизни в условиях информационного общества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2929550" y="784017"/>
        <a:ext cx="2902308" cy="1575207"/>
      </dsp:txXfrm>
    </dsp:sp>
    <dsp:sp modelId="{B90A01E6-33DB-486E-A966-BA1A58D6C93F}">
      <dsp:nvSpPr>
        <dsp:cNvPr id="0" name=""/>
        <dsp:cNvSpPr/>
      </dsp:nvSpPr>
      <dsp:spPr>
        <a:xfrm>
          <a:off x="5813127" y="784017"/>
          <a:ext cx="2902308" cy="1575207"/>
        </a:xfrm>
        <a:prstGeom prst="rect">
          <a:avLst/>
        </a:prstGeom>
        <a:gradFill rotWithShape="1">
          <a:gsLst>
            <a:gs pos="0">
              <a:schemeClr val="accent1">
                <a:shade val="51000"/>
                <a:satMod val="130000"/>
              </a:schemeClr>
            </a:gs>
            <a:gs pos="80000">
              <a:schemeClr val="accent1">
                <a:shade val="93000"/>
                <a:satMod val="130000"/>
              </a:schemeClr>
            </a:gs>
            <a:gs pos="100000">
              <a:schemeClr val="accent1"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1">
              <a:shade val="95000"/>
              <a:satMod val="10500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latin typeface="Arial" pitchFamily="34" charset="0"/>
              <a:cs typeface="Arial" pitchFamily="34" charset="0"/>
            </a:rPr>
            <a:t>Работа на выполнение социального заказа общества</a:t>
          </a:r>
          <a:endParaRPr lang="ru-RU" sz="1600" kern="1200" dirty="0">
            <a:latin typeface="Arial" pitchFamily="34" charset="0"/>
            <a:cs typeface="Arial" pitchFamily="34" charset="0"/>
          </a:endParaRPr>
        </a:p>
      </dsp:txBody>
      <dsp:txXfrm>
        <a:off x="5813127" y="784017"/>
        <a:ext cx="2902308" cy="1575207"/>
      </dsp:txXfrm>
    </dsp:sp>
    <dsp:sp modelId="{002A87E5-1AC2-4A6B-8989-DB3868625F04}">
      <dsp:nvSpPr>
        <dsp:cNvPr id="0" name=""/>
        <dsp:cNvSpPr/>
      </dsp:nvSpPr>
      <dsp:spPr>
        <a:xfrm>
          <a:off x="0" y="2275881"/>
          <a:ext cx="8715436" cy="175023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32BDF8-53DC-4FA2-92FB-CFFE6305C6DE}">
      <dsp:nvSpPr>
        <dsp:cNvPr id="0" name=""/>
        <dsp:cNvSpPr/>
      </dsp:nvSpPr>
      <dsp:spPr>
        <a:xfrm>
          <a:off x="0" y="90485"/>
          <a:ext cx="8643998" cy="857256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latin typeface="Arial" pitchFamily="34" charset="0"/>
              <a:cs typeface="Arial" pitchFamily="34" charset="0"/>
            </a:rPr>
            <a:t>Таблица 2. Методические цели использования программных средств учебного назначения (ПСУН):</a:t>
          </a:r>
          <a:endParaRPr lang="ru-RU" sz="1800" b="1" kern="1200" dirty="0">
            <a:latin typeface="Arial" pitchFamily="34" charset="0"/>
            <a:cs typeface="Arial" pitchFamily="34" charset="0"/>
          </a:endParaRPr>
        </a:p>
      </dsp:txBody>
      <dsp:txXfrm>
        <a:off x="0" y="90485"/>
        <a:ext cx="8643998" cy="857256"/>
      </dsp:txXfrm>
    </dsp:sp>
    <dsp:sp modelId="{50D6151B-4305-45E8-80EB-98197A9D5632}">
      <dsp:nvSpPr>
        <dsp:cNvPr id="0" name=""/>
        <dsp:cNvSpPr/>
      </dsp:nvSpPr>
      <dsp:spPr>
        <a:xfrm>
          <a:off x="0" y="1000134"/>
          <a:ext cx="4321998" cy="256032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6"/>
          </a:solidFill>
          <a:prstDash val="solid"/>
        </a:ln>
        <a:effectLst/>
      </dsp:spPr>
      <dsp:style>
        <a:lnRef idx="2">
          <a:schemeClr val="accent6"/>
        </a:lnRef>
        <a:fillRef idx="1">
          <a:schemeClr val="lt1"/>
        </a:fillRef>
        <a:effectRef idx="0">
          <a:schemeClr val="accent6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индивидуализировать и дифференцировать процесс обучения;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осуществлять контроль с диагностикой ошибок и с обратной связью;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осуществлять самоконтроль  учебной деятельности;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высвободить учебное время;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визуализировать учебную информацию;	</a:t>
          </a:r>
          <a:endParaRPr lang="ru-RU" sz="1800" kern="1200" dirty="0"/>
        </a:p>
      </dsp:txBody>
      <dsp:txXfrm>
        <a:off x="0" y="1000134"/>
        <a:ext cx="4321998" cy="2560320"/>
      </dsp:txXfrm>
    </dsp:sp>
    <dsp:sp modelId="{32D23CDF-A295-4BCD-953E-20FBF20596DF}">
      <dsp:nvSpPr>
        <dsp:cNvPr id="0" name=""/>
        <dsp:cNvSpPr/>
      </dsp:nvSpPr>
      <dsp:spPr>
        <a:xfrm>
          <a:off x="4286299" y="1000134"/>
          <a:ext cx="4321998" cy="2560320"/>
        </a:xfrm>
        <a:prstGeom prst="rect">
          <a:avLst/>
        </a:prstGeom>
        <a:solidFill>
          <a:schemeClr val="lt1"/>
        </a:solidFill>
        <a:ln w="25400" cap="flat" cmpd="sng" algn="ctr">
          <a:solidFill>
            <a:schemeClr val="accent4"/>
          </a:solidFill>
          <a:prstDash val="solid"/>
        </a:ln>
        <a:effectLst/>
      </dsp:spPr>
      <dsp:style>
        <a:lnRef idx="2">
          <a:schemeClr val="accent4"/>
        </a:lnRef>
        <a:fillRef idx="1">
          <a:schemeClr val="lt1"/>
        </a:fillRef>
        <a:effectRef idx="0">
          <a:schemeClr val="accent4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проводить лабораторные работы в условиях имитации на компьютере реального опыта или эксперимента;	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усилить мотивацию обучения ;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smtClean="0"/>
            <a:t>формировать культуру познавательной деятельности и др.</a:t>
          </a:r>
          <a:endParaRPr lang="ru-RU" sz="1800" kern="1200" dirty="0"/>
        </a:p>
      </dsp:txBody>
      <dsp:txXfrm>
        <a:off x="4286299" y="1000134"/>
        <a:ext cx="4321998" cy="2560320"/>
      </dsp:txXfrm>
    </dsp:sp>
    <dsp:sp modelId="{0204D30A-98DD-41B1-96C9-0955C34C36AD}">
      <dsp:nvSpPr>
        <dsp:cNvPr id="0" name=""/>
        <dsp:cNvSpPr/>
      </dsp:nvSpPr>
      <dsp:spPr>
        <a:xfrm>
          <a:off x="0" y="3689034"/>
          <a:ext cx="8643998" cy="284480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B52710-C9D5-4BC4-9E41-ED04D52DC450}">
      <dsp:nvSpPr>
        <dsp:cNvPr id="0" name=""/>
        <dsp:cNvSpPr/>
      </dsp:nvSpPr>
      <dsp:spPr>
        <a:xfrm rot="16200000">
          <a:off x="-1295676" y="1297220"/>
          <a:ext cx="5143536" cy="2549094"/>
        </a:xfrm>
        <a:prstGeom prst="flowChartManualOperation">
          <a:avLst/>
        </a:prstGeom>
        <a:gradFill rotWithShape="1">
          <a:gsLst>
            <a:gs pos="0">
              <a:schemeClr val="accent5">
                <a:tint val="50000"/>
                <a:satMod val="300000"/>
              </a:schemeClr>
            </a:gs>
            <a:gs pos="35000">
              <a:schemeClr val="accent5">
                <a:tint val="37000"/>
                <a:satMod val="300000"/>
              </a:schemeClr>
            </a:gs>
            <a:gs pos="100000">
              <a:schemeClr val="accent5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5"/>
        </a:lnRef>
        <a:fillRef idx="2">
          <a:schemeClr val="accent5"/>
        </a:fillRef>
        <a:effectRef idx="1">
          <a:schemeClr val="accent5"/>
        </a:effectRef>
        <a:fontRef idx="minor">
          <a:schemeClr val="dk1"/>
        </a:fontRef>
      </dsp:style>
      <dsp:txBody>
        <a:bodyPr spcFirstLastPara="0" vert="horz" wrap="square" lIns="88900" tIns="0" rIns="8890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 функциональному признаку: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программно-методические (учебные планы и учебные программы);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учебно-методические (методические указания, руководства, содержащие материалы по методике преподавания учебной дисциплины, изучения курса, выполнению курсовых и дипломных работ);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обучающие (учебники, учебные пособия, тексты лекций, конспекты лекций);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вспомогательные (практикумы, сборники задач и упражнений, хрестоматии, книги для чтения).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контролирующие (тестирующие программы, базы данных)</a:t>
          </a:r>
          <a:endParaRPr lang="ru-RU" sz="14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6200000">
        <a:off x="-1295676" y="1297220"/>
        <a:ext cx="5143536" cy="2549094"/>
      </dsp:txXfrm>
    </dsp:sp>
    <dsp:sp modelId="{0ECAE85F-1A53-4EA7-BF67-D3CC8032C817}">
      <dsp:nvSpPr>
        <dsp:cNvPr id="0" name=""/>
        <dsp:cNvSpPr/>
      </dsp:nvSpPr>
      <dsp:spPr>
        <a:xfrm rot="16200000">
          <a:off x="1553408" y="1188412"/>
          <a:ext cx="5143536" cy="2766711"/>
        </a:xfrm>
        <a:prstGeom prst="flowChartManualOperation">
          <a:avLst/>
        </a:prstGeom>
        <a:gradFill rotWithShape="1">
          <a:gsLst>
            <a:gs pos="0">
              <a:schemeClr val="accent6">
                <a:tint val="50000"/>
                <a:satMod val="300000"/>
              </a:schemeClr>
            </a:gs>
            <a:gs pos="35000">
              <a:schemeClr val="accent6">
                <a:tint val="37000"/>
                <a:satMod val="300000"/>
              </a:schemeClr>
            </a:gs>
            <a:gs pos="100000">
              <a:schemeClr val="accent6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6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 природе основной информации выделяются: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текстовое (символьное) электронное издание;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изобразительное электронное издание;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звуковое электронное издание;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программный продукт;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</a:t>
          </a:r>
          <a:r>
            <a:rPr lang="ru-RU" sz="1600" kern="1200" dirty="0" err="1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мультимедийное</a:t>
          </a: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 электронное издание.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6200000">
        <a:off x="1553408" y="1188412"/>
        <a:ext cx="5143536" cy="2766711"/>
      </dsp:txXfrm>
    </dsp:sp>
    <dsp:sp modelId="{E7CA3F98-5F3F-4975-9404-5A4EA8F2EE1F}">
      <dsp:nvSpPr>
        <dsp:cNvPr id="0" name=""/>
        <dsp:cNvSpPr/>
      </dsp:nvSpPr>
      <dsp:spPr>
        <a:xfrm rot="16200000">
          <a:off x="4635035" y="1064679"/>
          <a:ext cx="5143536" cy="3014177"/>
        </a:xfrm>
        <a:prstGeom prst="flowChartManualOperation">
          <a:avLst/>
        </a:prstGeom>
        <a:gradFill rotWithShape="1">
          <a:gsLst>
            <a:gs pos="0">
              <a:schemeClr val="dk1">
                <a:tint val="50000"/>
                <a:satMod val="300000"/>
              </a:schemeClr>
            </a:gs>
            <a:gs pos="35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dk1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dk1"/>
        </a:lnRef>
        <a:fillRef idx="2">
          <a:schemeClr val="dk1"/>
        </a:fillRef>
        <a:effectRef idx="1">
          <a:schemeClr val="dk1"/>
        </a:effectRef>
        <a:fontRef idx="minor">
          <a:schemeClr val="dk1"/>
        </a:fontRef>
      </dsp:style>
      <dsp:txBody>
        <a:bodyPr spcFirstLastPara="0" vert="horz" wrap="square" lIns="101600" tIns="0" rIns="101600" bIns="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По характеру представляемой информации :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учебный план,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учебная программа,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методические указания,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методические руководства,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программы практик,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задания для практических занятий,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учебник,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учебное пособие,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конспект лекций,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курс лекций,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практикум,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хрестоматия,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kern="1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•	книга для чтения.</a:t>
          </a:r>
          <a:endParaRPr lang="ru-RU" sz="1600" kern="1200" dirty="0">
            <a:solidFill>
              <a:schemeClr val="tx1"/>
            </a:solidFill>
            <a:latin typeface="Arial" pitchFamily="34" charset="0"/>
            <a:cs typeface="Arial" pitchFamily="34" charset="0"/>
          </a:endParaRPr>
        </a:p>
      </dsp:txBody>
      <dsp:txXfrm rot="16200000">
        <a:off x="4635035" y="1064679"/>
        <a:ext cx="5143536" cy="30141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AA02A0-92CC-44A4-8486-CF606913EB7D}" type="datetimeFigureOut">
              <a:rPr lang="ru-RU" smtClean="0"/>
              <a:pPr/>
              <a:t>28.08.2020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748A72-4410-4AC5-91AE-A6067E652F2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748A72-4410-4AC5-91AE-A6067E652F26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FEA4AA-CF73-40FB-83FC-DAF9353C5C5B}" type="datetime1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39A2B2-E857-4088-A529-5A8FAC19F245}" type="datetime1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32D46-9713-429A-8EEF-55540B892221}" type="datetime1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354CF6-A9CC-411C-9DB8-1C5A37DA337B}" type="datetime1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F70C7-E487-411F-B89D-46C9F7B9026F}" type="datetime1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9158E6-759B-409C-8A11-E48FF121D1FE}" type="datetime1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A89B5E-734B-4A2A-AF92-A1306A89C41D}" type="datetime1">
              <a:rPr lang="ru-RU" smtClean="0"/>
              <a:pPr/>
              <a:t>28.08.2020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F7C53-CBE2-4DAC-BE83-3305BB3EDF6E}" type="datetime1">
              <a:rPr lang="ru-RU" smtClean="0"/>
              <a:pPr/>
              <a:t>28.08.2020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39D0F-9D88-49EE-A94A-D8B72A90F68B}" type="datetime1">
              <a:rPr lang="ru-RU" smtClean="0"/>
              <a:pPr/>
              <a:t>28.08.2020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448CC-7AD9-4C5B-AFB5-BA355D054BBA}" type="datetime1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188FC-F2BD-4D91-800D-718091B79D59}" type="datetime1">
              <a:rPr lang="ru-RU" smtClean="0"/>
              <a:pPr/>
              <a:t>28.08.2020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>
                <a:alpha val="83000"/>
              </a:srgbClr>
            </a:gs>
            <a:gs pos="50000">
              <a:srgbClr val="9CB86E">
                <a:alpha val="8000"/>
              </a:srgbClr>
            </a:gs>
            <a:gs pos="100000">
              <a:srgbClr val="156B13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1482E4-076F-4ED7-BCE0-0B2E20F23408}" type="datetime1">
              <a:rPr lang="ru-RU" smtClean="0"/>
              <a:pPr/>
              <a:t>28.08.2020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6B746E-4CF2-4331-B633-F68880C7680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r"/>
  </p:transition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resh.edu.ru/subject/lesson/2463/main/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214290"/>
            <a:ext cx="8329642" cy="5911873"/>
          </a:xfrm>
        </p:spPr>
        <p:txBody>
          <a:bodyPr>
            <a:noAutofit/>
          </a:bodyPr>
          <a:lstStyle/>
          <a:p>
            <a:pPr algn="ctr">
              <a:buNone/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Использование </a:t>
            </a: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информационных компьютерных технологий </a:t>
            </a:r>
            <a:br>
              <a:rPr lang="ru-RU" sz="4000" b="1" dirty="0" smtClean="0">
                <a:latin typeface="Arial" pitchFamily="34" charset="0"/>
                <a:cs typeface="Arial" pitchFamily="34" charset="0"/>
              </a:rPr>
            </a:br>
            <a:r>
              <a:rPr lang="ru-RU" sz="4000" b="1" dirty="0" smtClean="0">
                <a:latin typeface="Arial" pitchFamily="34" charset="0"/>
                <a:cs typeface="Arial" pitchFamily="34" charset="0"/>
              </a:rPr>
              <a:t>на уроках биологии</a:t>
            </a:r>
            <a:endParaRPr lang="ru-RU" sz="4000" b="1" dirty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r"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Учитель биологии Гнидак </a:t>
            </a:r>
            <a:r>
              <a:rPr lang="ru-RU" sz="1400" b="1" smtClean="0">
                <a:latin typeface="Arial" pitchFamily="34" charset="0"/>
                <a:cs typeface="Arial" pitchFamily="34" charset="0"/>
              </a:rPr>
              <a:t>Ольга Олеговна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</a:t>
            </a: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ru-RU" sz="16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                     </a:t>
            </a:r>
            <a:endParaRPr lang="ru-RU" sz="1400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ru-RU" sz="1400" b="1" dirty="0" smtClean="0">
                <a:latin typeface="Arial" pitchFamily="34" charset="0"/>
                <a:cs typeface="Arial" pitchFamily="34" charset="0"/>
              </a:rPr>
              <a:t>п.Взлетный, 2020</a:t>
            </a:r>
          </a:p>
          <a:p>
            <a:pPr algn="ctr">
              <a:buNone/>
            </a:pPr>
            <a:endParaRPr lang="ru-RU" sz="16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642918"/>
            <a:ext cx="8501122" cy="535785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На этапе текущего и промежуточного контроля знаний используются 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тестовые системы.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Главные требование к тестовой системе контроля знаний: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тестовые вопросы и варианты ответов на них должны быть четкими и понятными по содержанию каждому учащемуся;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сам тест не должен вызывать трудностей по использованию;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тестовая система должна оценивать степень правильности ответа на каждый заданный вопрос;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количество тестовых вопросов должно охватывать весь материал, который предполагается усвоить учащемуся;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вопросы и варианты ответов должны подаваться в случайном порядке;</a:t>
            </a:r>
          </a:p>
          <a:p>
            <a:pPr>
              <a:lnSpc>
                <a:spcPct val="150000"/>
              </a:lnSpc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необходим учёт времени, затраченного на тестирование.</a:t>
            </a: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rgbClr val="330066"/>
                </a:solidFill>
                <a:latin typeface="Arial" pitchFamily="34" charset="0"/>
                <a:cs typeface="Arial" pitchFamily="34" charset="0"/>
              </a:rPr>
              <a:t>Схема 2. Применение </a:t>
            </a:r>
            <a:r>
              <a:rPr lang="ru-RU" sz="2000" b="1" i="1" dirty="0">
                <a:solidFill>
                  <a:srgbClr val="330066"/>
                </a:solidFill>
                <a:latin typeface="Arial" pitchFamily="34" charset="0"/>
                <a:cs typeface="Arial" pitchFamily="34" charset="0"/>
              </a:rPr>
              <a:t>тестовых технологий</a:t>
            </a:r>
            <a:r>
              <a:rPr lang="ru-RU" sz="4000" dirty="0"/>
              <a:t/>
            </a:r>
            <a:br>
              <a:rPr lang="ru-RU" sz="4000" dirty="0"/>
            </a:b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8559" t="24823" r="30840" b="4147"/>
          <a:stretch/>
        </p:blipFill>
        <p:spPr bwMode="auto">
          <a:xfrm>
            <a:off x="321586" y="1124744"/>
            <a:ext cx="8597796" cy="54726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4859653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>
            <a:normAutofit lnSpcReduction="10000"/>
          </a:bodyPr>
          <a:lstStyle/>
          <a:p>
            <a:pPr indent="342900" algn="just">
              <a:lnSpc>
                <a:spcPct val="150000"/>
              </a:lnSpc>
              <a:buNone/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Электронный лабораторный практикум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позволяет имитировать процессы, протекающие в изучаемых реальных объектах, или смоделировать эксперимент, не осуществимый в реальных условиях. При этом тренажер имитирует не только реальную установку, но и объекты исследования и условия проведения эксперимента. Лабораторные тренажеры позволяют подобрать оптимальные для проведения эксперимента параметры, приобрести первоначальный опыт и навыки на подготовительном этапе, облегчить и ускорить работу с реальными экспериментальными установками и объектами.</a:t>
            </a:r>
          </a:p>
          <a:p>
            <a:pPr indent="342900" algn="just">
              <a:lnSpc>
                <a:spcPct val="150000"/>
              </a:lnSpc>
              <a:buNone/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Программные средства для дистанционных занятий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позволяют проводить индивидуальные занятия с детьми, находящимися на домашнем обучении или обучающимися с ОВЗ (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Skype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ISQ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). Занятия можно проводить как с компьютера, так и по телефону в режиме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видеозвонка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Можно отправлять необходимые документы, прикрепляя их к сообщениям, включить демонстрацию своего экрана и показать какой-либо обучающий материал. Также есть функция «групповой чат», где занятия можно проводить не с одним учеником, а несколькими обучающимися.</a:t>
            </a:r>
          </a:p>
          <a:p>
            <a:pPr>
              <a:buNone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pPr indent="342900" algn="just">
              <a:lnSpc>
                <a:spcPct val="160000"/>
              </a:lnSpc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 2005 году на базе технологий </a:t>
            </a:r>
            <a:r>
              <a:rPr lang="ru-RU" sz="1600" b="1" i="1" dirty="0" err="1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 2.0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сформировался образовательный подход, получивший аналогичное название 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Образование </a:t>
            </a:r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2.0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или просто Образование 2.0. (термин был придуман канадским педагогом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Стефеном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Доунсом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). </a:t>
            </a:r>
          </a:p>
          <a:p>
            <a:pPr indent="342900" algn="just">
              <a:lnSpc>
                <a:spcPct val="160000"/>
              </a:lnSpc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 особенностям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2.0, которые способствовали появлению новой образовательной модели, могут быть отнесены возможности:</a:t>
            </a:r>
          </a:p>
          <a:p>
            <a:pPr indent="342900" algn="just">
              <a:lnSpc>
                <a:spcPct val="160000"/>
              </a:lnSpc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indent="3429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быстрого создания пользовательского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контента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; </a:t>
            </a:r>
          </a:p>
          <a:p>
            <a:pPr indent="3429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редактирования; </a:t>
            </a:r>
          </a:p>
          <a:p>
            <a:pPr indent="3429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совместной работы над любым текстом или проектом; </a:t>
            </a:r>
          </a:p>
          <a:p>
            <a:pPr indent="3429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общения;</a:t>
            </a:r>
          </a:p>
          <a:p>
            <a:pPr indent="342900" algn="just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indent="3429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 хранения больших объемов информации непосредственно в Сети; а не на электронных носителях;</a:t>
            </a:r>
          </a:p>
          <a:p>
            <a:pPr indent="3429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распространения дружественных пользователям интерфейсов; </a:t>
            </a:r>
          </a:p>
          <a:p>
            <a:pPr indent="3429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усиления аудиовизуального формата передачи данных; </a:t>
            </a:r>
          </a:p>
          <a:p>
            <a:pPr indent="34290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обнародования любой информации в сети. </a:t>
            </a:r>
          </a:p>
          <a:p>
            <a:pPr indent="342900" algn="just">
              <a:lnSpc>
                <a:spcPct val="160000"/>
              </a:lnSpc>
              <a:buNone/>
            </a:pP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13</a:t>
            </a:fld>
            <a:endParaRPr lang="ru-RU"/>
          </a:p>
        </p:txBody>
      </p:sp>
      <p:pic>
        <p:nvPicPr>
          <p:cNvPr id="5" name="Рисунок 7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2071678"/>
            <a:ext cx="3855108" cy="2676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6143636" y="4429132"/>
            <a:ext cx="328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dirty="0" smtClean="0">
                <a:latin typeface="Arial" pitchFamily="34" charset="0"/>
                <a:cs typeface="Arial" pitchFamily="34" charset="0"/>
              </a:rPr>
              <a:t>Рис.3 Облачное хранилище</a:t>
            </a:r>
            <a:endParaRPr lang="ru-RU" sz="1600" i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42852"/>
            <a:ext cx="8229600" cy="4954591"/>
          </a:xfrm>
        </p:spPr>
        <p:txBody>
          <a:bodyPr>
            <a:noAutofit/>
          </a:bodyPr>
          <a:lstStyle/>
          <a:p>
            <a:pPr indent="342900"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Эпоха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2.0 заканчивается – наступает пора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3.0. И если концепция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2.0 была построена на социализации, то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3.0 или семантический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, подразумевает всеобщую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персонализацию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сети. Новые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интернет-сервисы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агрегируют данные о каждом пользователе и автоматически подстраиваются к его предпочтениям: например, по запросу пользователя о покупке автомобиля поисковая система должна выдать ответ в виде адреса ближайшего автосалона.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3.0 – это технологии, которые позволяют идентифицировать пользователя не как абстрактного посетителя, а как личность и таким образом выдать ему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бо-лее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точную информацию. Чем больше информации пользователь сообщит о себе, тем более точное решение получит от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интернет-сервисов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причем данные собираются «… не за счет «набивания»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контента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пользователем, а в силу того, что система отслеживает выбор и действия пользователей». Следовательно,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Web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3.0 является совершенно другой концептуальной моделью функционирования сети Интернет. как абстрактного посетителя, а как личность и таким образом выдать ему более точную информацию. </a:t>
            </a:r>
          </a:p>
          <a:p>
            <a:pPr indent="342900" algn="just">
              <a:buNone/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Образование 3.0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основано на следующих принципах: принцип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торента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– равный обмен информацией, принцип социальной сети – организация широкой сети контактов по функциональному признаку (хобби, решение задачи), принцип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Твиттера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– короткая, емкая информация с возможностью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рас-крыть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тему при необходимости,  принцип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Блога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– обучение через личный опыт и практику, принцип Вики – возможность дополнить и откорректировать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информа-цию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, принцип Поисковика – легкий доступ к необходимой информации, принцип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Комментов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– возможность видеть оценку информации другими членами сообщества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42852"/>
            <a:ext cx="8229600" cy="11430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Использование информационных компьютерных технологий </a:t>
            </a:r>
            <a:br>
              <a:rPr lang="ru-RU" sz="1800" b="1" dirty="0" smtClean="0">
                <a:latin typeface="Arial" pitchFamily="34" charset="0"/>
                <a:cs typeface="Arial" pitchFamily="34" charset="0"/>
              </a:rPr>
            </a:br>
            <a:r>
              <a:rPr lang="ru-RU" sz="1800" b="1" dirty="0" smtClean="0">
                <a:latin typeface="Arial" pitchFamily="34" charset="0"/>
                <a:cs typeface="Arial" pitchFamily="34" charset="0"/>
              </a:rPr>
              <a:t>на уроках биологии</a:t>
            </a:r>
            <a:r>
              <a:rPr lang="ru-RU" sz="18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928670"/>
            <a:ext cx="8643998" cy="5357850"/>
          </a:xfrm>
        </p:spPr>
        <p:txBody>
          <a:bodyPr>
            <a:noAutofit/>
          </a:bodyPr>
          <a:lstStyle/>
          <a:p>
            <a:pPr indent="342900"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На уроках биологии могут применяться все перечисленные выше информационные средства. </a:t>
            </a:r>
          </a:p>
          <a:p>
            <a:pPr indent="342900"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 наиболее эффективным и доступным для учителя формам представления материала по биологии, следует отнести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мультимедийные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презентации,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видеоуроки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 </a:t>
            </a:r>
          </a:p>
          <a:p>
            <a:pPr indent="342900"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Компьютерные программы на уроках биологии можно использовать при проведении демонстрационных опытов. Эта работа позволяет учащимся  не только самостоятельно проделать опыт, и сделать выводы, но и сравнить полученные результаты с правильными, что поможет учащимся адекватно оценить свою работу.  </a:t>
            </a:r>
          </a:p>
          <a:p>
            <a:pPr indent="342900"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Кроме этого  учащиеся выполняют такие эксперименты, которые невозможно провести в условиях школьной лаборатории (например, изучение микропрепаратов под электронным микроскопом).</a:t>
            </a:r>
          </a:p>
          <a:p>
            <a:pPr indent="342900"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На уроках и факультативах по биологии и во внеурочное время можно использовать такие электронные учебники, как «Биология.1С Репетитор», «Школьный курс биологии», «Анатомия», «энциклопедия Кирилла 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Мефодия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др. </a:t>
            </a:r>
          </a:p>
          <a:p>
            <a:pPr indent="342900" algn="just"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В своей основной работе я указала список сайтов, которые помогут сделать урок более интересным и понятным для обучающихся; перечислила название ресурсов для проведение промежуточного и итогового контроля, ресурсы для демонстраций процессов, происходящих в организмах и т.д.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16</a:t>
            </a:fld>
            <a:endParaRPr lang="ru-RU"/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1643050"/>
            <a:ext cx="8636061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Прямоугольник 5"/>
          <p:cNvSpPr/>
          <p:nvPr/>
        </p:nvSpPr>
        <p:spPr>
          <a:xfrm>
            <a:off x="642910" y="0"/>
            <a:ext cx="8143932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>
              <a:lnSpc>
                <a:spcPct val="150000"/>
              </a:lnSpc>
              <a:buNone/>
            </a:pPr>
            <a:r>
              <a:rPr lang="ru-RU" dirty="0" smtClean="0">
                <a:latin typeface="Arial" pitchFamily="34" charset="0"/>
                <a:cs typeface="Arial" pitchFamily="34" charset="0"/>
              </a:rPr>
              <a:t>Отдельное внимание хочу уделить ресурсу Российская электронная школа(</a:t>
            </a:r>
            <a:r>
              <a:rPr lang="en-US" dirty="0" smtClean="0">
                <a:latin typeface="Arial" pitchFamily="34" charset="0"/>
                <a:cs typeface="Arial" pitchFamily="34" charset="0"/>
                <a:hlinkClick r:id="rId3"/>
              </a:rPr>
              <a:t>https://resh.edu.ru/subject/lesson/2463/main/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), в котором к уроку можно найти и конспект, и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видеоурок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, тренировочные задание и тесты для контроля…Есть платный и бесплатный </a:t>
            </a:r>
            <a:r>
              <a:rPr lang="ru-RU" dirty="0" err="1" smtClean="0">
                <a:latin typeface="Arial" pitchFamily="34" charset="0"/>
                <a:cs typeface="Arial" pitchFamily="34" charset="0"/>
              </a:rPr>
              <a:t>контент</a:t>
            </a:r>
            <a:r>
              <a:rPr lang="ru-RU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14480" y="6519446"/>
            <a:ext cx="63579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Рис.4  Скан сайта Российская электронная школа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571480"/>
            <a:ext cx="8229600" cy="4525963"/>
          </a:xfrm>
        </p:spPr>
        <p:txBody>
          <a:bodyPr>
            <a:normAutofit fontScale="47500" lnSpcReduction="20000"/>
          </a:bodyPr>
          <a:lstStyle/>
          <a:p>
            <a:pPr indent="342900" algn="just">
              <a:buNone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При использовании компьютерных технологий информация подается в удобной и компактной форме, что позволяет использовать их в курсе общей биологии: при иллюстрации цепей питания; для их визуального моделирования; для моделирования и прогнозирования различных экологических процессов и т.д. В курсе зоологии или ботаники они могут быть использованы для объяснения процессов, происходящих в живых организмах, а также для отражения связей всех живых организмов между собой и демонстрации фотографий представителей каждой группы живых организмов.</a:t>
            </a:r>
          </a:p>
          <a:p>
            <a:pPr indent="342900" algn="just">
              <a:buNone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Использование компьютерных технологий на лабораторных занятиях позволяет одновременно всем учащимся демонстрировать фотографию микропрепаратов и показывать особенности структуры на экране. Это особенно важно на лабораторных занятиях учеников, обучающихся биологии первый год и практических занятиях студентов первого курса.</a:t>
            </a:r>
          </a:p>
          <a:p>
            <a:pPr indent="342900" algn="just">
              <a:buNone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Кроме того, компьютерные технологии позволяют проводить текущий и итоговый контроль знаний.</a:t>
            </a:r>
          </a:p>
          <a:p>
            <a:pPr indent="342900" algn="just">
              <a:buNone/>
            </a:pPr>
            <a:r>
              <a:rPr lang="ru-RU" sz="3400" dirty="0" smtClean="0">
                <a:latin typeface="Arial" pitchFamily="34" charset="0"/>
                <a:cs typeface="Arial" pitchFamily="34" charset="0"/>
              </a:rPr>
              <a:t>Таким образом, применение информационных технологий дает возможность сделать процессы обучения управляемыми и структурированными, эффективными и интенсивными. Получить максимальный эффект за единицу времени, что является принципом рационального процесса.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17</a:t>
            </a:fld>
            <a:endParaRPr lang="ru-RU"/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785786" y="5572140"/>
            <a:ext cx="8229600" cy="1143000"/>
          </a:xfrm>
        </p:spPr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71736" y="357166"/>
            <a:ext cx="6400800" cy="1752600"/>
          </a:xfrm>
        </p:spPr>
        <p:txBody>
          <a:bodyPr>
            <a:normAutofit/>
          </a:bodyPr>
          <a:lstStyle/>
          <a:p>
            <a:r>
              <a:rPr lang="ru-RU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Компьютерные технологии или</a:t>
            </a:r>
          </a:p>
          <a:p>
            <a:r>
              <a:rPr lang="ru-RU" sz="1600" b="1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Информационные технологии </a:t>
            </a:r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(ИТ) —</a:t>
            </a:r>
          </a:p>
          <a:p>
            <a:r>
              <a:rPr lang="ru-RU" sz="1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это обобщённое название технологий, отвечающих за хранение, передачу, обработку, защиту и воспроизведение информации с использованием компьютеров. </a:t>
            </a:r>
            <a:endParaRPr lang="ru-RU" sz="1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Picture 4" descr="COmp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-142908" y="142852"/>
            <a:ext cx="4074250" cy="4857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одзаголовок 2"/>
          <p:cNvSpPr txBox="1">
            <a:spLocks/>
          </p:cNvSpPr>
          <p:nvPr/>
        </p:nvSpPr>
        <p:spPr>
          <a:xfrm>
            <a:off x="3857620" y="1785926"/>
            <a:ext cx="4429156" cy="378621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 lvl="0" algn="ctr">
              <a:spcBef>
                <a:spcPct val="20000"/>
              </a:spcBef>
            </a:pPr>
            <a:r>
              <a:rPr lang="ru-RU" sz="1600" dirty="0">
                <a:latin typeface="Arial" pitchFamily="34" charset="0"/>
                <a:cs typeface="Arial" pitchFamily="34" charset="0"/>
              </a:rPr>
              <a:t>Появление компьютерных технологий дало возможность создать качественно новую образовательную среду как основу для развития и модернизации системы образования. </a:t>
            </a:r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lvl="0" algn="ctr">
              <a:spcBef>
                <a:spcPct val="200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Компьютерные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технологии имеют ключевое значение на всех ступенях образовательной системы. На каждом этапе познавательной деятельности, научных исследований и во всех отраслях знаний компьютерные технологии выполняют функции, как инструментов, так и объектов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познания.</a:t>
            </a:r>
          </a:p>
          <a:p>
            <a:pPr lvl="0" algn="ctr">
              <a:spcBef>
                <a:spcPct val="200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Таким </a:t>
            </a:r>
            <a:r>
              <a:rPr lang="ru-RU" sz="1600" dirty="0">
                <a:latin typeface="Arial" pitchFamily="34" charset="0"/>
                <a:cs typeface="Arial" pitchFamily="34" charset="0"/>
              </a:rPr>
              <a:t>образом, инновации компьютерных технологий обеспечивают революционное развитие образовательного процесса. </a:t>
            </a: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74B3D4-9521-4B36-B05D-A5F73175B63C}" type="slidenum">
              <a:rPr lang="ru-RU" smtClean="0"/>
              <a:pPr/>
              <a:t>2</a:t>
            </a:fld>
            <a:endParaRPr lang="ru-RU" dirty="0"/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1714480" y="485776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14348" y="5357827"/>
            <a:ext cx="771530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Таким образом, инновации компьютерных технологий обеспечивают революционное развитие образовательного процесса.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7" descr="inf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00760" y="2143116"/>
            <a:ext cx="3584575" cy="358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543956" cy="5072098"/>
          </a:xfrm>
        </p:spPr>
        <p:txBody>
          <a:bodyPr>
            <a:noAutofit/>
          </a:bodyPr>
          <a:lstStyle/>
          <a:p>
            <a:pPr algn="ctr">
              <a:lnSpc>
                <a:spcPct val="170000"/>
              </a:lnSpc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Компьютерные технологии предоставляют следующие возможности для образовательного процесса:</a:t>
            </a:r>
          </a:p>
          <a:p>
            <a:pPr lvl="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рационально организовывать познавательную деятельность в образовательном процессе;</a:t>
            </a:r>
          </a:p>
          <a:p>
            <a:pPr lvl="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вовлечь в процесс активного обучения категории обучающихся, которые отличаются способностями и стилем обучения (дети с ОВЗ);</a:t>
            </a:r>
          </a:p>
          <a:p>
            <a:pPr lvl="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сделать образовательный процесс более эффективным, вовлекая все виды чувственного восприятия обучающихся;</a:t>
            </a:r>
          </a:p>
          <a:p>
            <a:pPr lvl="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обретения и закрепления профессиональных навыков;</a:t>
            </a:r>
          </a:p>
          <a:p>
            <a:pPr lvl="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повысить уровень самообразования, мотивации учебной деятельности;</a:t>
            </a:r>
          </a:p>
          <a:p>
            <a:pPr lvl="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обеспечить обучающегося большим количеством знаний;</a:t>
            </a:r>
          </a:p>
          <a:p>
            <a:pPr lvl="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развить интеллектуальные, творческие способности;</a:t>
            </a:r>
          </a:p>
          <a:p>
            <a:pPr lvl="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работать с различными источниками информации;</a:t>
            </a:r>
          </a:p>
          <a:p>
            <a:pPr lvl="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реализовать мировые тенденции в образовании;</a:t>
            </a:r>
          </a:p>
          <a:p>
            <a:pPr lvl="0"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получить доступ в единое мировое информационное пространство.</a:t>
            </a:r>
          </a:p>
          <a:p>
            <a:endParaRPr lang="ru-RU" sz="20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14282" y="5286388"/>
            <a:ext cx="8643966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        Современные методы организации учебного материала повышают эффективность его использования, а внедрение компьютерных технологий дает возможность выбора оптимального набора технологий для организации образовательного процесса, повышается оперативность и адекватность механизмов управления системой образования.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571472" y="857232"/>
          <a:ext cx="8229600" cy="20717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1000100" y="3786190"/>
            <a:ext cx="750099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Персонализация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предполагает обратную связь, с использованием техники, контакт обучающегося с преподавателем. Вторая — значительное расширение аудитории обучающихся. Если в контексте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персонализации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обучения обучающийся выступает активным участником информационного обмена, при включении в масштабные электронные образовательные проекты его роль ограничена потреблением и усвоением информации. Оба этих подхода встречаются и при очной форме обучения, однако лишь в сочетании с компьютерными технологиями они переходят в другое качество, обретают «вторую жизнь».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Минусы использования компьютерных технологий: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142984"/>
            <a:ext cx="8072494" cy="4857784"/>
          </a:xfrm>
        </p:spPr>
        <p:txBody>
          <a:bodyPr>
            <a:normAutofit fontScale="77500" lnSpcReduction="20000"/>
          </a:bodyPr>
          <a:lstStyle/>
          <a:p>
            <a:pPr lvl="0" algn="just"/>
            <a:r>
              <a:rPr lang="ru-RU" sz="2100" dirty="0" smtClean="0">
                <a:latin typeface="Arial" pitchFamily="34" charset="0"/>
                <a:cs typeface="Arial" pitchFamily="34" charset="0"/>
              </a:rPr>
              <a:t>внедрение компьютерных технологий возможно только при соответствующем технологическом оснащении;</a:t>
            </a:r>
          </a:p>
          <a:p>
            <a:pPr lvl="0" algn="just"/>
            <a:r>
              <a:rPr lang="ru-RU" sz="2100" dirty="0" smtClean="0">
                <a:latin typeface="Arial" pitchFamily="34" charset="0"/>
                <a:cs typeface="Arial" pitchFamily="34" charset="0"/>
              </a:rPr>
              <a:t>излишняя автоматизация обезличивает образовательный процесс, отчуждая друг от друга его участников, использование компьютерных технологий приводит к свертыванию социального взаимодействия и общения;</a:t>
            </a:r>
          </a:p>
          <a:p>
            <a:pPr lvl="0" algn="just"/>
            <a:r>
              <a:rPr lang="ru-RU" sz="2100" dirty="0" smtClean="0">
                <a:latin typeface="Arial" pitchFamily="34" charset="0"/>
                <a:cs typeface="Arial" pitchFamily="34" charset="0"/>
              </a:rPr>
              <a:t>образовательный процесс на базе компьютерных технологий не учит самостоятельному выражению мыслей вслух, ориентирует обучающегося на электронную шпаргалку;</a:t>
            </a:r>
          </a:p>
          <a:p>
            <a:pPr lvl="0" algn="just"/>
            <a:r>
              <a:rPr lang="ru-RU" sz="2100" dirty="0" smtClean="0">
                <a:latin typeface="Arial" pitchFamily="34" charset="0"/>
                <a:cs typeface="Arial" pitchFamily="34" charset="0"/>
              </a:rPr>
              <a:t>развивается психологическая зависимость от работы на компьютере.</a:t>
            </a:r>
          </a:p>
          <a:p>
            <a:pPr lvl="0" algn="just"/>
            <a:r>
              <a:rPr lang="ru-RU" sz="2100" dirty="0" smtClean="0">
                <a:latin typeface="Arial" pitchFamily="34" charset="0"/>
                <a:cs typeface="Arial" pitchFamily="34" charset="0"/>
              </a:rPr>
              <a:t>Определенные сложности и негативные моменты возникают в результате применения современных поисково-навигационных систем. Это, в первую очередь, связано со свободой, которой не так просто управлять. Нелинейная архитектура найденной информации подвергает обучающегося следовать по предлагаемым ссылкам, что может очень отвлечь от основного русла изложения учебного материала. </a:t>
            </a:r>
          </a:p>
          <a:p>
            <a:pPr lvl="0" algn="just"/>
            <a:r>
              <a:rPr lang="ru-RU" sz="2100" dirty="0" smtClean="0">
                <a:latin typeface="Arial" pitchFamily="34" charset="0"/>
                <a:cs typeface="Arial" pitchFamily="34" charset="0"/>
              </a:rPr>
              <a:t>Ещё одна причина – излишек информации, так называемый «информационный мусор», который сопровождает практически любой запрос в сети Интернет.</a:t>
            </a:r>
          </a:p>
          <a:p>
            <a:pPr lvl="0" algn="just"/>
            <a:r>
              <a:rPr lang="ru-RU" sz="2100" dirty="0" smtClean="0">
                <a:latin typeface="Arial" pitchFamily="34" charset="0"/>
                <a:cs typeface="Arial" pitchFamily="34" charset="0"/>
              </a:rPr>
              <a:t>Наконец, нельзя также забывать о том, что чрезмерное использование компьютерных технологий негативно отражается на здоровье человека.</a:t>
            </a:r>
          </a:p>
          <a:p>
            <a:pPr lvl="0" algn="just"/>
            <a:endParaRPr lang="ru-RU" sz="21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85720" y="428604"/>
          <a:ext cx="8715436" cy="25003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6</a:t>
            </a:fld>
            <a:endParaRPr lang="ru-RU"/>
          </a:p>
        </p:txBody>
      </p:sp>
      <p:graphicFrame>
        <p:nvGraphicFramePr>
          <p:cNvPr id="7" name="Схема 6"/>
          <p:cNvGraphicFramePr/>
          <p:nvPr/>
        </p:nvGraphicFramePr>
        <p:xfrm>
          <a:off x="214282" y="2928934"/>
          <a:ext cx="864399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s://ds05.infourok.ru/uploads/ex/0d09/000306c0-79fda28b/img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72794">
            <a:off x="4443254" y="3253159"/>
            <a:ext cx="4572032" cy="3429025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428605"/>
            <a:ext cx="8072494" cy="3786213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ru-RU" b="1" dirty="0" smtClean="0">
                <a:latin typeface="Arial" pitchFamily="34" charset="0"/>
                <a:cs typeface="Arial" pitchFamily="34" charset="0"/>
              </a:rPr>
              <a:t>Перечень программных средств учебного назначения на современном этапе включает в себя: 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электронные (компьютеризированные) учебники; 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электронные лекции;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контролирующие компьютерные программы; 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Справочники;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базы данных учебного назначения; 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сборники задач и генераторы примеров (ситуаций);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предметно-ориентированные среды; 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учебно-методические комплексы; 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программно-методические комплексы; 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компьютерные иллюстрации для поддержки различных видов занятий;</a:t>
            </a:r>
          </a:p>
          <a:p>
            <a:r>
              <a:rPr lang="ru-RU" sz="2900" dirty="0" smtClean="0">
                <a:latin typeface="Arial" pitchFamily="34" charset="0"/>
                <a:cs typeface="Arial" pitchFamily="34" charset="0"/>
              </a:rPr>
              <a:t>Тестовые системы и т.д.</a:t>
            </a:r>
            <a:endParaRPr lang="ru-RU" sz="29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7</a:t>
            </a:fld>
            <a:endParaRPr lang="ru-RU"/>
          </a:p>
        </p:txBody>
      </p:sp>
      <p:pic>
        <p:nvPicPr>
          <p:cNvPr id="23558" name="Picture 6" descr="Дыхание инфузории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4071942"/>
            <a:ext cx="3571875" cy="157162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642910" y="5643578"/>
            <a:ext cx="328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Рис.1  Движение инфузории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 rot="351552">
            <a:off x="4866448" y="6352598"/>
            <a:ext cx="328614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Рис.2  Электронный учебник 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142852"/>
            <a:ext cx="8543956" cy="1143000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latin typeface="Arial" pitchFamily="34" charset="0"/>
                <a:cs typeface="Arial" pitchFamily="34" charset="0"/>
              </a:rPr>
              <a:t>Таблица 3. Программные средства учебного назначения можно классифицировать:</a:t>
            </a:r>
            <a:endParaRPr lang="ru-RU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8</a:t>
            </a:fld>
            <a:endParaRPr lang="ru-RU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1214422"/>
          <a:ext cx="8715436" cy="51435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dirty="0" smtClean="0">
                <a:latin typeface="Arial" pitchFamily="34" charset="0"/>
                <a:cs typeface="Arial" pitchFamily="34" charset="0"/>
              </a:rPr>
              <a:t>Рассмотрим более подробно программные средства учебного назначения, которые наиболее широко используются в системе образования.</a:t>
            </a:r>
            <a:br>
              <a:rPr lang="ru-RU" sz="1800" dirty="0" smtClean="0">
                <a:latin typeface="Arial" pitchFamily="34" charset="0"/>
                <a:cs typeface="Arial" pitchFamily="34" charset="0"/>
              </a:rPr>
            </a:br>
            <a:endParaRPr lang="ru-RU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1142984"/>
            <a:ext cx="8329642" cy="498317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600" b="1" i="1" dirty="0" smtClean="0">
                <a:latin typeface="Arial" pitchFamily="34" charset="0"/>
                <a:cs typeface="Arial" pitchFamily="34" charset="0"/>
              </a:rPr>
              <a:t>Электронный учебник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– это автоматизированная обучающая система, включающая в себя дидактические, методические и информационно–справочные материалы по учебной дисциплине, а также программное обеспечение, которое позволяет комплексно использовать их для самостоятельного получения и контроля знаний.</a:t>
            </a:r>
          </a:p>
          <a:p>
            <a:pPr algn="ctr">
              <a:buNone/>
            </a:pP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Преимущества электронного учебника по сравнению с простым типографским: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•	Возможность быстрого поиска по тексту. 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•	Организация учебной информации в виде гипертекста. То есть учебный материал интерактивного учебника, снабжен взаимными ссылками на различные части материала.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•	Наличие мультимедиа - богатейшего арсенала способов иллюстрации изучаемого явления. Это могут быть компьютерные данные, различные аудио/видеофрагменты. Мультимедиа повышает качество обучения и позволяет удерживать внимание обучаемого, ведь современные технические средства позволяют создать зрелищные учебные пособия в виде компьютерной анимации или даже игры.</a:t>
            </a:r>
          </a:p>
          <a:p>
            <a:pPr>
              <a:buNone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•	Наличие системы самопроверки знаний, системы рубежного контроля, совместимость с электронной экзаменационной системой. Возможность оценки приобретенных знаний.</a:t>
            </a: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746E-4CF2-4331-B633-F68880C7680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553</TotalTime>
  <Words>1750</Words>
  <Application>Microsoft Office PowerPoint</Application>
  <PresentationFormat>Экран (4:3)</PresentationFormat>
  <Paragraphs>161</Paragraphs>
  <Slides>17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Минусы использования компьютерных технологий:</vt:lpstr>
      <vt:lpstr>Слайд 6</vt:lpstr>
      <vt:lpstr>Слайд 7</vt:lpstr>
      <vt:lpstr>Таблица 3. Программные средства учебного назначения можно классифицировать:</vt:lpstr>
      <vt:lpstr>Рассмотрим более подробно программные средства учебного назначения, которые наиболее широко используются в системе образования. </vt:lpstr>
      <vt:lpstr>Слайд 10</vt:lpstr>
      <vt:lpstr>Схема 2. Применение тестовых технологий </vt:lpstr>
      <vt:lpstr>Слайд 12</vt:lpstr>
      <vt:lpstr>Слайд 13</vt:lpstr>
      <vt:lpstr>Слайд 14</vt:lpstr>
      <vt:lpstr>Использование информационных компьютерных технологий  на уроках биологии </vt:lpstr>
      <vt:lpstr>Слайд 16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Алексей</dc:creator>
  <cp:lastModifiedBy>Пользователь Windows</cp:lastModifiedBy>
  <cp:revision>33</cp:revision>
  <dcterms:created xsi:type="dcterms:W3CDTF">2020-01-11T10:40:49Z</dcterms:created>
  <dcterms:modified xsi:type="dcterms:W3CDTF">2020-08-27T20:26:36Z</dcterms:modified>
</cp:coreProperties>
</file>