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98" r:id="rId2"/>
    <p:sldId id="303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5" r:id="rId23"/>
    <p:sldId id="288" r:id="rId24"/>
    <p:sldId id="289" r:id="rId25"/>
    <p:sldId id="290" r:id="rId26"/>
    <p:sldId id="291" r:id="rId27"/>
    <p:sldId id="292" r:id="rId28"/>
    <p:sldId id="293" r:id="rId29"/>
    <p:sldId id="286" r:id="rId30"/>
    <p:sldId id="294" r:id="rId31"/>
    <p:sldId id="295" r:id="rId32"/>
    <p:sldId id="296" r:id="rId33"/>
    <p:sldId id="297" r:id="rId34"/>
    <p:sldId id="302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CA4"/>
    <a:srgbClr val="4478B6"/>
    <a:srgbClr val="FF9900"/>
    <a:srgbClr val="003300"/>
    <a:srgbClr val="FFFFCC"/>
    <a:srgbClr val="008000"/>
    <a:srgbClr val="1E2E1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A3EC-8422-4948-8900-42B2B841A651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50860-6420-40B1-A83A-9D6F6BFAE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33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26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0860-6420-40B1-A83A-9D6F6BFAE88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63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85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0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25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2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92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12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46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6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72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93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0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D138-5B7F-4FDD-A7F4-F822C60ACE0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7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10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image" Target="../media/image6.png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.mil.ru/winner_may/parad/parad1945.htm" TargetMode="External"/><Relationship Id="rId13" Type="http://schemas.openxmlformats.org/officeDocument/2006/relationships/hyperlink" Target="https://ru.wikipedia.org/wiki/%D0%9F%D0%B8%D1%81%D1%82%D0%BE%D0%BB%D0%B5%D1%82-%D0%BF%D1%83%D0%BB%D0%B5%D0%BC%D1%91%D1%82_%D0%A8%D0%BF%D0%B0%D0%B3%D0%B8%D0%BD%D0%B0" TargetMode="External"/><Relationship Id="rId18" Type="http://schemas.openxmlformats.org/officeDocument/2006/relationships/hyperlink" Target="https://office-apps.net/templates-powerpoint/437-georgievskaja-lenta-i-medal.html" TargetMode="External"/><Relationship Id="rId3" Type="http://schemas.openxmlformats.org/officeDocument/2006/relationships/hyperlink" Target="https://ar.culture.ru/ru/subject/portret-r-ya-malinovskogo" TargetMode="External"/><Relationship Id="rId21" Type="http://schemas.openxmlformats.org/officeDocument/2006/relationships/hyperlink" Target="https://photos.rg.ru/2020/05/08/9f651f3e.html" TargetMode="External"/><Relationship Id="rId7" Type="http://schemas.openxmlformats.org/officeDocument/2006/relationships/hyperlink" Target="https://leningradpobeda.ru/blog/proryv-blokady-leningrada-operaciya-iskra" TargetMode="External"/><Relationship Id="rId12" Type="http://schemas.openxmlformats.org/officeDocument/2006/relationships/hyperlink" Target="https://ru.wikipedia.org/wiki/%D0%A0%D1%83%D1%87%D0%BD%D0%BE%D0%B9_%D0%BF%D1%83%D0%BB%D0%B5%D0%BC%D1%91%D1%82_%D0%94%D0%B5%D0%B3%D1%82%D1%8F%D1%80%D1%91%D0%B2%D0%B0" TargetMode="External"/><Relationship Id="rId17" Type="http://schemas.openxmlformats.org/officeDocument/2006/relationships/hyperlink" Target="http://www.novoross.info/pobeda/25655-gorod-geroy-murmansk-predstavil-rossiyskoe-zapolyare-v-proekte-nasha-velikaya-pobeda-foto.html" TargetMode="External"/><Relationship Id="rId2" Type="http://schemas.openxmlformats.org/officeDocument/2006/relationships/hyperlink" Target="https://pamyatniki-v-rossii.ru/monumenty/monument-moskva-gorod-geroj-na-kutuzovskom-prospekte/" TargetMode="External"/><Relationship Id="rId16" Type="http://schemas.openxmlformats.org/officeDocument/2006/relationships/hyperlink" Target="https://histrf.ru/read/articles/goroda-ghieroi-chto-eto-takoie" TargetMode="External"/><Relationship Id="rId20" Type="http://schemas.openxmlformats.org/officeDocument/2006/relationships/hyperlink" Target="https://nukadeti.ru/pesni/o-toj-ves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a.ru/20161107/1480609136.html" TargetMode="External"/><Relationship Id="rId11" Type="http://schemas.openxmlformats.org/officeDocument/2006/relationships/hyperlink" Target="https://ru.wikipedia.org/wiki/%D0%A2-34" TargetMode="External"/><Relationship Id="rId5" Type="http://schemas.openxmlformats.org/officeDocument/2006/relationships/hyperlink" Target="http://bibliom.ru/wp-content/uploads/2017/05/Victory-Day.pdf" TargetMode="External"/><Relationship Id="rId15" Type="http://schemas.openxmlformats.org/officeDocument/2006/relationships/hyperlink" Target="http://pro-samolet.ru/samolety-sssr-ww2/sturmoviki/543-attack-plane-il-10" TargetMode="External"/><Relationship Id="rId10" Type="http://schemas.openxmlformats.org/officeDocument/2006/relationships/hyperlink" Target="https://historyrussia.org/sobytiya/21-iyunya-1941-goda-na-vooruzhenie-rkka-prinyata-legendarnaya-ustanovka-katyusha.html" TargetMode="External"/><Relationship Id="rId19" Type="http://schemas.openxmlformats.org/officeDocument/2006/relationships/hyperlink" Target="https://karfagos.livejournal.com/190431.html" TargetMode="External"/><Relationship Id="rId4" Type="http://schemas.openxmlformats.org/officeDocument/2006/relationships/hyperlink" Target="https://pandarina.com/text/quiz/9_may" TargetMode="External"/><Relationship Id="rId9" Type="http://schemas.openxmlformats.org/officeDocument/2006/relationships/hyperlink" Target="https://mospraz.ru/den-pobedy/seriya-goroda-geroi/poster-gorod-geroj-brest-pl-17" TargetMode="External"/><Relationship Id="rId14" Type="http://schemas.openxmlformats.org/officeDocument/2006/relationships/hyperlink" Target="https://zen.yandex.ru/media/id/5d0a881be1551900b0ad5ff2/glavnyi-voin-rossii-gorodgeroi-smolensk-5fa81b868eb5b23a306007a6" TargetMode="External"/><Relationship Id="rId22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29" y="715918"/>
            <a:ext cx="9144000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Интеллектуальная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игра</a:t>
            </a:r>
          </a:p>
          <a:p>
            <a:pPr algn="ctr"/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lzevir" panose="020B0603050302020204" pitchFamily="34" charset="0"/>
            </a:endParaRPr>
          </a:p>
          <a:p>
            <a:pPr algn="ctr"/>
            <a:r>
              <a:rPr lang="ru-RU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zevir" panose="020B0603050302020204" pitchFamily="34" charset="0"/>
              </a:rPr>
              <a:t>«Победный май»</a:t>
            </a:r>
          </a:p>
          <a:p>
            <a:pPr algn="ctr"/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11353" y="4373524"/>
            <a:ext cx="3168352" cy="10138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79512" y="5733256"/>
            <a:ext cx="144016" cy="95410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</a:p>
          <a:p>
            <a:pPr algn="ctr"/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</a:p>
          <a:p>
            <a:pPr algn="ctr"/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</a:p>
          <a:p>
            <a:pPr algn="ctr"/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</a:p>
          <a:p>
            <a:pPr algn="ctr"/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Ы</a:t>
            </a:r>
          </a:p>
        </p:txBody>
      </p:sp>
      <p:pic>
        <p:nvPicPr>
          <p:cNvPr id="8" name="Picture 2" descr="https://image.jimcdn.com/app/cms/image/transf/dimension=412x10000:format=png/path/sbafa20dd1b71810f/image/i4a30106e368adde7/version/1435476735/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416" y="161341"/>
            <a:ext cx="1312566" cy="3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17169" y="454308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+mn-lt"/>
              </a:rPr>
              <a:t>Летний марафон</a:t>
            </a:r>
            <a:endParaRPr lang="ru-RU" sz="1100" b="1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2495060"/>
            <a:ext cx="5321429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259519"/>
            <a:ext cx="5321430" cy="1091845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22 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июня </a:t>
            </a:r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1941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 года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4381" y="876982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Даты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60718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39" y="4581128"/>
            <a:ext cx="2489905" cy="2489905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25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48651" y="2495060"/>
            <a:ext cx="5564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Когда началась Великая Отечественная война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(день, месяц, год)?</a:t>
            </a:r>
            <a:endParaRPr lang="ru-RU" sz="2800" dirty="0"/>
          </a:p>
        </p:txBody>
      </p:sp>
      <p:sp>
        <p:nvSpPr>
          <p:cNvPr id="17" name="Управляющая кнопка: назад 16">
            <a:hlinkClick r:id="rId3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c.pics.livejournal.com/karfagos/85564910/764041/764041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64" y="2611583"/>
            <a:ext cx="3221902" cy="20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3888" y="2452534"/>
            <a:ext cx="5339691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284213"/>
            <a:ext cx="5339690" cy="85725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7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 ноября </a:t>
            </a:r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1941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 года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4381" y="871387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Даты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75116" y="226773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78350"/>
            <a:ext cx="2448272" cy="2448272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26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30916" y="2394774"/>
            <a:ext cx="5397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Когда на Красной площади проходил парад, с которого все участники ушли в бой за Москву?</a:t>
            </a:r>
            <a:endParaRPr lang="ru-RU" sz="2800" dirty="0"/>
          </a:p>
        </p:txBody>
      </p:sp>
      <p:pic>
        <p:nvPicPr>
          <p:cNvPr id="1028" name="Picture 4" descr="Военный парад на Красной площади в Москве 7 ноября 1941 года - РИА Новости,  03.03.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45" y="2667865"/>
            <a:ext cx="3140675" cy="17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2284223"/>
            <a:ext cx="5437838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882639"/>
            <a:ext cx="5477765" cy="1922625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Под Прохоровкой </a:t>
            </a:r>
            <a:r>
              <a:rPr lang="ru-RU" sz="3600" b="1" dirty="0" smtClean="0">
                <a:solidFill>
                  <a:schemeClr val="accent1"/>
                </a:solidFill>
                <a:latin typeface="Astra" pitchFamily="2" charset="0"/>
              </a:rPr>
              <a:t>(</a:t>
            </a:r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Курская дуга</a:t>
            </a:r>
            <a:r>
              <a:rPr lang="ru-RU" sz="3600" b="1" dirty="0" smtClean="0">
                <a:solidFill>
                  <a:schemeClr val="accent1"/>
                </a:solidFill>
                <a:latin typeface="Astra" pitchFamily="2" charset="0"/>
              </a:rPr>
              <a:t>) 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с</a:t>
            </a:r>
            <a:r>
              <a:rPr lang="ru-RU" sz="3600" b="1" dirty="0" smtClean="0">
                <a:solidFill>
                  <a:schemeClr val="accent1"/>
                </a:solidFill>
                <a:latin typeface="Astra" pitchFamily="2" charset="0"/>
              </a:rPr>
              <a:t> 5.07. </a:t>
            </a:r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по </a:t>
            </a:r>
            <a:r>
              <a:rPr lang="ru-RU" sz="3600" b="1" dirty="0" smtClean="0">
                <a:solidFill>
                  <a:schemeClr val="accent1"/>
                </a:solidFill>
                <a:latin typeface="Astra" pitchFamily="2" charset="0"/>
              </a:rPr>
              <a:t>23.08. 1943 </a:t>
            </a:r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г.</a:t>
            </a:r>
            <a:endParaRPr lang="ru-RU" sz="36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860767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Даты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44504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4939"/>
            <a:ext cx="2374462" cy="2374462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27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13350" y="2253444"/>
            <a:ext cx="5437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Когда и где состоялось самое крупное танковое сражение в истории Второй Мировой войны?</a:t>
            </a:r>
            <a:endParaRPr lang="ru-RU" sz="2800" dirty="0"/>
          </a:p>
        </p:txBody>
      </p:sp>
      <p:pic>
        <p:nvPicPr>
          <p:cNvPr id="2050" name="Picture 2" descr="1943 год. Курская битва. Прохоровское сражение: танковый бой |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15" y="2284222"/>
            <a:ext cx="3130150" cy="23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319563"/>
            <a:ext cx="4928120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5" y="3974411"/>
            <a:ext cx="4928122" cy="121444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В январе </a:t>
            </a:r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1943 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года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4381" y="909816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Даты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33530" y="202499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380" y="4575082"/>
            <a:ext cx="2455491" cy="2455491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28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5" y="2504228"/>
            <a:ext cx="4928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Когда была прорвана блокада Ленинграда?</a:t>
            </a:r>
            <a:endParaRPr lang="ru-RU" sz="2800" dirty="0"/>
          </a:p>
        </p:txBody>
      </p:sp>
      <p:pic>
        <p:nvPicPr>
          <p:cNvPr id="3074" name="Picture 2" descr="https://leningradpobeda.ru/sites/default/files/styles/manual_crop/public/2019-01/kenphPv1pHo.jpg?itok=xXH_ZSU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1428"/>
            <a:ext cx="3528392" cy="19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1920" y="2329756"/>
            <a:ext cx="5077798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060827"/>
            <a:ext cx="5077798" cy="121444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30 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апреля </a:t>
            </a:r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1945 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года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0567" y="96287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zevir" panose="020B0603050302020204" pitchFamily="34" charset="0"/>
              </a:rPr>
              <a:t>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Даты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43" y="4623862"/>
            <a:ext cx="2405537" cy="2405537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29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2446908"/>
            <a:ext cx="5077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Когда было водружено Знамя Победы над Рейхстагом? </a:t>
            </a:r>
            <a:endParaRPr lang="ru-RU" sz="2800" dirty="0"/>
          </a:p>
        </p:txBody>
      </p:sp>
      <p:pic>
        <p:nvPicPr>
          <p:cNvPr id="4098" name="Picture 2" descr="Знамя Победы над рейхстагом в Берлине (1945) - РИА Новости, 30.04.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2526"/>
            <a:ext cx="3513449" cy="19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39952" y="2300938"/>
            <a:ext cx="4789765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4000318"/>
            <a:ext cx="4789766" cy="1000132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24 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июня </a:t>
            </a:r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1945 </a:t>
            </a:r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года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4381" y="892111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Даты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56" y="4653136"/>
            <a:ext cx="2396110" cy="2396110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30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2412989"/>
            <a:ext cx="4789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Когда в Москве состоялся Парад Победы?</a:t>
            </a:r>
            <a:endParaRPr lang="ru-RU" sz="2800" dirty="0"/>
          </a:p>
        </p:txBody>
      </p:sp>
      <p:pic>
        <p:nvPicPr>
          <p:cNvPr id="5122" name="Picture 2" descr="Парад Победы 24 июня 1945 года : Министерство обороны Российской Федер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0938"/>
            <a:ext cx="3702987" cy="24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3928" y="2214554"/>
            <a:ext cx="5005790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005064"/>
            <a:ext cx="4991276" cy="1066344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Катюша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95854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Оружие Победы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29320" y="205237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78350"/>
            <a:ext cx="2451050" cy="2451050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13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09414" y="2191512"/>
            <a:ext cx="5005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Каким женским </a:t>
            </a:r>
            <a:r>
              <a:rPr lang="ru-RU" sz="2800" dirty="0" smtClean="0">
                <a:solidFill>
                  <a:srgbClr val="000000"/>
                </a:solidFill>
              </a:rPr>
              <a:t>именем </a:t>
            </a:r>
            <a:r>
              <a:rPr lang="ru-RU" sz="2800" dirty="0">
                <a:solidFill>
                  <a:srgbClr val="000000"/>
                </a:solidFill>
              </a:rPr>
              <a:t>назвали </a:t>
            </a:r>
            <a:r>
              <a:rPr lang="ru-RU" sz="2800" dirty="0" smtClean="0">
                <a:solidFill>
                  <a:srgbClr val="000000"/>
                </a:solidFill>
              </a:rPr>
              <a:t>в </a:t>
            </a:r>
            <a:r>
              <a:rPr lang="ru-RU" sz="2800" dirty="0">
                <a:solidFill>
                  <a:srgbClr val="000000"/>
                </a:solidFill>
              </a:rPr>
              <a:t>народе гвардейский </a:t>
            </a:r>
            <a:r>
              <a:rPr lang="ru-RU" sz="2800" dirty="0" smtClean="0">
                <a:solidFill>
                  <a:srgbClr val="000000"/>
                </a:solidFill>
              </a:rPr>
              <a:t>миномет «</a:t>
            </a:r>
            <a:r>
              <a:rPr lang="ru-RU" sz="2800" dirty="0">
                <a:solidFill>
                  <a:srgbClr val="000000"/>
                </a:solidFill>
              </a:rPr>
              <a:t>БМ-13»? </a:t>
            </a:r>
            <a:endParaRPr lang="ru-RU" sz="2800" dirty="0"/>
          </a:p>
        </p:txBody>
      </p:sp>
      <p:pic>
        <p:nvPicPr>
          <p:cNvPr id="6146" name="Picture 2" descr="21 июня 1941 года на вооружение РККА принята легендарная установка «Катюша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3"/>
          <a:stretch/>
        </p:blipFill>
        <p:spPr bwMode="auto">
          <a:xfrm>
            <a:off x="261257" y="2658010"/>
            <a:ext cx="3519641" cy="1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47864" y="3812483"/>
            <a:ext cx="5581854" cy="1982738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Штурмовик Ил-</a:t>
            </a:r>
            <a:r>
              <a:rPr lang="ru-RU" sz="2900" b="1" dirty="0" smtClean="0">
                <a:solidFill>
                  <a:schemeClr val="accent1"/>
                </a:solidFill>
                <a:latin typeface="Astra" pitchFamily="2" charset="0"/>
              </a:rPr>
              <a:t>10 </a:t>
            </a:r>
            <a:r>
              <a:rPr lang="ru-RU" sz="29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поддерживал огнём наземные </a:t>
            </a:r>
            <a:r>
              <a:rPr lang="ru-RU" sz="2900" b="1" dirty="0">
                <a:solidFill>
                  <a:schemeClr val="accent1"/>
                </a:solidFill>
                <a:latin typeface="Elzevir" panose="020B0603050302020204" pitchFamily="34" charset="0"/>
              </a:rPr>
              <a:t>части в боевых действиях против вражеских танков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939454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Оружие Победы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30526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78350"/>
            <a:ext cx="2448272" cy="2448272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14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2367293"/>
            <a:ext cx="5581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Какой самолет получил прозвище «летающий танк» и почему</a:t>
            </a:r>
            <a:r>
              <a:rPr lang="ru-RU" sz="2800" dirty="0" smtClean="0">
                <a:solidFill>
                  <a:srgbClr val="000000"/>
                </a:solidFill>
              </a:rPr>
              <a:t>?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2182626"/>
            <a:ext cx="5581854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8035">
            <a:off x="112199" y="2874752"/>
            <a:ext cx="3287178" cy="910533"/>
          </a:xfrm>
          <a:prstGeom prst="rect">
            <a:avLst/>
          </a:prstGeom>
        </p:spPr>
      </p:pic>
      <p:sp>
        <p:nvSpPr>
          <p:cNvPr id="17" name="Управляющая кнопка: назад 16">
            <a:hlinkClick r:id="rId5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2071678"/>
            <a:ext cx="5653862" cy="1938992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318447"/>
            <a:ext cx="5653862" cy="1414809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Они </a:t>
            </a:r>
            <a:r>
              <a:rPr lang="ru-RU" sz="3800" b="1" dirty="0">
                <a:solidFill>
                  <a:schemeClr val="accent1"/>
                </a:solidFill>
                <a:latin typeface="Elzevir" panose="020B0603050302020204" pitchFamily="34" charset="0"/>
              </a:rPr>
              <a:t>пробивали броню немецких танков «</a:t>
            </a:r>
            <a:r>
              <a:rPr lang="ru-RU" sz="38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Тигр»</a:t>
            </a:r>
            <a:endParaRPr lang="ru-RU" sz="38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903064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Оружие Победы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31916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60250"/>
            <a:ext cx="2502555" cy="2502555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15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2047670"/>
            <a:ext cx="5868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Во время </a:t>
            </a:r>
            <a:r>
              <a:rPr lang="ru-RU" sz="2800" dirty="0" smtClean="0">
                <a:solidFill>
                  <a:srgbClr val="000000"/>
                </a:solidFill>
              </a:rPr>
              <a:t>войны фронтовики называли </a:t>
            </a:r>
            <a:r>
              <a:rPr lang="ru-RU" sz="2800" dirty="0">
                <a:solidFill>
                  <a:srgbClr val="000000"/>
                </a:solidFill>
              </a:rPr>
              <a:t>самоходную артиллерийскую установку </a:t>
            </a:r>
            <a:r>
              <a:rPr lang="ru-RU" sz="2800" dirty="0" smtClean="0">
                <a:solidFill>
                  <a:srgbClr val="000000"/>
                </a:solidFill>
              </a:rPr>
              <a:t>СУ-152 «</a:t>
            </a:r>
            <a:r>
              <a:rPr lang="ru-RU" sz="2800" dirty="0">
                <a:solidFill>
                  <a:srgbClr val="000000"/>
                </a:solidFill>
              </a:rPr>
              <a:t>зверобоем». </a:t>
            </a:r>
            <a:r>
              <a:rPr lang="ru-RU" sz="2800" dirty="0" smtClean="0">
                <a:solidFill>
                  <a:srgbClr val="000000"/>
                </a:solidFill>
              </a:rPr>
              <a:t>Почему?</a:t>
            </a:r>
            <a:endParaRPr lang="ru-RU" sz="2800" dirty="0"/>
          </a:p>
        </p:txBody>
      </p:sp>
      <p:pic>
        <p:nvPicPr>
          <p:cNvPr id="7170" name="Picture 2" descr="Cу 152 авг-сент 43г.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63" y="2445612"/>
            <a:ext cx="2906552" cy="19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5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7904" y="2271209"/>
            <a:ext cx="5221813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897549"/>
            <a:ext cx="5230264" cy="1000132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Т-</a:t>
            </a:r>
            <a:r>
              <a:rPr lang="ru-RU" sz="4000" b="1" dirty="0" smtClean="0">
                <a:solidFill>
                  <a:schemeClr val="accent1"/>
                </a:solidFill>
                <a:latin typeface="Astra" pitchFamily="2" charset="0"/>
              </a:rPr>
              <a:t>34</a:t>
            </a:r>
            <a:endParaRPr lang="ru-RU" sz="4000" b="1" dirty="0">
              <a:solidFill>
                <a:schemeClr val="accent1"/>
              </a:solidFill>
              <a:latin typeface="Astra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944554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Оружие Победы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52284" y="209502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02" y="4581128"/>
            <a:ext cx="2499198" cy="2499198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16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2274976"/>
            <a:ext cx="4902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Какой из этих отечественных танков стал легендой </a:t>
            </a:r>
            <a:r>
              <a:rPr lang="ru-RU" sz="2800" dirty="0" smtClean="0">
                <a:solidFill>
                  <a:srgbClr val="000000"/>
                </a:solidFill>
              </a:rPr>
              <a:t>Второй Мировой </a:t>
            </a:r>
            <a:r>
              <a:rPr lang="ru-RU" sz="2800" dirty="0">
                <a:solidFill>
                  <a:srgbClr val="000000"/>
                </a:solidFill>
              </a:rPr>
              <a:t>войны</a:t>
            </a:r>
            <a:r>
              <a:rPr lang="ru-RU" sz="2800" dirty="0" smtClean="0">
                <a:solidFill>
                  <a:srgbClr val="000000"/>
                </a:solidFill>
              </a:rPr>
              <a:t>?</a:t>
            </a:r>
            <a:endParaRPr lang="ru-RU" sz="2800" dirty="0"/>
          </a:p>
        </p:txBody>
      </p:sp>
      <p:pic>
        <p:nvPicPr>
          <p:cNvPr id="8194" name="Picture 2" descr="Т-34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5730"/>
            <a:ext cx="3169245" cy="23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Игра включает в себя 30 вопросов, относящихся к 5 категориям.</a:t>
            </a:r>
          </a:p>
          <a:p>
            <a:r>
              <a:rPr lang="ru-RU" sz="2000" dirty="0" smtClean="0"/>
              <a:t>Выберите категорию и номер задания и кликните по номеру на звёздочке. Вы перейдёте на слайд с вопросом.</a:t>
            </a:r>
          </a:p>
          <a:p>
            <a:r>
              <a:rPr lang="ru-RU" sz="2000" dirty="0" smtClean="0"/>
              <a:t>В верхнем правом углу слайда расположен таймер. Время на подготовку ответа – до 1 минуты.</a:t>
            </a:r>
          </a:p>
          <a:p>
            <a:r>
              <a:rPr lang="ru-RU" sz="2000" dirty="0" smtClean="0"/>
              <a:t>Чтобы проверить правильность ответа необходимо щёлкнуть по знаку «Вечный огонь».</a:t>
            </a:r>
          </a:p>
          <a:p>
            <a:r>
              <a:rPr lang="ru-RU" sz="2000" dirty="0" smtClean="0"/>
              <a:t>Для возврата на игровое поле нажмите на знак. </a:t>
            </a:r>
          </a:p>
          <a:p>
            <a:r>
              <a:rPr lang="ru-RU" sz="2000" dirty="0" smtClean="0"/>
              <a:t>По кнопке      осуществляется переход на слайд с тематической песней «О той весне». </a:t>
            </a: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-9624"/>
            <a:ext cx="8517632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Astra" pitchFamily="2" charset="0"/>
              </a:rPr>
              <a:t>Правила игры</a:t>
            </a:r>
            <a:endParaRPr lang="ru-RU" sz="5000" b="1" dirty="0">
              <a:solidFill>
                <a:srgbClr val="C00000"/>
              </a:solidFill>
              <a:latin typeface="Astra" pitchFamily="2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868144" y="3717032"/>
            <a:ext cx="360040" cy="286556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96" descr="j0435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3" y="3262752"/>
            <a:ext cx="648072" cy="64807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7" t="5900" r="18825" b="12201"/>
          <a:stretch/>
        </p:blipFill>
        <p:spPr>
          <a:xfrm>
            <a:off x="1786630" y="4003588"/>
            <a:ext cx="216024" cy="5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40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7903" y="2352741"/>
            <a:ext cx="5072320" cy="1077218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3300"/>
              </a:solidFill>
            </a:endParaRPr>
          </a:p>
          <a:p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941566"/>
            <a:ext cx="5112567" cy="999601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Ручной пулемет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849899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Оружие Победы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42426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26" y="4437113"/>
            <a:ext cx="2598206" cy="2598206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17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28481" y="2334636"/>
            <a:ext cx="5112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Какое огнестрельное оружие изобрёл </a:t>
            </a:r>
            <a:r>
              <a:rPr lang="ru-RU" sz="2800" dirty="0" smtClean="0">
                <a:solidFill>
                  <a:srgbClr val="000000"/>
                </a:solidFill>
              </a:rPr>
              <a:t>В.А. Дегтярёв?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61062">
            <a:off x="-458991" y="2642543"/>
            <a:ext cx="4898720" cy="1714552"/>
          </a:xfrm>
          <a:prstGeom prst="rect">
            <a:avLst/>
          </a:prstGeom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2233898"/>
            <a:ext cx="5509846" cy="1938992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09120"/>
            <a:ext cx="5509846" cy="936104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Папашей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801234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Оружие Победы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7347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441350"/>
            <a:ext cx="2592288" cy="2592288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18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2233898"/>
            <a:ext cx="55098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Во время Великой Отечественной войны установку </a:t>
            </a:r>
            <a:r>
              <a:rPr lang="ru-RU" sz="2800" dirty="0" smtClean="0">
                <a:solidFill>
                  <a:srgbClr val="000000"/>
                </a:solidFill>
              </a:rPr>
              <a:t>БМ-13 называли </a:t>
            </a:r>
            <a:r>
              <a:rPr lang="ru-RU" sz="2800" dirty="0">
                <a:solidFill>
                  <a:srgbClr val="000000"/>
                </a:solidFill>
              </a:rPr>
              <a:t>«катюшей», а как называли автомат «ППШ» (</a:t>
            </a:r>
            <a:r>
              <a:rPr lang="ru-RU" sz="2800" dirty="0" err="1" smtClean="0">
                <a:solidFill>
                  <a:srgbClr val="000000"/>
                </a:solidFill>
              </a:rPr>
              <a:t>пэпэша</a:t>
            </a:r>
            <a:r>
              <a:rPr lang="ru-RU" sz="2800" dirty="0" smtClean="0">
                <a:solidFill>
                  <a:srgbClr val="000000"/>
                </a:solidFill>
              </a:rPr>
              <a:t>)?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08260">
            <a:off x="-267715" y="2423308"/>
            <a:ext cx="4166078" cy="1807869"/>
          </a:xfrm>
          <a:prstGeom prst="rect">
            <a:avLst/>
          </a:prstGeom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1772817"/>
            <a:ext cx="5904656" cy="2554545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 smtClean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586723"/>
            <a:ext cx="5904656" cy="1082319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К.Г. Жуков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1117224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Великие полководцы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15598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667" y="4797750"/>
            <a:ext cx="2279650" cy="22796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985435" y="167859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Прославленный полководец, командующий войсками в битве под Москвой, в наступлении на Берлин. Заместитель Главнокомандующего. Четырежды герой СССР, маршал. В 1955-57г. - министр обороны СССР. </a:t>
            </a:r>
            <a:endParaRPr lang="ru-RU" sz="2800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19</a:t>
            </a:r>
            <a:endParaRPr lang="ru-RU" sz="1000" b="1" dirty="0"/>
          </a:p>
        </p:txBody>
      </p:sp>
      <p:pic>
        <p:nvPicPr>
          <p:cNvPr id="2050" name="Picture 2" descr="https://ar.culture.ru/attachments/attachment/middle/5a1c600097d8bed4466d8d35-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90" y="1607450"/>
            <a:ext cx="2797196" cy="3543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1928802"/>
            <a:ext cx="5616624" cy="230832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9852" y="4450182"/>
            <a:ext cx="5616624" cy="119587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И.С. Конев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1130972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Великие полководцы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2632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02" y="4665696"/>
            <a:ext cx="2376264" cy="237626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75856" y="2132856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ВОВ командующий армиями и фронтами. В 1946-50г. и 1955-56г.- главком сухопутных войск. Дважды герой СССР, маршал.</a:t>
            </a:r>
            <a:endParaRPr lang="ru-RU" sz="2800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20</a:t>
            </a:r>
            <a:endParaRPr lang="ru-RU" sz="1000" b="1" dirty="0"/>
          </a:p>
        </p:txBody>
      </p:sp>
      <p:pic>
        <p:nvPicPr>
          <p:cNvPr id="3074" name="Picture 2" descr="https://ar.culture.ru/attachments/attachment/middle/5a1c50e497d8bed4466d8cf0-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04" y="1584883"/>
            <a:ext cx="2807261" cy="3513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1916756"/>
            <a:ext cx="5976664" cy="230832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581128"/>
            <a:ext cx="6007922" cy="1130354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К.К. Рокоссовский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1099797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Великие полководцы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59" y="4714444"/>
            <a:ext cx="2314956" cy="231495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019082" y="1919517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Участник Сталинградской и Курской битв. Дважды герой СССР. Маршал СССР и маршал Польши. Командовал Парадом Победы в Москве на Красной площади 24 июня 1945 года.</a:t>
            </a:r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21</a:t>
            </a:r>
            <a:endParaRPr lang="ru-RU" sz="1000" b="1" dirty="0"/>
          </a:p>
        </p:txBody>
      </p:sp>
      <p:pic>
        <p:nvPicPr>
          <p:cNvPr id="4100" name="Picture 4" descr="https://ar.culture.ru/attachments/attachment/middle/5a1c395997d8bed4466d8c05-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29" y="1520313"/>
            <a:ext cx="2749023" cy="33583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1988840"/>
            <a:ext cx="5400600" cy="206210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339771"/>
            <a:ext cx="5400600" cy="1301481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Р.Я. Малиновский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1157960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Великие полководцы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57702" y="243388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208" y="4797152"/>
            <a:ext cx="2279650" cy="22796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455876" y="2062186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ВОВ командующий армиями, 2-м Украинским фронтом. Дважды герой СССР, маршал. В 1957-67г. министр обороны СССР. </a:t>
            </a:r>
            <a:endParaRPr lang="ru-RU" sz="2800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22</a:t>
            </a:r>
            <a:endParaRPr lang="ru-RU" sz="1000" b="1" dirty="0"/>
          </a:p>
        </p:txBody>
      </p:sp>
      <p:pic>
        <p:nvPicPr>
          <p:cNvPr id="5122" name="Picture 2" descr="https://ar.culture.ru/attachments/attachment/middle/5a1c504197d8bed4466d8cdf-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09" y="1516979"/>
            <a:ext cx="2869791" cy="3505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1976456"/>
            <a:ext cx="5544616" cy="2062103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2984" y="4387560"/>
            <a:ext cx="5508612" cy="1233180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Ф.И. Толбухин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58690" y="1145377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Великие полководцы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pic>
        <p:nvPicPr>
          <p:cNvPr id="19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12" y="4814354"/>
            <a:ext cx="2279650" cy="227965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347864" y="2033436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ВОВ командующий армиями, </a:t>
            </a:r>
          </a:p>
          <a:p>
            <a:pPr algn="ctr"/>
            <a:r>
              <a:rPr lang="ru-RU" sz="2800" dirty="0" smtClean="0"/>
              <a:t>4-м, потом 3-м Украинским фронтом. Освобождал Румынию и Болгарию. Герой СССР, маршал.</a:t>
            </a:r>
            <a:endParaRPr lang="ru-RU" sz="2800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23</a:t>
            </a:r>
            <a:endParaRPr lang="ru-RU" sz="1000" b="1" dirty="0"/>
          </a:p>
        </p:txBody>
      </p:sp>
      <p:pic>
        <p:nvPicPr>
          <p:cNvPr id="6146" name="Picture 2" descr="https://ar.culture.ru/attachments/attachment/middle/5a1c38bb97d8bed4466d8bf2-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03" y="1500174"/>
            <a:ext cx="2856904" cy="353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9344" y="1988840"/>
            <a:ext cx="5690374" cy="230832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9343" y="4570811"/>
            <a:ext cx="5690374" cy="1090438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Л.А. Говоров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06661" y="1115905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Великие полководцы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31916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07" y="4797152"/>
            <a:ext cx="2279650" cy="22796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39343" y="2009502"/>
            <a:ext cx="5690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 1942 до конца войны - командующий Ленинградским фронтом. Герой СССР, маршал. После войны командовал ПВО (1948-52г., 1954-55г.).</a:t>
            </a:r>
            <a:endParaRPr lang="ru-RU" sz="2800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24</a:t>
            </a:r>
            <a:endParaRPr lang="ru-RU" sz="1000" b="1" dirty="0"/>
          </a:p>
        </p:txBody>
      </p:sp>
      <p:pic>
        <p:nvPicPr>
          <p:cNvPr id="1026" name="Picture 2" descr="05g12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82" y="1656557"/>
            <a:ext cx="2725575" cy="3455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27777" y="1628800"/>
            <a:ext cx="5364703" cy="341632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7778" y="5245207"/>
            <a:ext cx="5401940" cy="704073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Волгоград </a:t>
            </a:r>
            <a:r>
              <a:rPr lang="ru-RU" sz="3700" b="1" dirty="0" smtClean="0">
                <a:solidFill>
                  <a:schemeClr val="accent1"/>
                </a:solidFill>
                <a:latin typeface="Astra" pitchFamily="2" charset="0"/>
              </a:rPr>
              <a:t>(</a:t>
            </a:r>
            <a:r>
              <a:rPr lang="ru-RU" sz="37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Сталинград</a:t>
            </a:r>
            <a:r>
              <a:rPr lang="ru-RU" sz="3700" b="1" dirty="0" smtClean="0">
                <a:solidFill>
                  <a:schemeClr val="accent1"/>
                </a:solidFill>
                <a:latin typeface="Astra" pitchFamily="2" charset="0"/>
              </a:rPr>
              <a:t>)</a:t>
            </a:r>
            <a:endParaRPr lang="ru-RU" sz="3700" b="1" dirty="0">
              <a:solidFill>
                <a:schemeClr val="accent1"/>
              </a:solidFill>
              <a:latin typeface="Astra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5647" y="1094478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Города-герои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24965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67" y="4581128"/>
            <a:ext cx="2453754" cy="245375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527778" y="1668730"/>
            <a:ext cx="5364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 1942 г.  у стен этого города решалась судьба всего цивилизованного мира.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 междуречье Волги и Дона развернулось величайшее в истории войн сражение. </a:t>
            </a:r>
            <a:r>
              <a:rPr lang="ru-RU" sz="2400" dirty="0" smtClean="0"/>
              <a:t>58 суток сержант Павлов и его бойцы отбивали атаки вражеской пехоты, танков и самолетов, ведя  оборону в одном из домов города. </a:t>
            </a:r>
            <a:endParaRPr lang="ru-RU" sz="2400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7</a:t>
            </a:r>
            <a:endParaRPr lang="ru-RU" sz="1000" b="1" dirty="0"/>
          </a:p>
        </p:txBody>
      </p:sp>
      <p:pic>
        <p:nvPicPr>
          <p:cNvPr id="2050" name="Picture 2" descr="https://histrf.ru/uploads/media/default/0001/55/a273c23b85bb6f12a92e057fcf23a73096e5a7b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1718"/>
            <a:ext cx="3251865" cy="216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1988840"/>
            <a:ext cx="5400600" cy="230832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81127"/>
            <a:ext cx="5400600" cy="960709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Брест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4381" y="1190217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Города-герои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73474" y="228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77" y="4797152"/>
            <a:ext cx="2279650" cy="22796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419872" y="2204864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На всю страну стал известен подвиг пограничников этой крепости, которые около месяца сдерживали дивизию фашистов. 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8</a:t>
            </a:r>
            <a:endParaRPr lang="ru-RU" sz="1000" b="1" dirty="0"/>
          </a:p>
        </p:txBody>
      </p:sp>
      <p:pic>
        <p:nvPicPr>
          <p:cNvPr id="6146" name="Picture 2" descr="Купить «Город Герой Брест» в Москве за ✓ 100 ру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5643"/>
            <a:ext cx="2123306" cy="30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2339752" y="260648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347864" y="260648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85728"/>
            <a:ext cx="1793836" cy="857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Военные песни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499992" y="260648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652120" y="260648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804248" y="260648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5" name="5-конечная звезда 34"/>
          <p:cNvSpPr/>
          <p:nvPr/>
        </p:nvSpPr>
        <p:spPr>
          <a:xfrm>
            <a:off x="7884368" y="260648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6" name="5-конечная звезда 35"/>
          <p:cNvSpPr/>
          <p:nvPr/>
        </p:nvSpPr>
        <p:spPr>
          <a:xfrm>
            <a:off x="2339752" y="141277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7" name="5-конечная звезда 36"/>
          <p:cNvSpPr/>
          <p:nvPr/>
        </p:nvSpPr>
        <p:spPr>
          <a:xfrm>
            <a:off x="3419872" y="141277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14282" y="1484784"/>
            <a:ext cx="1793836" cy="857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Города-герои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4499992" y="141277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0" name="5-конечная звезда 39"/>
          <p:cNvSpPr/>
          <p:nvPr/>
        </p:nvSpPr>
        <p:spPr>
          <a:xfrm>
            <a:off x="5652120" y="141277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1" name="5-конечная звезда 40"/>
          <p:cNvSpPr/>
          <p:nvPr/>
        </p:nvSpPr>
        <p:spPr>
          <a:xfrm>
            <a:off x="6732240" y="141277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2" name="5-конечная звезда 41">
            <a:hlinkClick r:id="rId2" action="ppaction://hlinksldjump"/>
          </p:cNvPr>
          <p:cNvSpPr/>
          <p:nvPr/>
        </p:nvSpPr>
        <p:spPr>
          <a:xfrm>
            <a:off x="7812360" y="141277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3" name="5-конечная звезда 42"/>
          <p:cNvSpPr/>
          <p:nvPr/>
        </p:nvSpPr>
        <p:spPr>
          <a:xfrm>
            <a:off x="2327278" y="249289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4" name="5-конечная звезда 43"/>
          <p:cNvSpPr/>
          <p:nvPr/>
        </p:nvSpPr>
        <p:spPr>
          <a:xfrm>
            <a:off x="3419872" y="249289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82" y="2636912"/>
            <a:ext cx="1793836" cy="857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Оружие Победы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46" name="5-конечная звезда 45"/>
          <p:cNvSpPr/>
          <p:nvPr/>
        </p:nvSpPr>
        <p:spPr>
          <a:xfrm>
            <a:off x="4499992" y="249289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7" name="5-конечная звезда 46"/>
          <p:cNvSpPr/>
          <p:nvPr/>
        </p:nvSpPr>
        <p:spPr>
          <a:xfrm>
            <a:off x="5580112" y="249289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8" name="5-конечная звезда 47"/>
          <p:cNvSpPr/>
          <p:nvPr/>
        </p:nvSpPr>
        <p:spPr>
          <a:xfrm>
            <a:off x="6732240" y="249289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9" name="5-конечная звезда 48"/>
          <p:cNvSpPr/>
          <p:nvPr/>
        </p:nvSpPr>
        <p:spPr>
          <a:xfrm>
            <a:off x="7884368" y="2492896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0" name="5-конечная звезда 49"/>
          <p:cNvSpPr/>
          <p:nvPr/>
        </p:nvSpPr>
        <p:spPr>
          <a:xfrm>
            <a:off x="2339752" y="3645024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1" name="5-конечная звезда 50"/>
          <p:cNvSpPr/>
          <p:nvPr/>
        </p:nvSpPr>
        <p:spPr>
          <a:xfrm>
            <a:off x="3419872" y="3645024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282" y="3789040"/>
            <a:ext cx="1793836" cy="857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Великие полководцы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4499992" y="3645024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4" name="5-конечная звезда 53"/>
          <p:cNvSpPr/>
          <p:nvPr/>
        </p:nvSpPr>
        <p:spPr>
          <a:xfrm>
            <a:off x="5652120" y="3645024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5" name="5-конечная звезда 54"/>
          <p:cNvSpPr/>
          <p:nvPr/>
        </p:nvSpPr>
        <p:spPr>
          <a:xfrm>
            <a:off x="6732240" y="3645024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6" name="5-конечная звезда 55"/>
          <p:cNvSpPr/>
          <p:nvPr/>
        </p:nvSpPr>
        <p:spPr>
          <a:xfrm>
            <a:off x="7812360" y="3645024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4" name="5-конечная звезда 63"/>
          <p:cNvSpPr/>
          <p:nvPr/>
        </p:nvSpPr>
        <p:spPr>
          <a:xfrm>
            <a:off x="2339752" y="4797152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5" name="5-конечная звезда 64"/>
          <p:cNvSpPr/>
          <p:nvPr/>
        </p:nvSpPr>
        <p:spPr>
          <a:xfrm>
            <a:off x="3419872" y="4797152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14282" y="4941168"/>
            <a:ext cx="1793836" cy="857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Даты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67" name="5-конечная звезда 66"/>
          <p:cNvSpPr/>
          <p:nvPr/>
        </p:nvSpPr>
        <p:spPr>
          <a:xfrm>
            <a:off x="4499992" y="4797152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8" name="5-конечная звезда 67"/>
          <p:cNvSpPr/>
          <p:nvPr/>
        </p:nvSpPr>
        <p:spPr>
          <a:xfrm>
            <a:off x="5652120" y="4797152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9" name="5-конечная звезда 68"/>
          <p:cNvSpPr/>
          <p:nvPr/>
        </p:nvSpPr>
        <p:spPr>
          <a:xfrm>
            <a:off x="6804248" y="4797152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70" name="5-конечная звезда 69"/>
          <p:cNvSpPr/>
          <p:nvPr/>
        </p:nvSpPr>
        <p:spPr>
          <a:xfrm>
            <a:off x="7884368" y="4797152"/>
            <a:ext cx="1071570" cy="857256"/>
          </a:xfrm>
          <a:prstGeom prst="star5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57" name="TextBox 56">
            <a:hlinkClick r:id="rId3" action="ppaction://hlinksldjump"/>
          </p:cNvPr>
          <p:cNvSpPr txBox="1"/>
          <p:nvPr/>
        </p:nvSpPr>
        <p:spPr>
          <a:xfrm>
            <a:off x="2569435" y="500937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hlinkClick r:id="rId2" action="ppaction://hlinksldjump"/>
          </p:cNvPr>
          <p:cNvSpPr txBox="1"/>
          <p:nvPr/>
        </p:nvSpPr>
        <p:spPr>
          <a:xfrm>
            <a:off x="2664643" y="4445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hlinkClick r:id="rId4" action="ppaction://hlinksldjump"/>
          </p:cNvPr>
          <p:cNvSpPr txBox="1"/>
          <p:nvPr/>
        </p:nvSpPr>
        <p:spPr>
          <a:xfrm>
            <a:off x="3659172" y="4445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hlinkClick r:id="rId5" action="ppaction://hlinksldjump"/>
          </p:cNvPr>
          <p:cNvSpPr txBox="1"/>
          <p:nvPr/>
        </p:nvSpPr>
        <p:spPr>
          <a:xfrm>
            <a:off x="4821463" y="46621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hlinkClick r:id="rId6" action="ppaction://hlinksldjump"/>
          </p:cNvPr>
          <p:cNvSpPr txBox="1"/>
          <p:nvPr/>
        </p:nvSpPr>
        <p:spPr>
          <a:xfrm>
            <a:off x="5973591" y="46193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hlinkClick r:id="rId7" action="ppaction://hlinksldjump"/>
          </p:cNvPr>
          <p:cNvSpPr txBox="1"/>
          <p:nvPr/>
        </p:nvSpPr>
        <p:spPr>
          <a:xfrm>
            <a:off x="7125719" y="44928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>
            <a:hlinkClick r:id="rId8" action="ppaction://hlinksldjump"/>
          </p:cNvPr>
          <p:cNvSpPr txBox="1"/>
          <p:nvPr/>
        </p:nvSpPr>
        <p:spPr>
          <a:xfrm>
            <a:off x="8245712" y="43441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>
            <a:hlinkClick r:id="rId9" action="ppaction://hlinksldjump"/>
          </p:cNvPr>
          <p:cNvSpPr txBox="1"/>
          <p:nvPr/>
        </p:nvSpPr>
        <p:spPr>
          <a:xfrm>
            <a:off x="3634651" y="497048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>
            <a:hlinkClick r:id="rId10" action="ppaction://hlinksldjump"/>
          </p:cNvPr>
          <p:cNvSpPr txBox="1"/>
          <p:nvPr/>
        </p:nvSpPr>
        <p:spPr>
          <a:xfrm>
            <a:off x="4718010" y="498588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>
            <a:hlinkClick r:id="rId11" action="ppaction://hlinksldjump"/>
          </p:cNvPr>
          <p:cNvSpPr txBox="1"/>
          <p:nvPr/>
        </p:nvSpPr>
        <p:spPr>
          <a:xfrm>
            <a:off x="5884914" y="497048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>
            <a:hlinkClick r:id="rId12" action="ppaction://hlinksldjump"/>
          </p:cNvPr>
          <p:cNvSpPr txBox="1"/>
          <p:nvPr/>
        </p:nvSpPr>
        <p:spPr>
          <a:xfrm>
            <a:off x="7005526" y="498588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>
            <a:hlinkClick r:id="rId13" action="ppaction://hlinksldjump"/>
          </p:cNvPr>
          <p:cNvSpPr txBox="1"/>
          <p:nvPr/>
        </p:nvSpPr>
        <p:spPr>
          <a:xfrm>
            <a:off x="8107213" y="49948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hlinkClick r:id="rId14" action="ppaction://hlinksldjump"/>
          </p:cNvPr>
          <p:cNvSpPr txBox="1"/>
          <p:nvPr/>
        </p:nvSpPr>
        <p:spPr>
          <a:xfrm>
            <a:off x="2545631" y="2673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>
            <a:hlinkClick r:id="rId15" action="ppaction://hlinksldjump"/>
          </p:cNvPr>
          <p:cNvSpPr txBox="1"/>
          <p:nvPr/>
        </p:nvSpPr>
        <p:spPr>
          <a:xfrm>
            <a:off x="3617201" y="267848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>
            <a:hlinkClick r:id="rId16" action="ppaction://hlinksldjump"/>
          </p:cNvPr>
          <p:cNvSpPr txBox="1"/>
          <p:nvPr/>
        </p:nvSpPr>
        <p:spPr>
          <a:xfrm>
            <a:off x="4675737" y="266760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>
            <a:hlinkClick r:id="rId17" action="ppaction://hlinksldjump"/>
          </p:cNvPr>
          <p:cNvSpPr txBox="1"/>
          <p:nvPr/>
        </p:nvSpPr>
        <p:spPr>
          <a:xfrm>
            <a:off x="5796136" y="266760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>
            <a:hlinkClick r:id="rId18" action="ppaction://hlinksldjump"/>
          </p:cNvPr>
          <p:cNvSpPr txBox="1"/>
          <p:nvPr/>
        </p:nvSpPr>
        <p:spPr>
          <a:xfrm>
            <a:off x="6948264" y="264929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>
            <a:hlinkClick r:id="rId19" action="ppaction://hlinksldjump"/>
          </p:cNvPr>
          <p:cNvSpPr txBox="1"/>
          <p:nvPr/>
        </p:nvSpPr>
        <p:spPr>
          <a:xfrm>
            <a:off x="8100392" y="266760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>
            <a:hlinkClick r:id="rId20" action="ppaction://hlinksldjump"/>
          </p:cNvPr>
          <p:cNvSpPr txBox="1"/>
          <p:nvPr/>
        </p:nvSpPr>
        <p:spPr>
          <a:xfrm>
            <a:off x="2568871" y="383569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>
            <a:hlinkClick r:id="rId21" action="ppaction://hlinksldjump"/>
          </p:cNvPr>
          <p:cNvSpPr txBox="1"/>
          <p:nvPr/>
        </p:nvSpPr>
        <p:spPr>
          <a:xfrm>
            <a:off x="3617201" y="383569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hlinkClick r:id="rId22" action="ppaction://hlinksldjump"/>
          </p:cNvPr>
          <p:cNvSpPr txBox="1"/>
          <p:nvPr/>
        </p:nvSpPr>
        <p:spPr>
          <a:xfrm>
            <a:off x="4724566" y="383569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>
            <a:hlinkClick r:id="rId23" action="ppaction://hlinksldjump"/>
          </p:cNvPr>
          <p:cNvSpPr txBox="1"/>
          <p:nvPr/>
        </p:nvSpPr>
        <p:spPr>
          <a:xfrm>
            <a:off x="5884914" y="38126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>
            <a:hlinkClick r:id="rId24" action="ppaction://hlinksldjump"/>
          </p:cNvPr>
          <p:cNvSpPr txBox="1"/>
          <p:nvPr/>
        </p:nvSpPr>
        <p:spPr>
          <a:xfrm>
            <a:off x="6961983" y="383569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>
            <a:hlinkClick r:id="rId25" action="ppaction://hlinksldjump"/>
          </p:cNvPr>
          <p:cNvSpPr txBox="1"/>
          <p:nvPr/>
        </p:nvSpPr>
        <p:spPr>
          <a:xfrm>
            <a:off x="8028384" y="383031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>
            <a:hlinkClick r:id="rId26" action="ppaction://hlinksldjump"/>
          </p:cNvPr>
          <p:cNvSpPr txBox="1"/>
          <p:nvPr/>
        </p:nvSpPr>
        <p:spPr>
          <a:xfrm>
            <a:off x="2661223" y="16091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>
            <a:hlinkClick r:id="rId27" action="ppaction://hlinksldjump"/>
          </p:cNvPr>
          <p:cNvSpPr txBox="1"/>
          <p:nvPr/>
        </p:nvSpPr>
        <p:spPr>
          <a:xfrm>
            <a:off x="3780377" y="159849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>
            <a:hlinkClick r:id="rId28" action="ppaction://hlinksldjump"/>
          </p:cNvPr>
          <p:cNvSpPr txBox="1"/>
          <p:nvPr/>
        </p:nvSpPr>
        <p:spPr>
          <a:xfrm>
            <a:off x="4821463" y="158548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>
            <a:hlinkClick r:id="rId29" action="ppaction://hlinksldjump"/>
          </p:cNvPr>
          <p:cNvSpPr txBox="1"/>
          <p:nvPr/>
        </p:nvSpPr>
        <p:spPr>
          <a:xfrm>
            <a:off x="5868144" y="16164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>
            <a:hlinkClick r:id="rId30" action="ppaction://hlinksldjump"/>
          </p:cNvPr>
          <p:cNvSpPr txBox="1"/>
          <p:nvPr/>
        </p:nvSpPr>
        <p:spPr>
          <a:xfrm>
            <a:off x="6956814" y="161642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>
            <a:hlinkClick r:id="rId31" action="ppaction://hlinksldjump"/>
          </p:cNvPr>
          <p:cNvSpPr txBox="1"/>
          <p:nvPr/>
        </p:nvSpPr>
        <p:spPr>
          <a:xfrm>
            <a:off x="8028384" y="15802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408" y="6150114"/>
            <a:ext cx="426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ИГРОВОЕ ПОЛЕ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72" name="Рисунок 71">
            <a:hlinkClick r:id="rId32" action="ppaction://hlinksldjump"/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7" t="5900" r="18825" b="12201"/>
          <a:stretch/>
        </p:blipFill>
        <p:spPr>
          <a:xfrm>
            <a:off x="8744814" y="5715788"/>
            <a:ext cx="243757" cy="613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1" grpId="0"/>
      <p:bldP spid="62" grpId="0"/>
      <p:bldP spid="63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58" grpId="0"/>
      <p:bldP spid="85" grpId="0"/>
      <p:bldP spid="86" grpId="0"/>
      <p:bldP spid="87" grpId="0"/>
      <p:bldP spid="88" grpId="0"/>
      <p:bldP spid="89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488" y="2071678"/>
            <a:ext cx="5567984" cy="2554545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2488" y="4941168"/>
            <a:ext cx="5567984" cy="86409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Смоленск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8690" y="1237267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Города-герои</a:t>
            </a:r>
            <a:endParaRPr lang="ru-RU" sz="3200" b="1" cap="none" spc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8327"/>
            <a:ext cx="2279650" cy="227965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252488" y="1986067"/>
            <a:ext cx="5598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Этот город назвали «вратами   Москвы». Здесь немецкая военная машина впервые затормозила, встретив серьезное сопротивление. Назовите этот город-герой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9</a:t>
            </a:r>
            <a:endParaRPr lang="ru-RU" sz="1000" b="1" dirty="0"/>
          </a:p>
        </p:txBody>
      </p:sp>
      <p:pic>
        <p:nvPicPr>
          <p:cNvPr id="5122" name="Picture 2" descr="Главный воин России: город-герой Смоленск | Из точки А в точку Б | Яндекс 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786"/>
            <a:ext cx="2948300" cy="1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9656" y="1700807"/>
            <a:ext cx="6192823" cy="3139321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655" y="5094118"/>
            <a:ext cx="6192823" cy="810029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Москва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1072354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Города воинской славы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885" y="4654853"/>
            <a:ext cx="2374547" cy="237454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699656" y="1713105"/>
            <a:ext cx="62820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/>
              <a:t>В годы войны 28 бойцов И.В. Панфилова отразили несколько танковых атак фашистов. Почти все погибли, но врага не пропустили. После битвы под этим городом был рассеян миф о непобедимости немецкой армии.  Какой город-герой  защищали панфиловцы? </a:t>
            </a:r>
            <a:endParaRPr lang="ru-RU" sz="2700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10</a:t>
            </a:r>
            <a:endParaRPr lang="ru-RU" sz="1000" b="1" dirty="0"/>
          </a:p>
        </p:txBody>
      </p:sp>
      <p:pic>
        <p:nvPicPr>
          <p:cNvPr id="4098" name="Picture 2" descr="monument-moskva-gorod-geroj_0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02" b="12294"/>
          <a:stretch/>
        </p:blipFill>
        <p:spPr bwMode="auto">
          <a:xfrm>
            <a:off x="354778" y="1700808"/>
            <a:ext cx="2116224" cy="30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5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1988840"/>
            <a:ext cx="5296704" cy="2554545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2456" y="4869160"/>
            <a:ext cx="5277235" cy="86409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Ленинград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1043041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Города воинской славы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73474" y="224113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90" y="4693968"/>
            <a:ext cx="2354734" cy="235473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32000" y="1963145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С 20 ноября началась голодная блокада города, которая продлилась до января 1944 года. За массовый героизм его защитников городу присвоено звание "Город-герой". </a:t>
            </a:r>
            <a:endParaRPr lang="ru-RU" sz="2800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11</a:t>
            </a:r>
            <a:endParaRPr lang="ru-RU" sz="1000" b="1" dirty="0"/>
          </a:p>
        </p:txBody>
      </p:sp>
      <p:pic>
        <p:nvPicPr>
          <p:cNvPr id="1026" name="Picture 2" descr="https://histrf.ru/uploads/media/default/0001/55/5ba8c2aa51423425541606ac9dc6dc05c41983e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01" y="2712405"/>
            <a:ext cx="3199229" cy="20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9792" y="1772816"/>
            <a:ext cx="6229926" cy="3046988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3885" y="5007737"/>
            <a:ext cx="6229926" cy="86953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Мурманск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94400" y="1058999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Города воинской славы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31916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37448"/>
            <a:ext cx="2279650" cy="22796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723885" y="1786168"/>
            <a:ext cx="6229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Как неприступная крепость стоял на северном крыле советско-германского фронта героический заполярный город . На него было сброшено более 181 тысячи зажигательных и 4 тысячи фугасных авиабомб. Было разрушено или сгорело большинство жилых домов и 2/3 предприятий. Но город жил, трудился, воевал. </a:t>
            </a:r>
            <a:endParaRPr lang="ru-RU" sz="2400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12</a:t>
            </a:r>
            <a:endParaRPr lang="ru-RU" sz="1000" b="1" dirty="0"/>
          </a:p>
        </p:txBody>
      </p:sp>
      <p:pic>
        <p:nvPicPr>
          <p:cNvPr id="3074" name="Picture 2" descr="Город герой Мурманск представил российское Заполярье в Проекте &quot;Наша Великая Победа&quot; (ФОТО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5"/>
          <a:stretch/>
        </p:blipFill>
        <p:spPr bwMode="auto">
          <a:xfrm>
            <a:off x="395536" y="1820515"/>
            <a:ext cx="2056862" cy="29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Elzevir" panose="020B0603050302020204" pitchFamily="34" charset="0"/>
              </a:rPr>
              <a:t>«О той весне»</a:t>
            </a:r>
            <a:endParaRPr lang="ru-RU" sz="8000" b="1" dirty="0">
              <a:solidFill>
                <a:srgbClr val="C00000"/>
              </a:solidFill>
              <a:latin typeface="Elzevir" panose="020B0603050302020204" pitchFamily="34" charset="0"/>
            </a:endParaRPr>
          </a:p>
        </p:txBody>
      </p:sp>
      <p:pic>
        <p:nvPicPr>
          <p:cNvPr id="4" name="nukadeti.ru_-_o-toj-vesn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65232" y="3467257"/>
            <a:ext cx="455240" cy="455240"/>
          </a:xfrm>
          <a:prstGeom prst="rect">
            <a:avLst/>
          </a:prstGeom>
        </p:spPr>
      </p:pic>
      <p:sp>
        <p:nvSpPr>
          <p:cNvPr id="5" name="AutoShape 2" descr="gallery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908" y="1392965"/>
            <a:ext cx="6714184" cy="4477140"/>
          </a:xfrm>
          <a:prstGeom prst="rect">
            <a:avLst/>
          </a:prstGeom>
        </p:spPr>
      </p:pic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592852" y="5942429"/>
            <a:ext cx="455240" cy="439215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47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5605"/>
            <a:ext cx="8928992" cy="5287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https://pamyatniki-v-rossii.ru/monumenty/monument-moskva-gorod-geroj-na-kutuzovskom-prospekte/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https://ar.culture.ru/ru/subject/portret-r-ya-malinovskogo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https://pandarina.com/text/quiz/9_may</a:t>
            </a:r>
            <a:endParaRPr lang="ru-RU" sz="1400" dirty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http://bibliom.ru/wp-content/uploads/2017/05/Victory-Day.pdf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https://ria.ru/20161107/1480609136.html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https://leningradpobeda.ru/blog/proryv-blokady-leningrada-operaciya-iskra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https://stat.mil.ru/winner_may/parad/parad1945.htm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 smtClean="0">
                <a:hlinkClick r:id="rId9"/>
              </a:rPr>
              <a:t>https://mospraz.ru/den-pobedy/seriya-goroda-geroi/poster-gorod-geroj-brest-pl-17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0"/>
              </a:rPr>
              <a:t>https://historyrussia.org/sobytiya/21-iyunya-1941-goda-na-vooruzhenie-rkka-prinyata-legendarnaya-ustanovka-katyusha.html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11"/>
              </a:rPr>
              <a:t>https://ru.wikipedia.org/wiki/%D0%A2-34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12"/>
              </a:rPr>
              <a:t>https://ru.wikipedia.org/wiki/%D0%A0%D1%83%D1%87%D0%BD%D0%BE%D0%B9_%D0%BF%D1%83%D0%BB%D0%B5%D0%BC%D1%91%D1%82_%D0%94%D0%B5%D0%B3%D1%82%D1%8F%D1%80%D1%91%D0%B2%D0%B0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13"/>
              </a:rPr>
              <a:t>https://ru.wikipedia.org/wiki/%D0%9F%D0%B8%D1%81%D1%82%D0%BE%D0%BB%D0%B5%D1%82-%D0%BF%D1%83%D0%BB%D0%B5%D0%BC%D1%91%D1%82_%D0%A8%D0%BF%D0%B0%D0%B3%D0%B8%D0%BD%D0%B0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14"/>
              </a:rPr>
              <a:t>https://zen.yandex.ru/media/id/5d0a881be1551900b0ad5ff2/glavnyi-voin-rossii-gorodgeroi-smolensk-5fa81b868eb5b23a306007a6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15"/>
              </a:rPr>
              <a:t>http://pro-samolet.ru/samolety-sssr-ww2/sturmoviki/543-attack-plane-il-10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16"/>
              </a:rPr>
              <a:t>https://histrf.ru/read/articles/goroda-ghieroi-chto-eto-takoie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17"/>
              </a:rPr>
              <a:t>http://www.novoross.info/pobeda/25655-gorod-geroy-murmansk-predstavil-rossiyskoe-zapolyare-v-proekte-nasha-velikaya-pobeda-foto.html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ru-RU" sz="1400" u="sng" dirty="0">
                <a:hlinkClick r:id="rId18"/>
              </a:rPr>
              <a:t>https://</a:t>
            </a:r>
            <a:r>
              <a:rPr lang="ru-RU" sz="1400" u="sng" dirty="0" smtClean="0">
                <a:hlinkClick r:id="rId18"/>
              </a:rPr>
              <a:t>office-apps.net/templates-powerpoint/437-georgievskaja-lenta-i-medal.html</a:t>
            </a:r>
            <a:endParaRPr lang="ru-RU" sz="1400" u="sng" dirty="0" smtClean="0"/>
          </a:p>
          <a:p>
            <a:pPr marL="0" indent="0">
              <a:buNone/>
            </a:pPr>
            <a:r>
              <a:rPr lang="en-US" sz="1400" dirty="0">
                <a:hlinkClick r:id="rId19"/>
              </a:rPr>
              <a:t>https://</a:t>
            </a:r>
            <a:r>
              <a:rPr lang="en-US" sz="1400" dirty="0" smtClean="0">
                <a:hlinkClick r:id="rId19"/>
              </a:rPr>
              <a:t>karfagos.livejournal.com/190431.html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0"/>
              </a:rPr>
              <a:t>https://</a:t>
            </a:r>
            <a:r>
              <a:rPr lang="en-US" sz="1400" dirty="0" smtClean="0">
                <a:hlinkClick r:id="rId20"/>
              </a:rPr>
              <a:t>nukadeti.ru/pesni/o-toj-vesne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1"/>
              </a:rPr>
              <a:t>https://</a:t>
            </a:r>
            <a:r>
              <a:rPr lang="en-US" sz="1400" dirty="0" smtClean="0">
                <a:hlinkClick r:id="rId21"/>
              </a:rPr>
              <a:t>photos.rg.ru/2020/05/08/9f651f3e.html#photo=553012</a:t>
            </a:r>
            <a:r>
              <a:rPr lang="ru-RU" sz="1400" dirty="0" smtClean="0"/>
              <a:t>   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624"/>
            <a:ext cx="8013576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Astra" pitchFamily="2" charset="0"/>
              </a:rPr>
              <a:t>Источники информации</a:t>
            </a:r>
            <a:endParaRPr lang="ru-RU" sz="5000" b="1" dirty="0">
              <a:solidFill>
                <a:srgbClr val="C00000"/>
              </a:solidFill>
              <a:latin typeface="Astra" pitchFamily="2" charset="0"/>
            </a:endParaRPr>
          </a:p>
        </p:txBody>
      </p:sp>
      <p:sp>
        <p:nvSpPr>
          <p:cNvPr id="4" name="Управляющая кнопка: назад 3">
            <a:hlinkClick r:id="rId22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77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1658" y="2268645"/>
            <a:ext cx="6285665" cy="954107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Назовите песню, ставшую народным гимном </a:t>
            </a:r>
            <a:r>
              <a:rPr lang="ru-RU" sz="2800" dirty="0" smtClean="0"/>
              <a:t>Великой Отечественной войны</a:t>
            </a:r>
            <a:endParaRPr lang="ru-RU" sz="28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15294" y="3481101"/>
            <a:ext cx="6272029" cy="2099563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Elzevir" panose="020B0603050302020204" pitchFamily="34" charset="0"/>
              </a:rPr>
              <a:t>«</a:t>
            </a:r>
            <a:r>
              <a:rPr lang="ru-RU" sz="3600" b="1" dirty="0">
                <a:solidFill>
                  <a:srgbClr val="3E6CA4"/>
                </a:solidFill>
                <a:latin typeface="Elzevir" panose="020B0603050302020204" pitchFamily="34" charset="0"/>
              </a:rPr>
              <a:t>Священная война» </a:t>
            </a:r>
            <a:endParaRPr lang="ru-RU" sz="3600" b="1" dirty="0" smtClean="0">
              <a:solidFill>
                <a:srgbClr val="3E6CA4"/>
              </a:solidFill>
              <a:latin typeface="Elzevir" panose="020B06030503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3E6CA4"/>
                </a:solidFill>
                <a:latin typeface="Elzevir" panose="020B0603050302020204" pitchFamily="34" charset="0"/>
              </a:rPr>
              <a:t>А</a:t>
            </a:r>
            <a:r>
              <a:rPr lang="ru-RU" sz="3600" b="1" dirty="0">
                <a:solidFill>
                  <a:srgbClr val="3E6CA4"/>
                </a:solidFill>
                <a:latin typeface="Elzevir" panose="020B0603050302020204" pitchFamily="34" charset="0"/>
              </a:rPr>
              <a:t>. В. Александрова на стихи </a:t>
            </a:r>
            <a:endParaRPr lang="ru-RU" sz="3600" b="1" dirty="0" smtClean="0">
              <a:solidFill>
                <a:srgbClr val="3E6CA4"/>
              </a:solidFill>
              <a:latin typeface="Elzevir" panose="020B06030503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3E6CA4"/>
                </a:solidFill>
                <a:latin typeface="Elzevir" panose="020B0603050302020204" pitchFamily="34" charset="0"/>
              </a:rPr>
              <a:t>В.И</a:t>
            </a:r>
            <a:r>
              <a:rPr lang="ru-RU" sz="3600" b="1" dirty="0">
                <a:solidFill>
                  <a:srgbClr val="3E6CA4"/>
                </a:solidFill>
                <a:latin typeface="Elzevir" panose="020B0603050302020204" pitchFamily="34" charset="0"/>
              </a:rPr>
              <a:t>. </a:t>
            </a:r>
            <a:r>
              <a:rPr lang="ru-RU" sz="3600" b="1" dirty="0" smtClean="0">
                <a:solidFill>
                  <a:srgbClr val="3E6CA4"/>
                </a:solidFill>
                <a:latin typeface="Elzevir" panose="020B0603050302020204" pitchFamily="34" charset="0"/>
              </a:rPr>
              <a:t>Лебедева-Кумача</a:t>
            </a:r>
            <a:endParaRPr lang="ru-RU" sz="3600" b="1" dirty="0">
              <a:solidFill>
                <a:srgbClr val="3E6CA4"/>
              </a:solidFill>
              <a:latin typeface="Elzevir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383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4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572899" y="925349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Военные песни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pic>
        <p:nvPicPr>
          <p:cNvPr id="18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79397"/>
            <a:ext cx="2393387" cy="2393387"/>
          </a:xfrm>
          <a:prstGeom prst="rect">
            <a:avLst/>
          </a:prstGeom>
          <a:noFill/>
        </p:spPr>
      </p:pic>
      <p:sp>
        <p:nvSpPr>
          <p:cNvPr id="19" name="Управляющая кнопка: назад 18">
            <a:hlinkClick r:id="rId3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43807" y="4259493"/>
            <a:ext cx="6064769" cy="1193310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«Соловьи»</a:t>
            </a:r>
            <a:endParaRPr lang="ru-RU" sz="40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2899" y="932807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Военные песни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673474" y="205237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25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4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76" y="2708920"/>
            <a:ext cx="2549726" cy="2549726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391115"/>
            <a:ext cx="6064769" cy="1323439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1233" y="2535822"/>
            <a:ext cx="6110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какой военной песне есть слова «Пусть солдаты </a:t>
            </a:r>
            <a:r>
              <a:rPr lang="ru-RU" sz="2800" dirty="0" smtClean="0"/>
              <a:t>немного поспят</a:t>
            </a:r>
            <a:r>
              <a:rPr lang="ru-RU" sz="2800" dirty="0"/>
              <a:t>»?</a:t>
            </a: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9792" y="2188168"/>
            <a:ext cx="6088190" cy="1938992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  <a:p>
            <a:endParaRPr lang="ru-RU" sz="4000" b="1" dirty="0" smtClean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0497" y="4396894"/>
            <a:ext cx="6077485" cy="1261597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«В землянке» </a:t>
            </a:r>
            <a:r>
              <a:rPr lang="ru-RU" sz="3600" b="1" dirty="0" smtClean="0">
                <a:solidFill>
                  <a:schemeClr val="accent1"/>
                </a:solidFill>
                <a:latin typeface="Astra" pitchFamily="2" charset="0"/>
              </a:rPr>
              <a:t>(</a:t>
            </a:r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Бьется </a:t>
            </a:r>
            <a:r>
              <a:rPr lang="ru-RU" sz="3600" b="1" dirty="0">
                <a:solidFill>
                  <a:schemeClr val="accent1"/>
                </a:solidFill>
                <a:latin typeface="Elzevir" panose="020B0603050302020204" pitchFamily="34" charset="0"/>
              </a:rPr>
              <a:t>в тесной печурке огонь…</a:t>
            </a:r>
            <a:r>
              <a:rPr lang="ru-RU" sz="3600" b="1" dirty="0">
                <a:solidFill>
                  <a:schemeClr val="accent1"/>
                </a:solidFill>
                <a:latin typeface="Astra" pitchFamily="2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2899" y="885110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Военные песни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73474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9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30466"/>
            <a:ext cx="2393387" cy="2393387"/>
          </a:xfrm>
          <a:prstGeom prst="rect">
            <a:avLst/>
          </a:prstGeom>
          <a:noFill/>
        </p:spPr>
      </p:pic>
      <p:sp>
        <p:nvSpPr>
          <p:cNvPr id="17" name="5-конечная звезда 16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3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0497" y="2226044"/>
            <a:ext cx="60774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В одной из военных песен есть слова «в белоснежных полях </a:t>
            </a:r>
            <a:r>
              <a:rPr lang="ru-RU" sz="2800" dirty="0" smtClean="0">
                <a:solidFill>
                  <a:srgbClr val="000000"/>
                </a:solidFill>
              </a:rPr>
              <a:t>под Москвой</a:t>
            </a:r>
            <a:r>
              <a:rPr lang="ru-RU" sz="2800" dirty="0">
                <a:solidFill>
                  <a:srgbClr val="000000"/>
                </a:solidFill>
              </a:rPr>
              <a:t>», но пели эту песню по всем фронтам.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Как она называется</a:t>
            </a:r>
            <a:r>
              <a:rPr lang="ru-RU" sz="2800" b="1" dirty="0" smtClean="0">
                <a:solidFill>
                  <a:srgbClr val="000000"/>
                </a:solidFill>
              </a:rPr>
              <a:t>?</a:t>
            </a:r>
            <a:endParaRPr lang="ru-RU" sz="2800" dirty="0"/>
          </a:p>
        </p:txBody>
      </p:sp>
      <p:sp>
        <p:nvSpPr>
          <p:cNvPr id="20" name="Управляющая кнопка: назад 19">
            <a:hlinkClick r:id="rId3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3877" y="2088550"/>
            <a:ext cx="6300200" cy="1938992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  <a:p>
            <a:pPr algn="ctr"/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2900" y="4234666"/>
            <a:ext cx="6300200" cy="1559872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Elzevir" panose="020B0603050302020204" pitchFamily="34" charset="0"/>
              </a:rPr>
              <a:t>«Журавли» </a:t>
            </a:r>
            <a:r>
              <a:rPr lang="ru-RU" sz="3600" b="1" dirty="0" smtClean="0">
                <a:solidFill>
                  <a:schemeClr val="accent1"/>
                </a:solidFill>
                <a:latin typeface="Astra" pitchFamily="2" charset="0"/>
              </a:rPr>
              <a:t>(</a:t>
            </a:r>
            <a:r>
              <a:rPr lang="ru-RU" sz="3600" b="1" dirty="0">
                <a:solidFill>
                  <a:schemeClr val="accent1"/>
                </a:solidFill>
                <a:latin typeface="Elzevir" panose="020B0603050302020204" pitchFamily="34" charset="0"/>
              </a:rPr>
              <a:t>Мне кажется порою, что солдаты…</a:t>
            </a:r>
            <a:r>
              <a:rPr lang="ru-RU" sz="3600" b="1" dirty="0">
                <a:solidFill>
                  <a:schemeClr val="accent1"/>
                </a:solidFill>
                <a:latin typeface="Astra" pitchFamily="2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2899" y="909154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Военные песни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22172" y="220552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9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8" y="2801718"/>
            <a:ext cx="2427482" cy="2427482"/>
          </a:xfrm>
          <a:prstGeom prst="rect">
            <a:avLst/>
          </a:prstGeom>
          <a:noFill/>
        </p:spPr>
      </p:pic>
      <p:sp>
        <p:nvSpPr>
          <p:cNvPr id="17" name="5-конечная звезда 16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4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53877" y="2303694"/>
            <a:ext cx="63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В одной из песен о погибших солдатах поэт Расул </a:t>
            </a:r>
            <a:r>
              <a:rPr lang="ru-RU" sz="2800" dirty="0" smtClean="0">
                <a:solidFill>
                  <a:srgbClr val="000000"/>
                </a:solidFill>
              </a:rPr>
              <a:t>Гамзатов сравнивает </a:t>
            </a:r>
            <a:r>
              <a:rPr lang="ru-RU" sz="2800" dirty="0">
                <a:solidFill>
                  <a:srgbClr val="000000"/>
                </a:solidFill>
              </a:rPr>
              <a:t>их с этими птицами. </a:t>
            </a:r>
            <a:r>
              <a:rPr lang="ru-RU" sz="2800" dirty="0" smtClean="0">
                <a:solidFill>
                  <a:srgbClr val="000000"/>
                </a:solidFill>
              </a:rPr>
              <a:t>Как называется песня?</a:t>
            </a:r>
            <a:endParaRPr lang="ru-RU" sz="2800" dirty="0"/>
          </a:p>
        </p:txBody>
      </p:sp>
      <p:sp>
        <p:nvSpPr>
          <p:cNvPr id="20" name="Управляющая кнопка: назад 19">
            <a:hlinkClick r:id="rId3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1" y="2091991"/>
            <a:ext cx="6157918" cy="1938992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  <a:p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8026" y="4296732"/>
            <a:ext cx="6111692" cy="1270566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Elzevir" panose="020B0603050302020204" pitchFamily="34" charset="0"/>
              </a:rPr>
              <a:t>«Седьмая симфония» </a:t>
            </a:r>
            <a:r>
              <a:rPr lang="ru-RU" sz="3600" b="1" dirty="0">
                <a:solidFill>
                  <a:schemeClr val="accent1"/>
                </a:solidFill>
                <a:latin typeface="Astra" pitchFamily="2" charset="0"/>
              </a:rPr>
              <a:t>(</a:t>
            </a:r>
            <a:r>
              <a:rPr lang="ru-RU" sz="3600" b="1" dirty="0">
                <a:solidFill>
                  <a:schemeClr val="accent1"/>
                </a:solidFill>
                <a:latin typeface="Elzevir" panose="020B0603050302020204" pitchFamily="34" charset="0"/>
              </a:rPr>
              <a:t>Ленинградская</a:t>
            </a:r>
            <a:r>
              <a:rPr lang="ru-RU" sz="3600" b="1" dirty="0">
                <a:solidFill>
                  <a:schemeClr val="accent1"/>
                </a:solidFill>
                <a:latin typeface="Astra" pitchFamily="2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42450" y="902912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Военные песни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3834" y="24570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9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00" y="2891158"/>
            <a:ext cx="2410050" cy="2410050"/>
          </a:xfrm>
          <a:prstGeom prst="rect">
            <a:avLst/>
          </a:prstGeom>
          <a:noFill/>
        </p:spPr>
      </p:pic>
      <p:sp>
        <p:nvSpPr>
          <p:cNvPr id="17" name="5-конечная звезда 16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5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18026" y="2194178"/>
            <a:ext cx="62646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Какое произведение Д. Шостаковича называют </a:t>
            </a:r>
            <a:endParaRPr lang="ru-RU" sz="2800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«музыкальным памятником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Великой </a:t>
            </a:r>
            <a:r>
              <a:rPr lang="ru-RU" sz="2800" dirty="0">
                <a:solidFill>
                  <a:srgbClr val="000000"/>
                </a:solidFill>
              </a:rPr>
              <a:t>Отечественной</a:t>
            </a:r>
            <a:r>
              <a:rPr lang="ru-RU" sz="2800" dirty="0" smtClean="0">
                <a:solidFill>
                  <a:srgbClr val="000000"/>
                </a:solidFill>
              </a:rPr>
              <a:t>»?</a:t>
            </a:r>
            <a:endParaRPr lang="ru-RU" sz="2800" dirty="0"/>
          </a:p>
        </p:txBody>
      </p:sp>
      <p:sp>
        <p:nvSpPr>
          <p:cNvPr id="20" name="Управляющая кнопка: назад 19">
            <a:hlinkClick r:id="rId3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4421" y="2381342"/>
            <a:ext cx="6485297" cy="1569660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3300"/>
              </a:solidFill>
            </a:endParaRPr>
          </a:p>
          <a:p>
            <a:endParaRPr lang="ru-RU" sz="3200" b="1" dirty="0">
              <a:solidFill>
                <a:srgbClr val="003300"/>
              </a:solidFill>
            </a:endParaRPr>
          </a:p>
          <a:p>
            <a:endParaRPr lang="ru-RU" sz="3200" b="1" dirty="0" smtClean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7388" y="4365105"/>
            <a:ext cx="6485296" cy="1443978"/>
          </a:xfrm>
          <a:prstGeom prst="rect">
            <a:avLst/>
          </a:prstGeom>
          <a:noFill/>
          <a:ln w="57150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Д. Тухманов, 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Elzevir" panose="020B0603050302020204" pitchFamily="34" charset="0"/>
              </a:rPr>
              <a:t>В. Харитонов</a:t>
            </a:r>
            <a:endParaRPr lang="ru-RU" sz="3600" b="1" dirty="0">
              <a:solidFill>
                <a:schemeClr val="accent1"/>
              </a:solidFill>
              <a:latin typeface="Elzevir" panose="020B06030503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2899" y="929457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anose="020B0603050302020204" pitchFamily="34" charset="0"/>
              </a:rPr>
              <a:t>Военные песни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zevir" panose="020B06030503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44492" y="214290"/>
            <a:ext cx="1285884" cy="123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9" name="Picture 96" descr="j0435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36" y="3046096"/>
            <a:ext cx="2327119" cy="2327119"/>
          </a:xfrm>
          <a:prstGeom prst="rect">
            <a:avLst/>
          </a:prstGeom>
          <a:noFill/>
        </p:spPr>
      </p:pic>
      <p:sp>
        <p:nvSpPr>
          <p:cNvPr id="20" name="5-конечная звезда 19"/>
          <p:cNvSpPr/>
          <p:nvPr/>
        </p:nvSpPr>
        <p:spPr>
          <a:xfrm>
            <a:off x="3707904" y="65711"/>
            <a:ext cx="1631058" cy="1071570"/>
          </a:xfrm>
          <a:prstGeom prst="star5">
            <a:avLst/>
          </a:prstGeom>
          <a:solidFill>
            <a:srgbClr val="FF3300">
              <a:alpha val="74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Вопрос </a:t>
            </a:r>
          </a:p>
          <a:p>
            <a:pPr algn="ctr"/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67387" y="2395204"/>
            <a:ext cx="6462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Песня «День Победы» принесла </a:t>
            </a:r>
            <a:r>
              <a:rPr lang="ru-RU" sz="2800" dirty="0" smtClean="0">
                <a:solidFill>
                  <a:srgbClr val="000000"/>
                </a:solidFill>
              </a:rPr>
              <a:t>авторам заслуженную </a:t>
            </a:r>
            <a:r>
              <a:rPr lang="ru-RU" sz="2800" dirty="0">
                <a:solidFill>
                  <a:srgbClr val="000000"/>
                </a:solidFill>
              </a:rPr>
              <a:t>славу и признание. Назовите </a:t>
            </a:r>
            <a:r>
              <a:rPr lang="ru-RU" sz="2800" dirty="0" smtClean="0">
                <a:solidFill>
                  <a:srgbClr val="000000"/>
                </a:solidFill>
              </a:rPr>
              <a:t>авторов этой песни.</a:t>
            </a:r>
            <a:endParaRPr lang="ru-RU" sz="2800" dirty="0"/>
          </a:p>
        </p:txBody>
      </p:sp>
      <p:sp>
        <p:nvSpPr>
          <p:cNvPr id="17" name="Управляющая кнопка: назад 16">
            <a:hlinkClick r:id="rId3" action="ppaction://hlinksldjump" highlightClick="1"/>
          </p:cNvPr>
          <p:cNvSpPr/>
          <p:nvPr/>
        </p:nvSpPr>
        <p:spPr>
          <a:xfrm>
            <a:off x="8548914" y="5979886"/>
            <a:ext cx="380804" cy="30378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45577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45577___</Template>
  <TotalTime>1949</TotalTime>
  <Words>1193</Words>
  <Application>Microsoft Office PowerPoint</Application>
  <PresentationFormat>Экран (4:3)</PresentationFormat>
  <Paragraphs>378</Paragraphs>
  <Slides>35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45577___</vt:lpstr>
      <vt:lpstr>Слайд 1</vt:lpstr>
      <vt:lpstr>Правила игры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«О той весне»</vt:lpstr>
      <vt:lpstr>Источники информации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 9.05.</dc:title>
  <dc:subject>О той войне</dc:subject>
  <dc:creator>КЕВ</dc:creator>
  <cp:lastModifiedBy>Ира</cp:lastModifiedBy>
  <cp:revision>240</cp:revision>
  <dcterms:created xsi:type="dcterms:W3CDTF">2011-01-30T10:34:57Z</dcterms:created>
  <dcterms:modified xsi:type="dcterms:W3CDTF">2024-11-06T06:28:46Z</dcterms:modified>
</cp:coreProperties>
</file>