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BA2C5-4BA8-B6F5-993D-458C40481FF9}" v="590" dt="2024-11-09T17:01:03.005"/>
    <p1510:client id="{F19F537F-4937-B1C3-EA2B-32710A4E6D2B}" v="89" dt="2024-11-10T05:34:15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87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6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3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4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8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5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5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0702" y="1124712"/>
            <a:ext cx="10212178" cy="1972557"/>
          </a:xfrm>
        </p:spPr>
        <p:txBody>
          <a:bodyPr>
            <a:normAutofit/>
          </a:bodyPr>
          <a:lstStyle/>
          <a:p>
            <a:r>
              <a:rPr lang="ru-RU" sz="6000" dirty="0" err="1"/>
              <a:t>Фомирование</a:t>
            </a:r>
            <a:r>
              <a:rPr lang="ru-RU" sz="6000" dirty="0"/>
              <a:t> семейных ценностей и традиций.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CD6CB-1911-5619-BF8D-8FADB8FAA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6400" y="289644"/>
            <a:ext cx="2174644" cy="4112418"/>
          </a:xfrm>
        </p:spPr>
        <p:txBody>
          <a:bodyPr>
            <a:noAutofit/>
          </a:bodyPr>
          <a:lstStyle/>
          <a:p>
            <a:r>
              <a:rPr lang="ru-RU" sz="3200" dirty="0">
                <a:ea typeface="+mj-lt"/>
                <a:cs typeface="+mj-lt"/>
              </a:rPr>
              <a:t>Мы только кушаем  вкусняшки по вечерам у телевизора😅😂 из традиций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BCBB0-2C96-47BC-92EA-6AE4535A6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0BC49-6CC6-A823-253A-EBF0B4B2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9ED3-FDAF-4645-9B59-3D0B266A0D5E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0CAD3-A005-E4CE-3976-6DC0E41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882A1-0AB8-925B-CFD7-B6EE98B9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 dirty="0"/>
          </a:p>
        </p:txBody>
      </p:sp>
      <p:pic>
        <p:nvPicPr>
          <p:cNvPr id="7" name="Рисунок 6" descr="Изображение выглядит как Легкая закуска, Быстрое питание, ед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33C9DAC-6156-DBD7-9A7F-4DEE11A1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39" y="275574"/>
            <a:ext cx="4311782" cy="6077211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Быстрое питание, еда, Легкая закуска&#10;&#10;Автоматически созданное описание">
            <a:extLst>
              <a:ext uri="{FF2B5EF4-FFF2-40B4-BE49-F238E27FC236}">
                <a16:creationId xmlns:a16="http://schemas.microsoft.com/office/drawing/2014/main" id="{6782BDC6-BAAA-3444-284A-DC5A7F6E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066" y="275574"/>
            <a:ext cx="3724663" cy="60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59FC4-59E7-9216-520E-C5F9EDC1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8345" y="477534"/>
            <a:ext cx="3124535" cy="5876502"/>
          </a:xfrm>
        </p:spPr>
        <p:txBody>
          <a:bodyPr>
            <a:normAutofit fontScale="90000"/>
          </a:bodyPr>
          <a:lstStyle/>
          <a:p>
            <a:r>
              <a:rPr lang="ru-RU" sz="2000"/>
              <a:t>Наша традиция:</a:t>
            </a:r>
          </a:p>
          <a:p>
            <a:r>
              <a:rPr lang="ru-RU" sz="2000"/>
              <a:t>В ночь на 1 декабря  Дед Мороз приносит деткам календарь с заданиями и весь месяц до нового года мы выполняем их всей семьей: наряди елку, построй кормушку, выучи стих. Заданий много, они всегда интересные и разнообразные, подогревают веру в чудеса и создают настоящее новогоднее настроение. А еще за каждое выполненное задание Дед Мороз кладет маленький подарок 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F7370-B3F2-C3E4-58AB-DF11D22FF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8A2DF0-0E5D-AF17-9823-7EE0E02F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8B89-1AAE-4D4D-B562-61E5AF463204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92209-F579-8173-D1FF-11CB3880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FC8CD8-7DA3-203D-0D04-F7CE0DAC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11</a:t>
            </a:fld>
            <a:endParaRPr lang="en-US" dirty="0"/>
          </a:p>
        </p:txBody>
      </p:sp>
      <p:pic>
        <p:nvPicPr>
          <p:cNvPr id="7" name="Рисунок 6" descr="Изображение выглядит как текст, рождественская елка, дерево, удержание&#10;&#10;Автоматически созданное описание">
            <a:extLst>
              <a:ext uri="{FF2B5EF4-FFF2-40B4-BE49-F238E27FC236}">
                <a16:creationId xmlns:a16="http://schemas.microsoft.com/office/drawing/2014/main" id="{EFBA6B63-C1F8-2372-7BB0-610380F9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14" y="484340"/>
            <a:ext cx="3555826" cy="5868443"/>
          </a:xfrm>
          <a:prstGeom prst="rect">
            <a:avLst/>
          </a:prstGeom>
        </p:spPr>
      </p:pic>
      <p:pic>
        <p:nvPicPr>
          <p:cNvPr id="8" name="Рисунок 7" descr="Изображение выглядит как в помещении, рождественская елка, рождество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B1EF69C8-B7BE-13B6-5088-567930A4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72" y="484340"/>
            <a:ext cx="4109058" cy="58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1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D6EDA-F016-97DB-A970-D5DF5ECF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907" y="665425"/>
            <a:ext cx="2372973" cy="3632255"/>
          </a:xfrm>
        </p:spPr>
        <p:txBody>
          <a:bodyPr>
            <a:normAutofit/>
          </a:bodyPr>
          <a:lstStyle/>
          <a:p>
            <a:r>
              <a:rPr lang="ru-RU" sz="2400" dirty="0">
                <a:ea typeface="+mj-lt"/>
                <a:cs typeface="+mj-lt"/>
              </a:rPr>
              <a:t>Семейные традиции ,отмечаем вместе семейные праздники ☺❤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A4AC5-22AC-F314-85E3-2590BE434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57D3F-D342-420E-8770-E1D07AF5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0234-0C71-4F1A-91E1-3E76F4EAD44C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6457D-4801-A9BE-E553-8A878CB4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F7F50-B24F-AF98-FBFA-E6BBB7BB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12</a:t>
            </a:fld>
            <a:endParaRPr lang="en-US" dirty="0"/>
          </a:p>
        </p:txBody>
      </p:sp>
      <p:pic>
        <p:nvPicPr>
          <p:cNvPr id="7" name="Рисунок 6" descr="Изображение выглядит как человек, Человеческое лицо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7EECAC28-3037-5064-5249-4E5298A7D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3" y="400833"/>
            <a:ext cx="8413143" cy="61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9C5D6-4472-D1EC-7A16-4F9DADFDF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9" y="-2630"/>
            <a:ext cx="10828041" cy="3016393"/>
          </a:xfrm>
        </p:spPr>
        <p:txBody>
          <a:bodyPr>
            <a:normAutofit/>
          </a:bodyPr>
          <a:lstStyle/>
          <a:p>
            <a:r>
              <a:rPr lang="ru-RU" sz="3200">
                <a:ea typeface="+mj-lt"/>
                <a:cs typeface="+mj-lt"/>
              </a:rPr>
              <a:t>Что означает генеалогическое дерево в семье? Символ семьи и связи с нашими предками. Дерево символизирует поколения семьи. Прорастая из семени оно растет и разветвляется, плодоносит и дает жизнь следующему поколению.</a:t>
            </a:r>
            <a:endParaRPr lang="ru-RU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0CD5B-AA6B-E8B9-2FA5-04A68018F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-405134" y="-2559443"/>
            <a:ext cx="11036808" cy="6354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16F26-E048-4BD8-F9A8-A19C7E8C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D81F-FC9E-4D3E-A594-4F064340D307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9E5C85-59B0-5C0C-DA47-FA63638A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46027-5582-E696-8EC0-D75EEAA3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AA368-F193-FE6F-4C5E-B68E1A9FB450}"/>
              </a:ext>
            </a:extLst>
          </p:cNvPr>
          <p:cNvSpPr txBox="1"/>
          <p:nvPr/>
        </p:nvSpPr>
        <p:spPr>
          <a:xfrm>
            <a:off x="204592" y="3169086"/>
            <a:ext cx="1180369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Знание детьми своей родословной помогает детям узнать о своих предках, семейных традициях и истории своего рода. Способствует формированию чувства принадлежности к определенному сообществу, пониманию своего места в мире и воспитания уважения к старшему поколению.</a:t>
            </a:r>
          </a:p>
        </p:txBody>
      </p:sp>
    </p:spTree>
    <p:extLst>
      <p:ext uri="{BB962C8B-B14F-4D97-AF65-F5344CB8AC3E}">
        <p14:creationId xmlns:p14="http://schemas.microsoft.com/office/powerpoint/2010/main" val="356090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E1B99-5410-B1CE-2466-82D7C1091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34AADA-4A35-8DBE-029E-42728DEA1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AE831-2316-9E6C-0408-78BAEA76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89B9-8C00-4B57-B762-F5F291DC4844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3899D-EDF8-1C5B-B737-C65A970A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D6EAA-8234-05A6-7E85-49907FB5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14</a:t>
            </a:fld>
            <a:endParaRPr lang="en-US" dirty="0"/>
          </a:p>
        </p:txBody>
      </p:sp>
      <p:pic>
        <p:nvPicPr>
          <p:cNvPr id="7" name="Рисунок 6" descr="Изображение выглядит как Человеческое лицо, текс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15A4672-2203-E745-2483-89731C742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0" y="591660"/>
            <a:ext cx="11148163" cy="59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4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FB556-42F2-A6F0-DB5E-331356231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9A695-A2E7-FC70-076B-37476222A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E4BA0-76F7-AB69-C6FA-0F901D09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6245-78D7-459C-AE23-AE16EA06DB21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23DC1-6B43-D737-58AA-FEA3DFD7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1F673-6539-3383-ECFC-A9E29497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15</a:t>
            </a:fld>
            <a:endParaRPr lang="en-US" dirty="0"/>
          </a:p>
        </p:txBody>
      </p:sp>
      <p:pic>
        <p:nvPicPr>
          <p:cNvPr id="7" name="Рисунок 6" descr="Изображение выглядит как Анимация, дерево, Мультфильм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5EABF6C-8EA5-7101-D587-7035C54C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0" y="447806"/>
            <a:ext cx="11043780" cy="60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E3B7-5E4C-9457-C43B-4BF6EB15A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1C41D-CA56-E61F-1D93-07D2CFDBE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37030D-4349-CBC1-F042-CDE48A95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D1EB-5EAB-4A49-9ABC-61FBA02CFAC0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FF6F3-065B-AEA7-AC26-531685BE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2E47E-0839-83FC-D7D0-B97A6A4A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16</a:t>
            </a:fld>
            <a:endParaRPr lang="en-US" dirty="0"/>
          </a:p>
        </p:txBody>
      </p:sp>
      <p:pic>
        <p:nvPicPr>
          <p:cNvPr id="7" name="Рисунок 6" descr="Изображение выглядит как Человеческое лицо, мультфильм, улыб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1FF4B05-3E51-3288-20C0-FE1D807B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0" y="620039"/>
            <a:ext cx="11135896" cy="57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CA615-1E66-F829-6BA0-1DD451CD2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18D84-D74E-1C0A-A18C-CF7298234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81959-17E3-A317-8D53-93B3C4D3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5E9E-2F9E-4EA3-8AB4-14D252D7147A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40B41-6891-C279-1CC2-798F1393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0F76B9-408D-C958-1FA3-4D3832A2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17</a:t>
            </a:fld>
            <a:endParaRPr lang="en-US" dirty="0"/>
          </a:p>
        </p:txBody>
      </p:sp>
      <p:pic>
        <p:nvPicPr>
          <p:cNvPr id="7" name="Рисунок 6" descr="Изображение выглядит как одежда, девочка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27D11A5-D2CC-4E32-5C4F-1C83257E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42" y="463464"/>
            <a:ext cx="11176015" cy="58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87557-4B0D-F427-EE42-B18EE4D43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CF846-6C2B-D443-2059-C485F9F48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5DD42-866C-1EA2-3073-251A536A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D22C-74A8-4F92-81E8-55C66E378262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F5F06-FF71-AD8B-7195-2D1934E6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E6890-2FAD-C5B1-A5A7-B4EF791C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18</a:t>
            </a:fld>
            <a:endParaRPr lang="en-US" dirty="0"/>
          </a:p>
        </p:txBody>
      </p:sp>
      <p:pic>
        <p:nvPicPr>
          <p:cNvPr id="7" name="Рисунок 6" descr="Изображение выглядит как Человеческое лицо, текст, улыб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4BF17D-045F-2998-C626-576648A2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6" y="651354"/>
            <a:ext cx="11203102" cy="57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CBA26-1D54-D430-A864-DA349110E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95EB8-3E5F-3D3D-E73D-3B799A665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5B284-1869-D25C-2919-C80A90D5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7893-4659-4FC4-B3D3-BC44DA6E1B89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216E9-C8C6-29A4-44B6-FCDEDC6D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08C0B-F802-AF72-7EB4-B6442846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19</a:t>
            </a:fld>
            <a:endParaRPr lang="en-US" dirty="0"/>
          </a:p>
        </p:txBody>
      </p:sp>
      <p:pic>
        <p:nvPicPr>
          <p:cNvPr id="7" name="Рисунок 6" descr="Изображение выглядит как Человеческое лицо, человек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6FD196F-19C4-A134-B7C8-58A800B7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73" y="327766"/>
            <a:ext cx="5905782" cy="602501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027B70F-3E4A-82D5-69BB-50E4AF84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121" y="327764"/>
            <a:ext cx="5418580" cy="60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98E0C-99D1-4B76-2067-49BEA3F0B4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4D554348-05A8-3808-A42D-0CD0FA0F6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51C45-0F8A-7835-E25F-31692E33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B741-C22B-430C-AE87-42F1026F8D5A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BE663B-2A4B-B668-5360-C3D47A1D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98FE2-DB93-1652-2AC1-2E13826F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 dirty="0"/>
          </a:p>
        </p:txBody>
      </p:sp>
      <p:pic>
        <p:nvPicPr>
          <p:cNvPr id="24" name="Рисунок 23" descr="Изображение выглядит как текст, снимок экрана, челове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52AC16-CEED-EDA8-C177-7DDC42E7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7" y="336638"/>
            <a:ext cx="11398685" cy="63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7E366-6FF4-E764-A0D3-12A4AC5C6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Изображение выглядит как текст, одежда, Человеческое лицо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A2B105FE-8FD0-5B35-40EE-40EBE8C9D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63" y="367932"/>
            <a:ext cx="11108874" cy="5962388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DB8370E-7663-BFCE-283F-4D1B1291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D326-D500-455A-8070-6EA8206D0347}" type="datetime1">
              <a:t>11/9/2024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E5521-CF7F-6DE0-53B9-5A77EB61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F3C1B-4760-4630-6380-382D07C5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A55FD-DBA6-C586-7125-FAC535FE5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6BC6-8440-5677-7B37-80D84F684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E4415-630F-3164-9611-05EE5782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8EF5-A249-4A4F-9301-081A10B21559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BC61-1662-B9F5-9FE7-7BD25321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CF5BB-BC15-E113-503E-50E7F5AF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</a:t>
            </a:fld>
            <a:endParaRPr lang="en-US" dirty="0"/>
          </a:p>
        </p:txBody>
      </p:sp>
      <p:pic>
        <p:nvPicPr>
          <p:cNvPr id="7" name="Рисунок 6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CECB3A5-42AB-B54D-253C-BCA4459A8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8" y="306888"/>
            <a:ext cx="11039604" cy="62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01FF9-3A4C-8FFB-3D48-C8C29E28C2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5FAD4-B431-457B-209A-31BA0D416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C2FB32-DCEB-FF8A-E3E8-D41A2DC1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55FE3-9ED7-48EA-945C-1474A68101C7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E6228-3D38-2D93-CFEE-6376D563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27B5A-9739-5ACD-5F3D-85F52139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4</a:t>
            </a:fld>
            <a:endParaRPr lang="en-US" dirty="0"/>
          </a:p>
        </p:txBody>
      </p:sp>
      <p:pic>
        <p:nvPicPr>
          <p:cNvPr id="7" name="Рисунок 6" descr="Изображение выглядит как мультфильм, графическая вставка, текс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092B80-C19A-464F-513D-C2DE89F1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4" y="150313"/>
            <a:ext cx="11598252" cy="65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C5C86-9CD5-7AAA-D99A-8D98FBEC8C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3C24F-87F5-44CE-F7AE-2266C29D2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BA778-6F75-7BCE-A146-0AC87B4F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7235-48C5-41A6-BDFF-5A976BF70F2C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EE4AE-3984-8BB6-D154-5ACEE34C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3677F-A397-116A-9074-793504BB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5</a:t>
            </a:fld>
            <a:endParaRPr lang="en-US" dirty="0"/>
          </a:p>
        </p:txBody>
      </p:sp>
      <p:pic>
        <p:nvPicPr>
          <p:cNvPr id="7" name="Рисунок 6" descr="Изображение выглядит как одежда, коллаж, человек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449ED9E0-C2CF-941B-A454-014BAC27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2" y="526094"/>
            <a:ext cx="6620005" cy="5670113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ческое лицо, коллаж, улыб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7D8353B-291E-28DD-85A3-A151D569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65" y="526093"/>
            <a:ext cx="5273458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A69CC05-BA13-42AD-001B-9E6547C5B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5526D-2B3E-455A-97E7-F868A6AA7C26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66800-8462-A3CC-422A-1039D7D8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18844-04AF-783D-7C61-41B037D1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3B65B-0C04-DC9A-EF40-439D7D46FC0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-10800000" flipV="1">
            <a:off x="918574" y="352687"/>
            <a:ext cx="11705528" cy="2650995"/>
          </a:xfrm>
        </p:spPr>
        <p:txBody>
          <a:bodyPr>
            <a:normAutofit/>
          </a:bodyPr>
          <a:lstStyle/>
          <a:p>
            <a:r>
              <a:rPr lang="ru-RU" sz="3200" dirty="0"/>
              <a:t>Формирование  семейных ценностей-это важный и сложноорганизованный процесс ,целью которого является воспитание у ребенка позитивных установок на семью.</a:t>
            </a:r>
          </a:p>
        </p:txBody>
      </p:sp>
      <p:pic>
        <p:nvPicPr>
          <p:cNvPr id="10" name="Рисунок 9" descr="Изображение выглядит как текст, человек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55787D78-106D-B434-EAA2-E7BDD33F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07" y="2540695"/>
            <a:ext cx="6384098" cy="41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6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3BFE7-E27F-68A5-2485-2223FCFF7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90" y="247890"/>
            <a:ext cx="11276890" cy="629403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325D3-FC2B-84B2-6BB4-1E1F44834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C8DE7-A981-EDA9-FDD7-A0F9F6F6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40CE-CDFC-494D-92D7-B12D86E6C8D0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9F4DA-57B2-3788-FA3E-6FC1E4C51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FC752-F368-0EDB-C2A3-3FD5F50C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7</a:t>
            </a:fld>
            <a:endParaRPr lang="en-US" dirty="0"/>
          </a:p>
        </p:txBody>
      </p:sp>
      <p:pic>
        <p:nvPicPr>
          <p:cNvPr id="7" name="Рисунок 6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A7E3D69-8C2B-5163-5ED2-3B8D2A46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3" y="254697"/>
            <a:ext cx="5749881" cy="632773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1D67B06-1CE8-993B-AEF3-112E1D245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609" y="254696"/>
            <a:ext cx="5869059" cy="62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5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D08A-8D17-C4B6-49C9-DF6D52B8A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839" y="957699"/>
            <a:ext cx="3208041" cy="4644776"/>
          </a:xfrm>
        </p:spPr>
        <p:txBody>
          <a:bodyPr>
            <a:noAutofit/>
          </a:bodyPr>
          <a:lstStyle/>
          <a:p>
            <a:r>
              <a:rPr lang="ru-RU" sz="2000" dirty="0">
                <a:ea typeface="+mj-lt"/>
                <a:cs typeface="+mj-lt"/>
              </a:rPr>
              <a:t>Наша традиция🌺</a:t>
            </a:r>
            <a:endParaRPr lang="ru-RU" sz="2000" dirty="0"/>
          </a:p>
          <a:p>
            <a:r>
              <a:rPr lang="ru-RU" sz="2000" dirty="0">
                <a:ea typeface="+mj-lt"/>
                <a:cs typeface="+mj-lt"/>
              </a:rPr>
              <a:t>В будний день сложно усадить утром всех за один стол: кому-то рано на работу, кому-то позже, кто-то уходит в садик и так далее. И, как правило, это очень быстрые завтраки, буквально на ходу, второпях. А вот в выходной день в воскресенье ,когда нет занятий, не нужно спешить никуда мы всей семьей идем куда </a:t>
            </a:r>
            <a:r>
              <a:rPr lang="ru-RU" sz="2000" dirty="0" err="1">
                <a:ea typeface="+mj-lt"/>
                <a:cs typeface="+mj-lt"/>
              </a:rPr>
              <a:t>нибудь</a:t>
            </a:r>
            <a:r>
              <a:rPr lang="ru-RU" sz="2000" dirty="0">
                <a:ea typeface="+mj-lt"/>
                <a:cs typeface="+mj-lt"/>
              </a:rPr>
              <a:t> завтракаем и проводим весь день вместе 🌺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40AD8-EF67-50EC-6216-BF9F020E2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CAC57-CB31-4D22-26D3-F5117AB0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495F-9E1A-4464-855E-E5D6662758D5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B2101-945B-541C-9023-0830C963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3ACBF-8D66-488D-4C5C-0858E60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 dirty="0"/>
          </a:p>
        </p:txBody>
      </p:sp>
      <p:pic>
        <p:nvPicPr>
          <p:cNvPr id="7" name="Рисунок 6" descr="Изображение выглядит как одежда, человек, обувь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70CDB1E-1B4B-F641-D918-D1ADB495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6" y="442587"/>
            <a:ext cx="7580334" cy="61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6A558-BD44-63B9-02FF-1C7B7615E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4565" y="-2629"/>
            <a:ext cx="2425165" cy="4509075"/>
          </a:xfrm>
        </p:spPr>
        <p:txBody>
          <a:bodyPr>
            <a:normAutofit/>
          </a:bodyPr>
          <a:lstStyle/>
          <a:p>
            <a:r>
              <a:rPr lang="ru-RU" sz="2000">
                <a:ea typeface="+mj-lt"/>
                <a:cs typeface="+mj-lt"/>
              </a:rPr>
              <a:t>Традиции нашей семьи:</a:t>
            </a:r>
            <a:endParaRPr lang="ru-RU"/>
          </a:p>
          <a:p>
            <a:r>
              <a:rPr lang="ru-RU" sz="2000">
                <a:ea typeface="+mj-lt"/>
                <a:cs typeface="+mj-lt"/>
              </a:rPr>
              <a:t>1. Каждый вечер перед сном мы читаем книжки, сказки (как и мне читали мама и бабушка)</a:t>
            </a:r>
            <a:endParaRPr lang="ru-RU"/>
          </a:p>
          <a:p>
            <a:r>
              <a:rPr lang="ru-RU" sz="2000">
                <a:ea typeface="+mj-lt"/>
                <a:cs typeface="+mj-lt"/>
              </a:rPr>
              <a:t>2. Мы стараемся ужинать всей семьей </a:t>
            </a:r>
            <a:endParaRPr lang="ru-RU"/>
          </a:p>
          <a:p>
            <a:r>
              <a:rPr lang="ru-RU" sz="2000" dirty="0">
                <a:ea typeface="+mj-lt"/>
                <a:cs typeface="+mj-lt"/>
              </a:rPr>
              <a:t>3. Игра как прошёл день.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6577A-8DE7-F30B-94A2-BE6AC3CD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4126" y="4727448"/>
            <a:ext cx="2748754" cy="1481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ea typeface="+mn-lt"/>
                <a:cs typeface="+mn-lt"/>
              </a:rPr>
              <a:t>4. Каждый год летом мы ездим к бабушки на море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AB1BD-9BFB-F1EF-1AFC-1BF06134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848B-1986-4F03-B7D2-2C8816BA1A7D}" type="datetime1">
              <a:t>09.11.2024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10084-887E-A1FE-7D69-6105E10C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5DE21-4A4B-1654-3794-069B283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 dirty="0"/>
          </a:p>
        </p:txBody>
      </p:sp>
      <p:pic>
        <p:nvPicPr>
          <p:cNvPr id="7" name="Рисунок 6" descr="Изображение выглядит как на открытом воздухе, вода, небо, озеро&#10;&#10;Автоматически созданное описание">
            <a:extLst>
              <a:ext uri="{FF2B5EF4-FFF2-40B4-BE49-F238E27FC236}">
                <a16:creationId xmlns:a16="http://schemas.microsoft.com/office/drawing/2014/main" id="{21CF3AE2-7E8F-7ADD-CF0B-E667BAAE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3" y="432148"/>
            <a:ext cx="4088182" cy="60980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на открытом воздухе, лод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045844B-0C42-5DF4-C94E-98698003F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69" y="432149"/>
            <a:ext cx="4338701" cy="60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6992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AccentBoxVTI</vt:lpstr>
      <vt:lpstr>Фомирование семейных ценностей и традиций.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 семейных ценностей-это важный и сложноорганизованный процесс ,целью которого является воспитание у ребенка позитивных установок на семью.</vt:lpstr>
      <vt:lpstr>Презентация PowerPoint</vt:lpstr>
      <vt:lpstr>Наша традиция🌺 В будний день сложно усадить утром всех за один стол: кому-то рано на работу, кому-то позже, кто-то уходит в садик и так далее. И, как правило, это очень быстрые завтраки, буквально на ходу, второпях. А вот в выходной день в воскресенье ,когда нет занятий, не нужно спешить никуда мы всей семьей идем куда нибудь завтракаем и проводим весь день вместе 🌺 </vt:lpstr>
      <vt:lpstr>Традиции нашей семьи: 1. Каждый вечер перед сном мы читаем книжки, сказки (как и мне читали мама и бабушка) 2. Мы стараемся ужинать всей семьей  3. Игра как прошёл день.</vt:lpstr>
      <vt:lpstr>Мы только кушаем  вкусняшки по вечерам у телевизора😅😂 из традиций </vt:lpstr>
      <vt:lpstr>Наша традиция: В ночь на 1 декабря  Дед Мороз приносит деткам календарь с заданиями и весь месяц до нового года мы выполняем их всей семьей: наряди елку, построй кормушку, выучи стих. Заданий много, они всегда интересные и разнообразные, подогревают веру в чудеса и создают настоящее новогоднее настроение. А еще за каждое выполненное задание Дед Мороз кладет маленький подарок 🤗</vt:lpstr>
      <vt:lpstr>Семейные традиции ,отмечаем вместе семейные праздники ☺❤</vt:lpstr>
      <vt:lpstr>Что означает генеалогическое дерево в семье? Символ семьи и связи с нашими предками. Дерево символизирует поколения семьи. Прорастая из семени оно растет и разветвляется, плодоносит и дает жизнь следующему поколению.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422</cp:revision>
  <dcterms:created xsi:type="dcterms:W3CDTF">2024-11-09T13:54:30Z</dcterms:created>
  <dcterms:modified xsi:type="dcterms:W3CDTF">2024-11-10T05:37:57Z</dcterms:modified>
</cp:coreProperties>
</file>