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7" r:id="rId2"/>
    <p:sldId id="284" r:id="rId3"/>
    <p:sldId id="257" r:id="rId4"/>
    <p:sldId id="285" r:id="rId5"/>
    <p:sldId id="258" r:id="rId6"/>
    <p:sldId id="274" r:id="rId7"/>
    <p:sldId id="290" r:id="rId8"/>
    <p:sldId id="291" r:id="rId9"/>
    <p:sldId id="286" r:id="rId10"/>
    <p:sldId id="293" r:id="rId11"/>
    <p:sldId id="294" r:id="rId12"/>
    <p:sldId id="275" r:id="rId13"/>
    <p:sldId id="292" r:id="rId14"/>
    <p:sldId id="297" r:id="rId15"/>
    <p:sldId id="295" r:id="rId16"/>
    <p:sldId id="296" r:id="rId17"/>
    <p:sldId id="298" r:id="rId18"/>
    <p:sldId id="28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B23A43-1219-4F2E-AEB7-85F51853D1B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F5B207-5194-4B01-8887-391CE2EB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3%D1%81%D0%BB%D0%B8%D0%BD,_%D0%9C%D0%B8%D1%85%D0%B0%D0%B8%D0%BB_%D0%AF%D0%BA%D0%BE%D0%B2%D0%BB%D0%B5%D0%B2%D0%B8%D1%87" TargetMode="External"/><Relationship Id="rId3" Type="http://schemas.openxmlformats.org/officeDocument/2006/relationships/hyperlink" Target="https://ru.wikipedia.org/wiki/%D0%9B%D1%83%D0%B7%D0%B8%D1%82%D0%B0%D0%BD%D0%B8%D1%8F_(%D0%BC%D0%BE%D1%81%D0%BA%D0%BE%D0%B2%D1%81%D0%BA%D0%B0%D1%8F_%D0%BC%D0%B0%D1%82%D0%B5%D0%BC%D0%B0%D1%82%D0%B8%D1%87%D0%B5%D1%81%D0%BA%D0%B0%D1%8F_%D1%88%D0%BA%D0%BE%D0%BB%D0%B0)" TargetMode="External"/><Relationship Id="rId7" Type="http://schemas.openxmlformats.org/officeDocument/2006/relationships/hyperlink" Target="https://ru.wikipedia.org/wiki/%D0%A5%D0%B8%D0%BD%D1%87%D0%B8%D0%BD,_%D0%90%D0%BB%D0%B5%D0%BA%D1%81%D0%B0%D0%BD%D0%B4%D1%80_%D0%AF%D0%BA%D0%BE%D0%B2%D0%BB%D0%B5%D0%B2%D0%B8%D1%87" TargetMode="External"/><Relationship Id="rId2" Type="http://schemas.openxmlformats.org/officeDocument/2006/relationships/hyperlink" Target="https://ru.wikipedia.org/wiki/%D0%9B%D1%83%D0%B7%D0%B8%D0%BD,_%D0%9D%D0%B8%D0%BA%D0%BE%D0%BB%D0%B0%D0%B9_%D0%9D%D0%B8%D0%BA%D0%BE%D0%BB%D0%B0%D0%B5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4%D1%91%D0%B4%D0%BE%D1%80%D0%BE%D0%B2,_%D0%92%D0%BB%D0%B0%D0%B4%D0%B8%D0%BC%D0%B8%D1%80_%D0%A1%D0%B5%D0%BC%D1%91%D0%BD%D0%BE%D0%B2%D0%B8%D1%87" TargetMode="External"/><Relationship Id="rId5" Type="http://schemas.openxmlformats.org/officeDocument/2006/relationships/hyperlink" Target="https://ru.wikipedia.org/wiki/%D0%9C%D0%B5%D0%BD%D1%8C%D1%88%D0%BE%D0%B2,_%D0%94%D0%BC%D0%B8%D1%82%D1%80%D0%B8%D0%B9_%D0%95%D0%B2%D0%B3%D0%B5%D0%BD%D1%8C%D0%B5%D0%B2%D0%B8%D1%87" TargetMode="External"/><Relationship Id="rId4" Type="http://schemas.openxmlformats.org/officeDocument/2006/relationships/hyperlink" Target="https://ru.wikipedia.org/wiki/%D0%90%D0%BB%D0%B5%D0%BA%D1%81%D0%B0%D0%BD%D0%B4%D1%80%D0%BE%D0%B2,_%D0%9F%D0%B0%D0%B2%D0%B5%D0%BB_%D0%A1%D0%B5%D1%80%D0%B3%D0%B5%D0%B5%D0%B2%D0%B8%D1%87" TargetMode="Externa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3%D1%81%D0%BB%D0%B8%D0%BD,_%D0%9C%D0%B8%D1%85%D0%B0%D0%B8%D0%BB_%D0%AF%D0%BA%D0%BE%D0%B2%D0%BB%D0%B5%D0%B2%D0%B8%D1%87" TargetMode="External"/><Relationship Id="rId2" Type="http://schemas.openxmlformats.org/officeDocument/2006/relationships/hyperlink" Target="https://ru.wikipedia.org/wiki/%D0%A1%D0%B0%D1%80%D0%B0%D1%82%D0%BE%D0%B2%D1%81%D0%BA%D0%B8%D0%B9_%D0%B3%D0%BE%D1%81%D1%83%D0%B4%D0%B0%D1%80%D1%81%D1%82%D0%B2%D0%B5%D0%BD%D0%BD%D1%8B%D0%B9_%D1%83%D0%BD%D0%B8%D0%B2%D0%B5%D1%80%D1%81%D0%B8%D1%82%D0%B5%D1%82_%D0%B8%D0%BC%D0%B5%D0%BD%D0%B8_%D0%9D._%D0%93._%D0%A7%D0%B5%D1%80%D0%BD%D1%8B%D1%88%D0%B5%D0%B2%D1%81%D0%BA%D0%BE%D0%B3%D0%B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F%D1%80%D0%BE%D0%B1%D0%BB%D0%B5%D0%BC%D0%B0_%D0%A1%D1%83%D1%81%D0%BB%D0%B8%D0%BD%D0%B0&amp;action=edit&amp;redlink=1" TargetMode="External"/><Relationship Id="rId2" Type="http://schemas.openxmlformats.org/officeDocument/2006/relationships/hyperlink" Target="https://ru.wikipedia.org/wiki/%D0%A1%D0%B5%D1%80%D0%BF%D0%B8%D0%BD%D1%81%D0%BA%D0%B8%D0%B9,_%D0%92%D0%B0%D1%86%D0%BB%D0%B0%D0%B2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%D0%A1%D0%B0%D1%80%D0%B0%D1%82%D0%BE%D0%B2" TargetMode="External"/><Relationship Id="rId4" Type="http://schemas.openxmlformats.org/officeDocument/2006/relationships/hyperlink" Target="https://en.wikipedia.org/wiki/Suslin's_proble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://www.sgu.ru/node/2344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B%D1%83%D0%B6%D0%B5%D0%B1%D0%BD%D0%B0%D1%8F:%D0%98%D1%81%D1%82%D0%BE%D1%87%D0%BD%D0%B8%D0%BA%D0%B8_%D0%BA%D0%BD%D0%B8%D0%B3/5020151912" TargetMode="External"/><Relationship Id="rId13" Type="http://schemas.openxmlformats.org/officeDocument/2006/relationships/hyperlink" Target="http://www.math.ru/" TargetMode="External"/><Relationship Id="rId3" Type="http://schemas.openxmlformats.org/officeDocument/2006/relationships/hyperlink" Target="http://mi.mathnet.ru/rus/umn/v34/i6/p219" TargetMode="External"/><Relationship Id="rId7" Type="http://schemas.openxmlformats.org/officeDocument/2006/relationships/hyperlink" Target="http://mi.mathnet.ru/rus/umn/v51/i3/p003" TargetMode="External"/><Relationship Id="rId12" Type="http://schemas.openxmlformats.org/officeDocument/2006/relationships/hyperlink" Target="http://www.math.ru/history/people/Suslin" TargetMode="External"/><Relationship Id="rId2" Type="http://schemas.openxmlformats.org/officeDocument/2006/relationships/hyperlink" Target="https://ru.wikipedia.org/wiki/%D0%A1%D1%83%D1%81%D0%BB%D0%B8%D0%BD,_%D0%9C%D0%B8%D1%85%D0%B0%D0%B8%D0%BB_%D0%AF%D0%BA%D0%BE%D0%B2%D0%BB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ga-math.narod.ru/LSP/book.htm" TargetMode="External"/><Relationship Id="rId11" Type="http://schemas.openxmlformats.org/officeDocument/2006/relationships/hyperlink" Target="https://ru.wikipedia.org/w/index.php?title=%D0%A1%D1%83%D1%81%D0%BB%D0%B8%D0%BD,_%D0%9C%D0%B8%D1%85%D0%B0%D0%B8%D0%BB_%D0%AF%D0%BA%D0%BE%D0%B2%D0%BB%D0%B5%D0%B2%D0%B8%D1%87&amp;action=edit&amp;section=5" TargetMode="External"/><Relationship Id="rId5" Type="http://schemas.openxmlformats.org/officeDocument/2006/relationships/hyperlink" Target="https://ru.wikipedia.org/wiki/%D0%9F%D0%BE%D0%BD%D1%82%D1%80%D1%8F%D0%B3%D0%B8%D0%BD,_%D0%9B%D0%B5%D0%B2_%D0%A1%D0%B5%D0%BC%D1%91%D0%BD%D0%BE%D0%B2%D0%B8%D1%87" TargetMode="External"/><Relationship Id="rId10" Type="http://schemas.openxmlformats.org/officeDocument/2006/relationships/hyperlink" Target="https://ru.wikipedia.org/w/index.php?title=%D0%A1%D1%83%D1%81%D0%BB%D0%B8%D0%BD,_%D0%9C%D0%B8%D1%85%D0%B0%D0%B8%D0%BB_%D0%AF%D0%BA%D0%BE%D0%B2%D0%BB%D0%B5%D0%B2%D0%B8%D1%87&amp;veaction=edit&amp;section=5" TargetMode="External"/><Relationship Id="rId4" Type="http://schemas.openxmlformats.org/officeDocument/2006/relationships/hyperlink" Target="https://ru.wikipedia.org/wiki/%D0%A3%D1%81%D0%BF%D0%B5%D1%85%D0%B8_%D0%BC%D0%B0%D1%82%D0%B5%D0%BC%D0%B0%D1%82%D0%B8%D1%87%D0%B5%D1%81%D0%BA%D0%B8%D1%85_%D0%BD%D0%B0%D1%83%D0%BA" TargetMode="External"/><Relationship Id="rId9" Type="http://schemas.openxmlformats.org/officeDocument/2006/relationships/hyperlink" Target="https://ru.wikipedia.org/wiki/%D0%A1%D0%BB%D1%83%D0%B6%D0%B5%D0%B1%D0%BD%D0%B0%D1%8F:%D0%98%D1%81%D1%82%D0%BE%D1%87%D0%BD%D0%B8%D0%BA%D0%B8_%D0%BA%D0%BD%D0%B8%D0%B3/978574290611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etopisi.org/index.php/%D0%A4%D0%B0%D0%B9%D0%BB:%D0%91%D0%B0%D0%BB%D0%B0%D1%88%D0%BE%D0%B2_%D0%93%D0%B8%D0%BC%D0%BD%D0%B0%D0%B7%D0%B8%D1%8F%D0%93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964488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«Математики земли Саратовской 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Михаил Яковлевич </a:t>
            </a:r>
            <a:r>
              <a:rPr lang="ru-RU" sz="4000" dirty="0" err="1" smtClean="0"/>
              <a:t>Суслин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13528"/>
            <a:ext cx="6400800" cy="1752600"/>
          </a:xfrm>
        </p:spPr>
        <p:txBody>
          <a:bodyPr rtlCol="0"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Стрижова Ирина Васильевна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атематики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Филиал МБОУ «СОШ с. Святославка в с. Полтавка»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857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.</a:t>
            </a:r>
            <a:endParaRPr lang="ru-RU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234112" cy="297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М.Я.Суслин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заложил основы теории открытых им аналитических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суслинских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множеств, которые на много лет сделались объектом плодотворных исследований московской математической школы теории функций. Кроме того, М.Я.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поставил одну из знаменитейших математических проблем XX века, носящую теперь его имя, проблему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действительной прямой как специального упорядоченного множества.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1917 году М.Я.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оставлен в качестве магистранта Московского университета.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upload.wikimedia.org/wikipedia/commons/thumb/a/a5/MSU_Mokhovaya.jpg/800px-MSU_Mokhovay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3212976"/>
            <a:ext cx="4362698" cy="26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 в 1918 году </a:t>
            </a:r>
            <a:r>
              <a:rPr lang="ru-RU" dirty="0" err="1" smtClean="0"/>
              <a:t>М.Я.Суслин</a:t>
            </a:r>
            <a:r>
              <a:rPr lang="ru-RU" dirty="0" smtClean="0"/>
              <a:t> получил приглашение занять должность экстраординарного профессора по кафедре чистой математики во вновь создаваемом Иваново-Вознесенском политехническом институте. Он преподавал курс высшей математики на химическом факультете.</a:t>
            </a:r>
          </a:p>
          <a:p>
            <a:endParaRPr lang="ru-RU" dirty="0"/>
          </a:p>
        </p:txBody>
      </p:sp>
      <p:pic>
        <p:nvPicPr>
          <p:cNvPr id="5" name="Содержимое 4" descr="https://upload.wikimedia.org/wikipedia/commons/thumb/b/be/Ivanovo_ISUCT.jpg/1600px-Ivanovo_ISUCT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6150" y="1728147"/>
            <a:ext cx="3930650" cy="19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декада математики\49515442_K_stih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1079379" cy="133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ЛЮБИМЫЙ ПЕДАГОГ</a:t>
            </a:r>
            <a:endParaRPr lang="ru-RU" sz="3600" b="1" cap="none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1484784"/>
            <a:ext cx="4719468" cy="46874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1914 году образуется группа студентов, учеников молодого доцента</a:t>
            </a: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Лузин, Николай Николаевич"/>
              </a:rPr>
              <a:t>Н. Н. Лузина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ставших первыми участниками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3" tooltip="Лузитания (московская математическая школа)"/>
              </a:rPr>
              <a:t>Лузитании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4" tooltip="Александров, Павел Сергеевич"/>
              </a:rPr>
              <a:t>П. С. Александров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5" tooltip="Меньшов, Дмитрий Евгеньевич"/>
              </a:rPr>
              <a:t>Д. Е. Меньшов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М. Я.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6" tooltip="Фёдоров, Владимир Семёнович"/>
              </a:rPr>
              <a:t>В. С. Фёдоров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900" u="sng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7"/>
              </a:rPr>
              <a:t>А. Я. </a:t>
            </a:r>
            <a:r>
              <a:rPr lang="ru-RU" sz="2900" u="sng" dirty="0" err="1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7"/>
              </a:rPr>
              <a:t>Хинчин</a:t>
            </a:r>
            <a:r>
              <a:rPr lang="ru-RU" sz="29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baseline="30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  <a:hlinkClick r:id="rId8"/>
              </a:rPr>
              <a:t>[3</a:t>
            </a:r>
            <a:r>
              <a:rPr lang="ru-RU" sz="2900" baseline="30000" dirty="0" smtClean="0">
                <a:latin typeface="Times New Roman" pitchFamily="18" charset="0"/>
                <a:cs typeface="Times New Roman" pitchFamily="18" charset="0"/>
                <a:hlinkClick r:id="rId8"/>
              </a:rPr>
              <a:t>] </a:t>
            </a:r>
            <a:endParaRPr lang="ru-RU" sz="29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Окончив курс Московского университета с дипломом 1-й степени, М. Я.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 ходатайству профессора Н. Н. Лузина с 28 марта 1917 года оставлен при университете для приготовления к профессорскому званию по кафедре чистой математики сроком на два года.</a:t>
            </a:r>
            <a:endParaRPr lang="ru-RU" sz="29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 самой смерти академика Н.Н. Лузина (28 февраля 1950 года) на его рабочем столе стояла фотография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 надписью: “Моему горячо любимому учителю глубокоуважаемому и дорогому Николаю Николаевичу Лузину на добрую память. Михаил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r>
              <a:rPr lang="ru-RU" sz="29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9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9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сумел стать учеником, достойным своего учителя.</a:t>
            </a:r>
            <a:endParaRPr lang="ru-RU" sz="2900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9183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80920" cy="4229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С. Александров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Советский математик, академик АН СССР. Профессор МГУ. Лауреат Сталинской премии первой степени, Герой Социалистического Труда 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М.Я.Суслине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4082" y="1215006"/>
            <a:ext cx="8415836" cy="2213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Я.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уже в самые ранние студенческие годы проявил себя как интересный и своеобразный человек. Уже в 18—19 лет он составил себе особую программу своего дальнейшего интеллектуального развития. Математика была только началом этой программы. Вторым этапом должны были быть физика и химия, за которыми должна была последовать биология. В качестве завершения программы мыслилась медицина, которой М. Я.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предполагал посвятить всю свою дальнейшую жизнь. Как мы увидим позже, дальше первого шага в осуществлении своей программы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пошел.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428999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в Иванове не ужился и вскоре потерял там свою работу. Ввиду этого, по инициативе В. В. Голубева и </a:t>
            </a:r>
            <a:r>
              <a:rPr lang="ru-RU" i="1" dirty="0" err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. И. Привалова, возник план о предоставлении </a:t>
            </a:r>
            <a:r>
              <a:rPr lang="ru-RU" i="1" dirty="0" err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Суслину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профессорского места в 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  <a:hlinkClick r:id="rId2" tooltip="Саратовский государственный университет имени Н. Г. Чернышевского"/>
              </a:rPr>
              <a:t>Саратовском университете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… Не получив этого места, </a:t>
            </a:r>
            <a:r>
              <a:rPr lang="ru-RU" i="1" dirty="0" err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уехал к себе в деревню (в Саратовской губернии). Вскоре он заболел сыпным тифом и умер. В историю математики была вписана одна из самых трагических её страниц. На письменном столе Лузина до конца его жизни стоял портрет </a:t>
            </a:r>
            <a:r>
              <a:rPr lang="ru-RU" i="1" dirty="0" err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, единственный портрет </a:t>
            </a:r>
            <a:r>
              <a:rPr lang="ru-RU" i="1" dirty="0" err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i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, который я видел…</a:t>
            </a:r>
            <a:r>
              <a:rPr lang="ru-RU" baseline="30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[4]</a:t>
            </a:r>
            <a:endParaRPr lang="ru-RU" i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П. С. Александров</a:t>
            </a:r>
            <a:endParaRPr lang="ru-RU" i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Игошин В.И.-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доктор педагогических наук, профессор, кандидат физико-математических наук -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о математике М. Я.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Суслине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(1894-1919), уроженце с. Красавка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Балашовского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уезда. </a:t>
            </a:r>
            <a:endParaRPr lang="ru-RU" sz="2000" dirty="0">
              <a:solidFill>
                <a:schemeClr val="tx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Содержимое 4" descr="https://www.sgu.ru/sites/default/files/styles/500x375_4x3/public/employee/facepics/8d39b11064ab0761c1acd4e8309ae2f9/igoshin.png?itok=ZdTSucUK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503040"/>
            <a:ext cx="8064896" cy="2358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"Всего 2—3 года продолжалась самостоятельная творческая деятельность молодого ученого. Под его именем опубликованы лишь три маленькие заметки, причем, при жизни—только одна. Но столь фундаментальные открытия сделаны в одной из них и столь глубокие идеи заложены в другой, что без преувеличения можно сказать: они оказали революционное воздействие на развитие в XX веке одного из фундаментальных разделов математики—теории множеств... 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умер математиком, ярким и своеобразным математиком, одним из создателей современной дескриптивной теории множеств»[1].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3838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В.И.Игошин - создатель научной биографии </a:t>
            </a:r>
            <a:r>
              <a:rPr lang="ru-RU" sz="1400" b="1" i="1" dirty="0" smtClean="0"/>
              <a:t>Михаила Яковлевича </a:t>
            </a:r>
            <a:endParaRPr lang="ru-RU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20637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Тяжелое положение в стране в 1919 году, внутренние разногласия среди профессорского состава заставили М.Я.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написать заявление об отставке. Он уехал к себе деревню (в Саратовской губернии). Вскоре заболел сыпным тифом и умер 21.12 1919.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оборвалась в 25 лет, но ярок оставленный им в математике след и имя его навсегда вписано в историю этой науки.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554960" cy="353528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Похоронен М.Я.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сельском кладбище в Красавке. На могиле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М.Я.Суслина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открыт памятник(архитектор Е.Г. Сухарева, г. Саратов). Министерство культуры РСФСР включило его могилу на сельском кладбище в число памятников истории республиканского значения.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photos.wikimapia.org/p/00/03/48/28/16_big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2636912"/>
            <a:ext cx="2465802" cy="32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ПОМНЯТ БЛАГОДАРНЫЕ ПОТОМКИ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4248472" cy="2520280"/>
          </a:xfrm>
        </p:spPr>
        <p:txBody>
          <a:bodyPr>
            <a:normAutofit fontScale="25000" lnSpcReduction="20000"/>
          </a:bodyPr>
          <a:lstStyle/>
          <a:p>
            <a:pPr marL="0" indent="27000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19 ноября 1991года состоялось открытие памятной доски на здании физико-математического факультета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педагогического института (ныне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БфСГУ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имени Н.Г. Чернышевского) в честь выдающегося математика профессора Михаила Яковлевича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000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Вот уже десять лет районная олимпиада по математике, проводимая среди старшеклассников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района, носит имя Михаила Яковлевича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000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После смерти М. Я. 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 1-м томе только что созданного польского математического журнала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Fundamenta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Mathematicae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(одним из его основателей был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  <a:hlinkClick r:id="rId2" tooltip="Серпинский, Вацлав"/>
              </a:rPr>
              <a:t>В.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  <a:hlinkClick r:id="rId2" tooltip="Серпинский, Вацлав"/>
              </a:rPr>
              <a:t>Серпинский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 в 1920 году было опубликовано десять проблем, одна из которых носит название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  <a:hlinkClick r:id="rId3" tooltip="Проблема Суслина (страница отсутствует)"/>
              </a:rPr>
              <a:t>проблема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  <a:hlinkClick r:id="rId3" tooltip="Проблема Суслина (страница отсутствует)"/>
              </a:rPr>
              <a:t>Суслина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  <a:hlinkClick r:id="rId4" tooltip="en:Suslin's problem"/>
              </a:rPr>
              <a:t>англ.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27000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16—21 октября 1989 года в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  <a:hlinkClick r:id="rId5" tooltip="Саратов"/>
              </a:rPr>
              <a:t>Саратове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состоялись первые научные математические чтения памяти М. Я. 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000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18 ноября 1990 года на здании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Красавской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средней школы открыта Памятная доска.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7322245566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4"/>
          <a:stretch/>
        </p:blipFill>
        <p:spPr bwMode="auto">
          <a:xfrm>
            <a:off x="2000250" y="0"/>
            <a:ext cx="5596086" cy="648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7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Источники: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183880" cy="2754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Игошин В. Программа Михаила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Годы и люди. Вып.5. - Саратов: Приволжское]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География Саратовской области под редакцией Воскресенского С.Г. г. Саратов 1997г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http://www.enu.kz/nauka/rd/nii_teoreticheskoi_matematiki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http://ru.wikipedia.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 энциклопедический словарь Математика 1998г.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http://www.sgu.ru/node/23447</a:t>
            </a:r>
            <a:endParaRPr lang="ru-RU" sz="20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92211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С</a:t>
            </a:r>
            <a:r>
              <a:rPr lang="ru-RU" dirty="0" smtClean="0">
                <a:solidFill>
                  <a:schemeClr val="tx2"/>
                </a:solidFill>
              </a:rPr>
              <a:t>сылки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51331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 tooltip="Перейти"/>
              </a:rPr>
              <a:t>↑</a:t>
            </a:r>
            <a:r>
              <a:rPr lang="ru-RU" dirty="0" smtClean="0"/>
              <a:t> Государственный архив Саратовской области (ГАСО), </a:t>
            </a:r>
            <a:r>
              <a:rPr lang="ru-RU" dirty="0" err="1" smtClean="0"/>
              <a:t>Балашовский</a:t>
            </a:r>
            <a:r>
              <a:rPr lang="ru-RU" dirty="0" smtClean="0"/>
              <a:t> филиал, ф. 44, </a:t>
            </a:r>
            <a:r>
              <a:rPr lang="en-US" dirty="0" smtClean="0"/>
              <a:t>on. 1, </a:t>
            </a:r>
            <a:r>
              <a:rPr lang="ru-RU" dirty="0" smtClean="0"/>
              <a:t>ед. хр. 5, л. 170.</a:t>
            </a:r>
          </a:p>
          <a:p>
            <a:pPr marL="0" indent="0">
              <a:buNone/>
            </a:pPr>
            <a:r>
              <a:rPr lang="ru-RU" dirty="0" smtClean="0">
                <a:hlinkClick r:id="rId2" tooltip="Перейти"/>
              </a:rPr>
              <a:t>↑</a:t>
            </a:r>
            <a:r>
              <a:rPr lang="ru-RU" dirty="0" smtClean="0"/>
              <a:t> ОГУ БФ ГАСО. «Отчеты и журналы земской управы». </a:t>
            </a:r>
            <a:r>
              <a:rPr lang="en-US" dirty="0" smtClean="0"/>
              <a:t>on. 1. </a:t>
            </a:r>
            <a:r>
              <a:rPr lang="ru-RU" dirty="0" smtClean="0"/>
              <a:t>д. 70. л. 89.</a:t>
            </a:r>
          </a:p>
          <a:p>
            <a:pPr marL="0" indent="0">
              <a:buNone/>
            </a:pPr>
            <a:r>
              <a:rPr lang="ru-RU" dirty="0" smtClean="0">
                <a:hlinkClick r:id="rId2" tooltip="Перейти"/>
              </a:rPr>
              <a:t>↑</a:t>
            </a:r>
            <a:r>
              <a:rPr lang="ru-RU" dirty="0" smtClean="0"/>
              <a:t> </a:t>
            </a:r>
            <a:r>
              <a:rPr lang="ru-RU" i="1" dirty="0" smtClean="0"/>
              <a:t>Колягин Ю. М.</a:t>
            </a:r>
            <a:r>
              <a:rPr lang="ru-RU" dirty="0" smtClean="0"/>
              <a:t> Дмитрий Федорович Егоров. Путь ученого и христианина. — М.: ПСТГУ, 2010. — С. 83.</a:t>
            </a:r>
          </a:p>
          <a:p>
            <a:pPr marL="0" indent="0">
              <a:buNone/>
            </a:pPr>
            <a:r>
              <a:rPr lang="ru-RU" dirty="0" smtClean="0"/>
              <a:t>↑ </a:t>
            </a:r>
            <a:r>
              <a:rPr lang="ru-RU" dirty="0" smtClean="0">
                <a:hlinkClick r:id="rId2"/>
              </a:rPr>
              <a:t>Перейти к:</a:t>
            </a:r>
            <a:r>
              <a:rPr lang="ru-RU" b="1" i="1" baseline="30000" dirty="0" smtClean="0">
                <a:hlinkClick r:id="rId2"/>
              </a:rPr>
              <a:t>1</a:t>
            </a:r>
            <a:r>
              <a:rPr lang="ru-RU" dirty="0" smtClean="0"/>
              <a:t> </a:t>
            </a:r>
            <a:r>
              <a:rPr lang="ru-RU" b="1" i="1" baseline="30000" dirty="0" smtClean="0">
                <a:hlinkClick r:id="rId2"/>
              </a:rPr>
              <a:t>2</a:t>
            </a:r>
            <a:r>
              <a:rPr lang="ru-RU" dirty="0" smtClean="0"/>
              <a:t> </a:t>
            </a:r>
            <a:r>
              <a:rPr lang="ru-RU" b="1" i="1" baseline="30000" dirty="0" smtClean="0">
                <a:hlinkClick r:id="rId2"/>
              </a:rPr>
              <a:t>3</a:t>
            </a:r>
            <a:r>
              <a:rPr lang="ru-RU" dirty="0" smtClean="0"/>
              <a:t> </a:t>
            </a:r>
            <a:r>
              <a:rPr lang="ru-RU" i="1" dirty="0" smtClean="0"/>
              <a:t>Александров П. С.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Страницы автобиографии</a:t>
            </a:r>
            <a:r>
              <a:rPr lang="ru-RU" dirty="0" smtClean="0"/>
              <a:t> // </a:t>
            </a:r>
            <a:r>
              <a:rPr lang="ru-RU" dirty="0" smtClean="0">
                <a:hlinkClick r:id="rId4" tooltip="Успехи математических наук"/>
              </a:rPr>
              <a:t>Успехи математических наук</a:t>
            </a:r>
            <a:r>
              <a:rPr lang="ru-RU" dirty="0" smtClean="0"/>
              <a:t>. — 1979. — Т. 34, № 6. — С. 219—249.</a:t>
            </a:r>
          </a:p>
          <a:p>
            <a:pPr marL="0" indent="0">
              <a:buNone/>
            </a:pPr>
            <a:r>
              <a:rPr lang="ru-RU" dirty="0" smtClean="0">
                <a:hlinkClick r:id="rId2" tooltip="Перейти"/>
              </a:rPr>
              <a:t>↑</a:t>
            </a:r>
            <a:r>
              <a:rPr lang="ru-RU" dirty="0" smtClean="0"/>
              <a:t> </a:t>
            </a:r>
            <a:r>
              <a:rPr lang="en-US" i="1" dirty="0" smtClean="0"/>
              <a:t>M. </a:t>
            </a:r>
            <a:r>
              <a:rPr lang="en-US" i="1" dirty="0" err="1" smtClean="0"/>
              <a:t>Suslin</a:t>
            </a:r>
            <a:r>
              <a:rPr lang="en-US" i="1" dirty="0" smtClean="0"/>
              <a:t>.</a:t>
            </a:r>
            <a:r>
              <a:rPr lang="en-US" dirty="0" smtClean="0"/>
              <a:t> Sur </a:t>
            </a:r>
            <a:r>
              <a:rPr lang="en-US" dirty="0" err="1" smtClean="0"/>
              <a:t>une</a:t>
            </a:r>
            <a:r>
              <a:rPr lang="en-US" dirty="0" smtClean="0"/>
              <a:t> definition des ensembles </a:t>
            </a:r>
            <a:r>
              <a:rPr lang="en-US" dirty="0" err="1" smtClean="0"/>
              <a:t>mesurables</a:t>
            </a:r>
            <a:r>
              <a:rPr lang="en-US" dirty="0" smtClean="0"/>
              <a:t> B sans </a:t>
            </a:r>
            <a:r>
              <a:rPr lang="en-US" dirty="0" err="1" smtClean="0"/>
              <a:t>nombres</a:t>
            </a:r>
            <a:r>
              <a:rPr lang="en-US" dirty="0" smtClean="0"/>
              <a:t> </a:t>
            </a:r>
            <a:r>
              <a:rPr lang="en-US" dirty="0" err="1" smtClean="0"/>
              <a:t>transflnis</a:t>
            </a:r>
            <a:r>
              <a:rPr lang="en-US" dirty="0" smtClean="0"/>
              <a:t> // </a:t>
            </a:r>
            <a:r>
              <a:rPr lang="en-US" dirty="0" err="1" smtClean="0"/>
              <a:t>Comptes</a:t>
            </a:r>
            <a:r>
              <a:rPr lang="en-US" dirty="0" smtClean="0"/>
              <a:t> </a:t>
            </a:r>
            <a:r>
              <a:rPr lang="en-US" dirty="0" err="1" smtClean="0"/>
              <a:t>Rendus</a:t>
            </a:r>
            <a:r>
              <a:rPr lang="en-US" dirty="0" smtClean="0"/>
              <a:t> Acad. Sci. Paris. — 1917. — </a:t>
            </a:r>
            <a:r>
              <a:rPr lang="ru-RU" dirty="0" smtClean="0"/>
              <a:t>Т. 164. — С. 88-90.</a:t>
            </a:r>
          </a:p>
          <a:p>
            <a:pPr marL="0" indent="0">
              <a:buNone/>
            </a:pPr>
            <a:r>
              <a:rPr lang="ru-RU" dirty="0" smtClean="0">
                <a:hlinkClick r:id="rId2" tooltip="Перейти"/>
              </a:rPr>
              <a:t>↑</a:t>
            </a:r>
            <a:r>
              <a:rPr lang="ru-RU" dirty="0" smtClean="0"/>
              <a:t> </a:t>
            </a:r>
            <a:r>
              <a:rPr lang="ru-RU" i="1" dirty="0" smtClean="0">
                <a:hlinkClick r:id="rId5" tooltip="Понтрягин, Лев Семёнович"/>
              </a:rPr>
              <a:t>Понтрягин Л. С.</a:t>
            </a:r>
            <a:r>
              <a:rPr lang="ru-RU" dirty="0" smtClean="0"/>
              <a:t> </a:t>
            </a:r>
            <a:r>
              <a:rPr lang="ru-RU" u="sng" dirty="0" smtClean="0">
                <a:hlinkClick r:id="rId6"/>
              </a:rPr>
              <a:t>Жизнеописание Льва Семёновича Понтрягина, математика, составленное им самим</a:t>
            </a:r>
            <a:r>
              <a:rPr lang="ru-RU" dirty="0" smtClean="0"/>
              <a:t>. — М., 1998.</a:t>
            </a:r>
          </a:p>
          <a:p>
            <a:pPr marL="0" indent="0">
              <a:buNone/>
            </a:pPr>
            <a:r>
              <a:rPr lang="ru-RU" dirty="0" smtClean="0">
                <a:hlinkClick r:id="rId2" tooltip="Перейти"/>
              </a:rPr>
              <a:t>↑</a:t>
            </a:r>
            <a:r>
              <a:rPr lang="ru-RU" dirty="0" smtClean="0"/>
              <a:t> ЦГИАМ, ф. 418, оп. 95, д. 605, л. 44.</a:t>
            </a:r>
          </a:p>
          <a:p>
            <a:pPr marL="0" indent="0">
              <a:buNone/>
            </a:pPr>
            <a:r>
              <a:rPr lang="ru-RU" dirty="0" smtClean="0"/>
              <a:t>Литература[</a:t>
            </a:r>
          </a:p>
          <a:p>
            <a:pPr marL="0" indent="0">
              <a:buNone/>
            </a:pPr>
            <a:r>
              <a:rPr lang="ru-RU" i="1" dirty="0" smtClean="0"/>
              <a:t>Игошин В. И.</a:t>
            </a:r>
            <a:r>
              <a:rPr lang="ru-RU" dirty="0" smtClean="0"/>
              <a:t> </a:t>
            </a:r>
            <a:r>
              <a:rPr lang="ru-RU" dirty="0" smtClean="0">
                <a:hlinkClick r:id="rId7"/>
              </a:rPr>
              <a:t>Страницы биографии Михаила Яковлевича </a:t>
            </a:r>
            <a:r>
              <a:rPr lang="ru-RU" dirty="0" err="1" smtClean="0">
                <a:hlinkClick r:id="rId7"/>
              </a:rPr>
              <a:t>Суслина</a:t>
            </a:r>
            <a:r>
              <a:rPr lang="ru-RU" dirty="0" smtClean="0"/>
              <a:t> // </a:t>
            </a:r>
            <a:r>
              <a:rPr lang="ru-RU" dirty="0" smtClean="0">
                <a:hlinkClick r:id="rId4" tooltip="Успехи математических наук"/>
              </a:rPr>
              <a:t>Успехи математических наук</a:t>
            </a:r>
            <a:r>
              <a:rPr lang="ru-RU" dirty="0" smtClean="0"/>
              <a:t>. — 1996. — Т. 51, № 3. — С. 3—16.</a:t>
            </a:r>
          </a:p>
          <a:p>
            <a:pPr marL="0" indent="0">
              <a:buNone/>
            </a:pPr>
            <a:r>
              <a:rPr lang="ru-RU" i="1" dirty="0" smtClean="0"/>
              <a:t>Игошин В. И.</a:t>
            </a:r>
            <a:r>
              <a:rPr lang="ru-RU" dirty="0" smtClean="0"/>
              <a:t> Михаил Яковлевич </a:t>
            </a:r>
            <a:r>
              <a:rPr lang="ru-RU" dirty="0" err="1" smtClean="0"/>
              <a:t>Суслин</a:t>
            </a:r>
            <a:r>
              <a:rPr lang="ru-RU" dirty="0" smtClean="0"/>
              <a:t> (1894-1919). — М.: Наука. </a:t>
            </a:r>
            <a:r>
              <a:rPr lang="ru-RU" dirty="0" err="1" smtClean="0"/>
              <a:t>Физматлит</a:t>
            </a:r>
            <a:r>
              <a:rPr lang="ru-RU" dirty="0" smtClean="0"/>
              <a:t>, 1996. — 160 с. — 1000 экз. — </a:t>
            </a:r>
            <a:r>
              <a:rPr lang="en-US" dirty="0" smtClean="0">
                <a:hlinkClick r:id="rId8"/>
              </a:rPr>
              <a:t>ISBN 5-02-015191-2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Колягин Ю. М.</a:t>
            </a:r>
            <a:r>
              <a:rPr lang="ru-RU" dirty="0" smtClean="0"/>
              <a:t> Дмитрий Федорович Егоров. Путь ученого и христианина. — М.: ПСТГУ, 2010. — 302 с. — 1000 экз. — </a:t>
            </a:r>
            <a:r>
              <a:rPr lang="en-US" dirty="0" smtClean="0">
                <a:hlinkClick r:id="rId9"/>
              </a:rPr>
              <a:t>ISBN 978-5-7429-0611-7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Ссылки[</a:t>
            </a:r>
            <a:r>
              <a:rPr lang="ru-RU" dirty="0" smtClean="0">
                <a:hlinkClick r:id="rId10" tooltip="Редактировать раздел «Ссылки»"/>
              </a:rPr>
              <a:t>править</a:t>
            </a:r>
            <a:r>
              <a:rPr lang="ru-RU" dirty="0" smtClean="0"/>
              <a:t> | </a:t>
            </a:r>
            <a:r>
              <a:rPr lang="ru-RU" dirty="0" err="1" smtClean="0">
                <a:hlinkClick r:id="rId11" tooltip="Редактировать раздел «Ссылки»"/>
              </a:rPr>
              <a:t>править</a:t>
            </a:r>
            <a:r>
              <a:rPr lang="ru-RU" dirty="0" smtClean="0">
                <a:hlinkClick r:id="rId11" tooltip="Редактировать раздел «Ссылки»"/>
              </a:rPr>
              <a:t> код</a:t>
            </a:r>
            <a:r>
              <a:rPr lang="ru-RU" dirty="0" smtClean="0"/>
              <a:t>]</a:t>
            </a:r>
          </a:p>
          <a:p>
            <a:pPr marL="0" indent="0">
              <a:buNone/>
            </a:pPr>
            <a:r>
              <a:rPr lang="ru-RU" dirty="0" err="1" smtClean="0">
                <a:hlinkClick r:id="rId12"/>
              </a:rPr>
              <a:t>Суслин</a:t>
            </a:r>
            <a:r>
              <a:rPr lang="ru-RU" dirty="0" smtClean="0">
                <a:hlinkClick r:id="rId12"/>
              </a:rPr>
              <a:t> Михаил Яковлевич</a:t>
            </a:r>
            <a:r>
              <a:rPr lang="ru-RU" dirty="0" smtClean="0"/>
              <a:t> на сайте </a:t>
            </a:r>
            <a:r>
              <a:rPr lang="en-US" dirty="0" err="1" smtClean="0">
                <a:hlinkClick r:id="rId13"/>
              </a:rPr>
              <a:t>Math.Ru</a:t>
            </a:r>
            <a:endParaRPr lang="ru-RU" dirty="0" smtClean="0"/>
          </a:p>
          <a:p>
            <a:pPr marL="0" lvl="0" indent="0">
              <a:buNone/>
            </a:pPr>
            <a:r>
              <a:rPr lang="ru-RU" i="1" dirty="0" smtClean="0"/>
              <a:t>Игошин В. И.</a:t>
            </a:r>
            <a:r>
              <a:rPr lang="ru-RU" dirty="0" smtClean="0"/>
              <a:t> </a:t>
            </a:r>
            <a:r>
              <a:rPr lang="ru-RU" u="sng" dirty="0" smtClean="0">
                <a:hlinkClick r:id="rId7"/>
              </a:rPr>
              <a:t>Страницы биографии Михаила Яковлевича </a:t>
            </a:r>
            <a:r>
              <a:rPr lang="ru-RU" u="sng" dirty="0" err="1" smtClean="0">
                <a:hlinkClick r:id="rId7"/>
              </a:rPr>
              <a:t>Суслина</a:t>
            </a:r>
            <a:r>
              <a:rPr lang="ru-RU" dirty="0" smtClean="0"/>
              <a:t> // </a:t>
            </a:r>
            <a:r>
              <a:rPr lang="ru-RU" u="sng" dirty="0" smtClean="0">
                <a:hlinkClick r:id="rId4" tooltip="Успехи математических наук"/>
              </a:rPr>
              <a:t>Успехи математических наук</a:t>
            </a:r>
            <a:r>
              <a:rPr lang="ru-RU" dirty="0" smtClean="0"/>
              <a:t>. — 1996. — Т. 51, № 3. — С. 3—16.</a:t>
            </a:r>
          </a:p>
          <a:p>
            <a:pPr marL="0" lvl="0" indent="0">
              <a:buNone/>
            </a:pPr>
            <a:r>
              <a:rPr lang="ru-RU" i="1" dirty="0" smtClean="0"/>
              <a:t>Игошин В. И.</a:t>
            </a:r>
            <a:r>
              <a:rPr lang="ru-RU" dirty="0" smtClean="0"/>
              <a:t> Михаил Яковлевич </a:t>
            </a:r>
            <a:r>
              <a:rPr lang="ru-RU" dirty="0" err="1" smtClean="0"/>
              <a:t>Суслин</a:t>
            </a:r>
            <a:r>
              <a:rPr lang="ru-RU" dirty="0" smtClean="0"/>
              <a:t> (1894-1919). — М.: Наука. </a:t>
            </a:r>
            <a:r>
              <a:rPr lang="ru-RU" dirty="0" err="1" smtClean="0"/>
              <a:t>Физматлит</a:t>
            </a:r>
            <a:r>
              <a:rPr lang="ru-RU" dirty="0" smtClean="0"/>
              <a:t>, 1996. — 160 с. — 1000 экз. — </a:t>
            </a:r>
            <a:r>
              <a:rPr lang="ru-RU" u="sng" dirty="0" smtClean="0">
                <a:hlinkClick r:id="rId8"/>
              </a:rPr>
              <a:t>ISBN 5-02-015191-2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i="1" dirty="0" smtClean="0"/>
              <a:t>Колягин Ю. М.</a:t>
            </a:r>
            <a:r>
              <a:rPr lang="ru-RU" dirty="0" smtClean="0"/>
              <a:t> Дмитрий Федорович Егоров. Путь ученого и христианина. — М.: ПСТГУ, 2010. — 302 с. — 1000 экз. — </a:t>
            </a:r>
            <a:r>
              <a:rPr lang="ru-RU" u="sng" dirty="0" smtClean="0">
                <a:hlinkClick r:id="rId9"/>
              </a:rPr>
              <a:t>ISBN 978-5-7429-0611-7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476672"/>
            <a:ext cx="8147248" cy="2455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Всякому человеку присуще желание познать свой край, место, где родился, живешь, учишься, трудишься. А для многих это не только простое любопытство, но и святая обязанность</a:t>
            </a:r>
            <a:r>
              <a:rPr lang="ru-RU" i="1" dirty="0" smtClean="0"/>
              <a:t>.</a:t>
            </a:r>
            <a:r>
              <a:rPr lang="ru-RU" dirty="0" smtClean="0"/>
              <a:t> Наш родной край – Саратовская земля, где мы родились и живём. В истории нашего края много наполненных событиями истории страниц. На этих страницах написаны имена людей – творцов истории, культуры, науки.</a:t>
            </a:r>
          </a:p>
        </p:txBody>
      </p:sp>
      <p:pic>
        <p:nvPicPr>
          <p:cNvPr id="1026" name="Picture 2" descr="C:\Users\user\Desktop\фото\sgu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11950"/>
            <a:ext cx="6985238" cy="306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07904" y="518851"/>
            <a:ext cx="5184576" cy="5839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 праву гордится наш край и своей причастностью к событию мирового масштаба – первый полёт человека в космос. Для того чтобы этот полёт стал возможным потребовались усилия многих людей и учёных, прежде всего астронавтов, физиков.</a:t>
            </a:r>
          </a:p>
          <a:p>
            <a:pPr>
              <a:buNone/>
            </a:pPr>
            <a:r>
              <a:rPr lang="ru-RU" dirty="0" smtClean="0"/>
              <a:t>Но развитие космической отрасли неразрывно связано и с математикой, ее достижениями. Неверные математические расчеты ведут к авариям, жертвам, потерям.</a:t>
            </a:r>
          </a:p>
          <a:p>
            <a:pPr>
              <a:buNone/>
            </a:pPr>
            <a:r>
              <a:rPr lang="ru-RU" dirty="0" smtClean="0"/>
              <a:t>Математика всегда помогала развитию других наук и сама развивалась под их воздействием.</a:t>
            </a:r>
          </a:p>
          <a:p>
            <a:pPr>
              <a:buNone/>
            </a:pPr>
            <a:r>
              <a:rPr lang="ru-RU" dirty="0" smtClean="0"/>
              <a:t>Новые алгоритмы, разработанные математиками, оказали неоценимую службу человечеству. Но немногие знают имена тех, кто посвятил свою жизнь данной науке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0" t="2709" r="24007"/>
          <a:stretch/>
        </p:blipFill>
        <p:spPr bwMode="auto">
          <a:xfrm>
            <a:off x="467544" y="980728"/>
            <a:ext cx="3283272" cy="44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2b4d7ea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916832"/>
            <a:ext cx="4104456" cy="374441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в 18-19 лет он составил себе особую программу своего дальнейшего интеллектуального развития. Математика была только началом этой программы. Вторым этапом должны были быть физика и химия, за которыми должна была последовать биология. В качестве завершения программы мыслилась медицина, которой М.Я.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предполагал посвятить свою дальнейшую жизнь.</a:t>
            </a:r>
          </a:p>
          <a:p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Михаил Яковлевич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это удивительное явление для Саратовской области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29026" y="401248"/>
            <a:ext cx="5214974" cy="857296"/>
          </a:xfr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ДЕТСКИЕ ГОДЫ 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>
          <a:xfrm>
            <a:off x="4788024" y="1296659"/>
            <a:ext cx="3686172" cy="4283430"/>
          </a:xfrm>
        </p:spPr>
        <p:txBody>
          <a:bodyPr>
            <a:normAutofit fontScale="92500" lnSpcReduction="20000"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Я.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родился 15 ноября (3 ноября по старому стилю) 1894 года в селе Красавка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уезда Саратовской губернии в семье бедных крестьян Якова Гавриловича и Матрёны Васильевны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Суслиных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(он был единственным ребёнком). В книге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уездного училищного совета для записи свидетельств об окончании начальных училищ в 1901—1911 годах записано, что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Суслину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Михаилу Яковлевичу, православного вероисповедания, в 1904 году вручено свидетельство об окончании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2-го земского училища за номером 132277.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>
          <a:xfrm>
            <a:off x="4932040" y="548680"/>
            <a:ext cx="3710014" cy="52864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letopisi.org/images/d/dd/%D0%94%D0%BE%D0%BC_%D0%A1%D1%83%D1%81%D0%BB%D0%B8%D0%BD%D0%B0%D0%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96908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СТУДЕНЧЕСТВА</a:t>
            </a:r>
            <a:endParaRPr lang="ru-RU" b="1" cap="none" dirty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3573016"/>
            <a:ext cx="8162104" cy="25169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 1905 году в Балашове была открыта мужская гимназия. Приемные испытания начались с 22 августа 1905 года. Было подано 196 прошений, из них был принят 171 ученик. В приготовительный класс этого учебного заведения и был принят Михаил </a:t>
            </a:r>
            <a:r>
              <a:rPr lang="ru-RU" dirty="0" err="1" smtClean="0"/>
              <a:t>Суслин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Блестяще закончив гимназию, 22 июля 1913 года М. Я. </a:t>
            </a:r>
            <a:r>
              <a:rPr lang="ru-RU" dirty="0" err="1" smtClean="0"/>
              <a:t>Суслин</a:t>
            </a:r>
            <a:r>
              <a:rPr lang="ru-RU" dirty="0" smtClean="0"/>
              <a:t> посылает прошение ректору Московского университета о зачислении его в студенты первого курса математического отделения физико-математического факультета и 7 августа становится студентом университета.</a:t>
            </a:r>
          </a:p>
          <a:p>
            <a:pPr algn="just"/>
            <a:r>
              <a:rPr lang="ru-RU" dirty="0" smtClean="0"/>
              <a:t>Учился он блестяще, а в свободное время, чтобы заработать деньги, готовил к экзаменам детей богатых.</a:t>
            </a:r>
            <a:endParaRPr lang="ru-RU" dirty="0"/>
          </a:p>
        </p:txBody>
      </p:sp>
      <p:pic>
        <p:nvPicPr>
          <p:cNvPr id="9" name="Содержимое 8" descr="Балашов ГимназияГ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83768" y="980728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86834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творческой деятельности</a:t>
            </a:r>
            <a:endParaRPr lang="ru-R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-history.mcs.st-andrews.ac.uk/history/BigPictures/Suslin_2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456384" cy="47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124744"/>
            <a:ext cx="3657600" cy="4975448"/>
          </a:xfrm>
        </p:spPr>
        <p:txBody>
          <a:bodyPr>
            <a:normAutofit fontScale="92500" lnSpcReduction="20000"/>
          </a:bodyPr>
          <a:lstStyle/>
          <a:p>
            <a:pPr indent="27000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</a:t>
            </a:r>
          </a:p>
          <a:p>
            <a:pPr indent="27000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Московского университета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дипломом 1-й степени, М. 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ходатайству профессора Н. Н. Лузина с 28 марта 1917 года оставлен при университете для приготовления к профессорскому званию по кафедре чистой математики сроком на два года.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149080"/>
            <a:ext cx="8162104" cy="1778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Революция 1917 года в России вынудила М. Я. </a:t>
            </a:r>
            <a:r>
              <a:rPr lang="ru-RU" dirty="0" err="1" smtClean="0"/>
              <a:t>Суслина</a:t>
            </a:r>
            <a:r>
              <a:rPr lang="ru-RU" dirty="0" smtClean="0"/>
              <a:t>, как и многих других, уехать в Иваново. В 1918—1919 годах он преподавал на химическом факультете Ивановского Политехнического института в должности экстраординарного профессора по кафедре чистой математики, однако 1 сентября 1919 года М. Я. </a:t>
            </a:r>
            <a:r>
              <a:rPr lang="ru-RU" dirty="0" err="1" smtClean="0"/>
              <a:t>Суслин</a:t>
            </a:r>
            <a:r>
              <a:rPr lang="ru-RU" dirty="0" smtClean="0"/>
              <a:t> увольняется из института согласно его собственного прошения.</a:t>
            </a:r>
            <a:endParaRPr lang="ru-RU" dirty="0"/>
          </a:p>
        </p:txBody>
      </p:sp>
      <p:pic>
        <p:nvPicPr>
          <p:cNvPr id="5" name="Содержимое 4" descr="http://fb.ru/misc/i/gallery/15327/119862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548680"/>
            <a:ext cx="50405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  <a:br>
              <a:rPr lang="ru-RU" sz="3200" b="1" cap="none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Михаила Яковлевича </a:t>
            </a:r>
            <a:r>
              <a:rPr lang="ru-RU" sz="3200" b="1" cap="none" spc="100" dirty="0" err="1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3200" b="1" cap="none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none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5904656" cy="18002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indent="265176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Будучи студентом 3 курса, М.Я.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Суслин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нашел ошибку в одной из лемм в работе Анри Лебега, принятой им без доказательств и считавшейся истиной в научном мире более 10 лет. Исправление этой ошибки привело М.Я.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 открытию совершенно нового 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множеств, которые автор назвал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А-множествами.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открытие быстро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известно.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смерти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М.Я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немецкий ученый Ф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Хаусдорф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назвал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А-множества «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суслинскими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84984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Сейчас в обширном потоке публикаций по теории множеств часто встречается имя М.Я.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множества, критерий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гипотеза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проблема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континуум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дерево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свойство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число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т. д.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Имя М.Я.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Суслина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вписано в анналы математической науки. Наш земляк вошел в число классиков математики, как Фурье и Лаплас, Риман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Лебег, Гаусс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Лобачевский.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4487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1375</TotalTime>
  <Words>1175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              «Математики земли Саратовской »  Михаил Яковлевич Суслин </vt:lpstr>
      <vt:lpstr>Презентация PowerPoint</vt:lpstr>
      <vt:lpstr>Презентация PowerPoint</vt:lpstr>
      <vt:lpstr>Михаил Яковлевич Суслин - это удивительное явление для Саратовской области</vt:lpstr>
      <vt:lpstr>ДЕТСКИЕ ГОДЫ </vt:lpstr>
      <vt:lpstr>ГОДЫ СТУДЕНЧЕСТВА</vt:lpstr>
      <vt:lpstr>Начало творческой деятельности</vt:lpstr>
      <vt:lpstr>Презентация PowerPoint</vt:lpstr>
      <vt:lpstr>НАУЧНАЯ ДЕЯТЕЛЬНОСТЬ Михаила Яковлевича Суслина </vt:lpstr>
      <vt:lpstr>Презентация PowerPoint</vt:lpstr>
      <vt:lpstr>Презентация PowerPoint</vt:lpstr>
      <vt:lpstr>ЛЮБИМЫЙ ПЕДАГОГ</vt:lpstr>
      <vt:lpstr>П. С. Александров - Советский математик, академик АН СССР. Профессор МГУ. Лауреат Сталинской премии первой степени, Герой Социалистического Труда о М.Я.Суслине  </vt:lpstr>
      <vt:lpstr>Игошин В.И.- доктор педагогических наук, профессор, кандидат физико-математических наук - о математике М. Я. Суслине (1894-1919), уроженце с. Красавка Балашовского уезда. </vt:lpstr>
      <vt:lpstr>Тяжелое положение в стране в 1919 году, внутренние разногласия среди профессорского состава заставили М.Я. Суслина написать заявление об отставке. Он уехал к себе деревню (в Саратовской губернии). Вскоре заболел сыпным тифом и умер 21.12 1919.  Жизнь оборвалась в 25 лет, но ярок оставленный им в математике след и имя его навсегда вписано в историю этой науки.</vt:lpstr>
      <vt:lpstr>И ПОМНЯТ БЛАГОДАРНЫЕ ПОТОМКИ</vt:lpstr>
      <vt:lpstr>Презентация PowerPoint</vt:lpstr>
      <vt:lpstr>Источники: </vt:lpstr>
      <vt:lpstr>Ссылки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Verbitskiy K.V.</dc:creator>
  <cp:lastModifiedBy>User</cp:lastModifiedBy>
  <cp:revision>178</cp:revision>
  <dcterms:created xsi:type="dcterms:W3CDTF">2016-02-03T13:33:14Z</dcterms:created>
  <dcterms:modified xsi:type="dcterms:W3CDTF">2024-11-21T21:34:57Z</dcterms:modified>
</cp:coreProperties>
</file>