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2" r:id="rId5"/>
    <p:sldId id="266" r:id="rId6"/>
    <p:sldId id="259" r:id="rId7"/>
    <p:sldId id="270" r:id="rId8"/>
    <p:sldId id="260" r:id="rId9"/>
    <p:sldId id="263" r:id="rId10"/>
    <p:sldId id="264" r:id="rId11"/>
    <p:sldId id="269" r:id="rId12"/>
    <p:sldId id="265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366" y="-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M8M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412776"/>
            <a:ext cx="4762500" cy="48965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395536" y="692696"/>
            <a:ext cx="8539236" cy="4032225"/>
          </a:xfrm>
        </p:spPr>
        <p:txBody>
          <a:bodyPr>
            <a:normAutofit fontScale="90000"/>
          </a:bodyPr>
          <a:lstStyle/>
          <a:p>
            <a:pPr algn="r"/>
            <a:r>
              <a:rPr lang="ru-RU" sz="6000" b="1" dirty="0" smtClean="0">
                <a:solidFill>
                  <a:schemeClr val="tx2"/>
                </a:solidFill>
                <a:latin typeface="Arial Black"/>
                <a:ea typeface="Arial Black"/>
                <a:cs typeface="Arial Black"/>
                <a:sym typeface="Arial Black"/>
              </a:rPr>
              <a:t/>
            </a:r>
            <a:br>
              <a:rPr lang="ru-RU" sz="6000" b="1" dirty="0" smtClean="0">
                <a:solidFill>
                  <a:schemeClr val="tx2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ru-RU" sz="6000" b="1" dirty="0" smtClean="0">
                <a:solidFill>
                  <a:schemeClr val="tx2"/>
                </a:solidFill>
                <a:latin typeface="Arial Black"/>
                <a:ea typeface="Arial Black"/>
                <a:cs typeface="Arial Black"/>
                <a:sym typeface="Arial Black"/>
              </a:rPr>
              <a:t>  </a:t>
            </a:r>
            <a:r>
              <a:rPr lang="en-US" sz="6000" b="1" dirty="0" smtClean="0">
                <a:solidFill>
                  <a:schemeClr val="tx2"/>
                </a:solidFill>
                <a:latin typeface="Arial Black"/>
                <a:ea typeface="Arial Black"/>
                <a:cs typeface="Arial Black"/>
                <a:sym typeface="Arial Black"/>
              </a:rPr>
              <a:t>ВОЛШЕБНЫЕ СЛОВА РЕФРЕЙМИНГА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26328" y="5229200"/>
            <a:ext cx="1717137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Подготовил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педагог-психолог</a:t>
            </a:r>
          </a:p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Пинякина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А. В.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04351" y="166889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«Детский сад № 53 «Яблонька» города Димитровграда Ульяновской области»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urprised-pop-art-woman-with-retro-phone_1020-16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1340768"/>
            <a:ext cx="3888432" cy="468052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476250"/>
            <a:ext cx="5113338" cy="59055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С </a:t>
            </a:r>
            <a:r>
              <a:rPr lang="ru-RU" dirty="0"/>
              <a:t>помощью </a:t>
            </a:r>
            <a:r>
              <a:rPr lang="ru-RU" dirty="0" smtClean="0"/>
              <a:t>слова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«ЗАТО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</a:t>
            </a:r>
            <a:r>
              <a:rPr lang="ru-RU" dirty="0"/>
              <a:t>мы будем отвечать на «наезды» и отрицательные высказывания в свой адрес. </a:t>
            </a:r>
          </a:p>
          <a:p>
            <a:pPr>
              <a:buNone/>
            </a:pPr>
            <a:r>
              <a:rPr lang="ru-RU" dirty="0" smtClean="0"/>
              <a:t>    Иногда </a:t>
            </a:r>
            <a:r>
              <a:rPr lang="ru-RU" dirty="0"/>
              <a:t>недоброжелатели </a:t>
            </a:r>
            <a:r>
              <a:rPr lang="ru-RU" dirty="0" smtClean="0"/>
              <a:t>говорят</a:t>
            </a:r>
            <a:r>
              <a:rPr lang="ru-RU" dirty="0"/>
              <a:t>: 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«Ну ты и болтливая»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dirty="0"/>
              <a:t>на что </a:t>
            </a:r>
            <a:r>
              <a:rPr lang="ru-RU" dirty="0" smtClean="0"/>
              <a:t>с </a:t>
            </a:r>
            <a:r>
              <a:rPr lang="ru-RU" dirty="0"/>
              <a:t>помощью волшебного слова </a:t>
            </a:r>
            <a:r>
              <a:rPr lang="ru-RU" dirty="0" err="1" smtClean="0"/>
              <a:t>рефрейминга</a:t>
            </a:r>
            <a:r>
              <a:rPr lang="ru-RU" dirty="0" smtClean="0"/>
              <a:t> можно ответить 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«ЗАТО со мной не скучно!»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856895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Рассмотрим несколько примеров того, как применить рефрейминг в собственной жизни.</a:t>
            </a:r>
            <a:endParaRPr lang="ru-RU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fontAlgn="base"/>
            <a:endParaRPr lang="ru-RU" b="1" dirty="0" smtClean="0"/>
          </a:p>
          <a:p>
            <a:pPr marL="342900" lvl="0" indent="-342900" fontAlgn="base"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</a:rPr>
              <a:t>Ваш </a:t>
            </a:r>
            <a:r>
              <a:rPr lang="ru-RU" sz="2000" b="1" dirty="0">
                <a:solidFill>
                  <a:srgbClr val="002060"/>
                </a:solidFill>
              </a:rPr>
              <a:t>начальник чересчур требователен</a:t>
            </a:r>
            <a:r>
              <a:rPr lang="ru-RU" sz="2000" dirty="0">
                <a:solidFill>
                  <a:srgbClr val="002060"/>
                </a:solidFill>
              </a:rPr>
              <a:t>. </a:t>
            </a:r>
            <a:r>
              <a:rPr lang="ru-RU" sz="2000" dirty="0">
                <a:solidFill>
                  <a:srgbClr val="92D050"/>
                </a:solidFill>
              </a:rPr>
              <a:t>Вы боитесь каждого разговора с ним. Посмотрите на это с другой стороны: считайте руководителя своим наставником, который, как и учитель в школе, стремится к тому, чтобы вы получили максимальный объем знаний.</a:t>
            </a:r>
          </a:p>
          <a:p>
            <a:pPr marL="342900" lvl="0" indent="-342900" fontAlgn="base">
              <a:buFont typeface="Wingdings" pitchFamily="2" charset="2"/>
              <a:buChar char="v"/>
            </a:pPr>
            <a:endParaRPr lang="ru-RU" sz="2000" b="1" dirty="0" smtClean="0"/>
          </a:p>
          <a:p>
            <a:pPr marL="342900" lvl="0" indent="-342900" fontAlgn="base"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</a:rPr>
              <a:t>Вы </a:t>
            </a:r>
            <a:r>
              <a:rPr lang="ru-RU" sz="2000" b="1" dirty="0">
                <a:solidFill>
                  <a:srgbClr val="002060"/>
                </a:solidFill>
              </a:rPr>
              <a:t>засиделись на одном месте, в то время как ваши коллеги бегут по карьерной лестнице вверх.</a:t>
            </a:r>
            <a:r>
              <a:rPr lang="ru-RU" sz="2000" b="1" dirty="0"/>
              <a:t> </a:t>
            </a:r>
            <a:r>
              <a:rPr lang="ru-RU" sz="2000" dirty="0">
                <a:solidFill>
                  <a:srgbClr val="92D050"/>
                </a:solidFill>
              </a:rPr>
              <a:t>Зато вы не засиживаетесь на работе допоздна, а выходные проводите с семьей.</a:t>
            </a:r>
          </a:p>
          <a:p>
            <a:pPr marL="342900" lvl="0" indent="-342900" fontAlgn="base">
              <a:buFont typeface="Wingdings" pitchFamily="2" charset="2"/>
              <a:buChar char="v"/>
            </a:pPr>
            <a:endParaRPr lang="ru-RU" sz="2000" b="1" dirty="0" smtClean="0"/>
          </a:p>
          <a:p>
            <a:pPr marL="342900" lvl="0" indent="-342900" fontAlgn="base"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</a:rPr>
              <a:t>Ваших </a:t>
            </a:r>
            <a:r>
              <a:rPr lang="ru-RU" sz="2000" b="1" dirty="0">
                <a:solidFill>
                  <a:srgbClr val="002060"/>
                </a:solidFill>
              </a:rPr>
              <a:t>детей даже вы сами называете разбойниками</a:t>
            </a:r>
            <a:r>
              <a:rPr lang="ru-RU" sz="2000" b="1" dirty="0"/>
              <a:t>. </a:t>
            </a:r>
            <a:r>
              <a:rPr lang="ru-RU" sz="2000" dirty="0">
                <a:solidFill>
                  <a:srgbClr val="92D050"/>
                </a:solidFill>
              </a:rPr>
              <a:t>Они ни минуты не сидят на месте. Зато у них вряд ли когда-нибудь появятся комплексы, им не грозит лишний вес, они более развиты. И это помогаете приобрести вы.</a:t>
            </a:r>
          </a:p>
        </p:txBody>
      </p:sp>
      <p:pic>
        <p:nvPicPr>
          <p:cNvPr id="5" name="Рисунок 4" descr="https://vplate.ru/images/article/thumb/715-0/2019/11/refrejming-chto-eto-takoe-raznovidnosti-uprazhneniya-i-primery-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063647"/>
            <a:ext cx="5040560" cy="17895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14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5338" y="476672"/>
            <a:ext cx="882865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использовать прием рефрейминга?!</a:t>
            </a:r>
          </a:p>
          <a:p>
            <a:pPr>
              <a:lnSpc>
                <a:spcPct val="150000"/>
              </a:lnSpc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Выбрать один недостаток </a:t>
            </a:r>
          </a:p>
          <a:p>
            <a:pPr>
              <a:lnSpc>
                <a:spcPct val="150000"/>
              </a:lnSpc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Написать характеристику</a:t>
            </a:r>
          </a:p>
          <a:p>
            <a:pPr>
              <a:lnSpc>
                <a:spcPct val="150000"/>
              </a:lnSpc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Найти плюсы и минусы</a:t>
            </a:r>
          </a:p>
          <a:p>
            <a:pPr>
              <a:lnSpc>
                <a:spcPct val="150000"/>
              </a:lnSpc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Подумать о пользе качеств</a:t>
            </a:r>
          </a:p>
          <a:p>
            <a:pPr>
              <a:lnSpc>
                <a:spcPct val="150000"/>
              </a:lnSpc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Применить позитивное мышление</a:t>
            </a:r>
          </a:p>
          <a:p>
            <a:pPr>
              <a:lnSpc>
                <a:spcPct val="150000"/>
              </a:lnSpc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Задать себе вопрос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1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33" y="1268760"/>
            <a:ext cx="464016" cy="60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esktop\1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16" y="2132856"/>
            <a:ext cx="464016" cy="60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Desktop\1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33" y="2837140"/>
            <a:ext cx="464016" cy="60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ser\Desktop\1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33" y="3717032"/>
            <a:ext cx="464016" cy="60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\Desktop\1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75" y="4581128"/>
            <a:ext cx="464016" cy="60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user\Desktop\1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75" y="5445224"/>
            <a:ext cx="464016" cy="60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617" y="5085184"/>
            <a:ext cx="2981663" cy="167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l="28522" t="24497" r="27328" b="3908"/>
          <a:stretch>
            <a:fillRect/>
          </a:stretch>
        </p:blipFill>
        <p:spPr bwMode="auto">
          <a:xfrm>
            <a:off x="395536" y="332655"/>
            <a:ext cx="8280920" cy="6048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893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549275"/>
            <a:ext cx="4968875" cy="55768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</a:t>
            </a:r>
            <a:r>
              <a:rPr lang="ru-RU" b="1" dirty="0" err="1" smtClean="0">
                <a:solidFill>
                  <a:srgbClr val="FF0000"/>
                </a:solidFill>
              </a:rPr>
              <a:t>Рефрейминг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/>
              <a:t>— это специальный прием, который позволяет изменить точку зрения человека, порой даже на противоположную. Там, где одни видят только </a:t>
            </a:r>
            <a:r>
              <a:rPr lang="ru-RU" b="1" i="1" u="sng" dirty="0" smtClean="0">
                <a:solidFill>
                  <a:schemeClr val="accent1"/>
                </a:solidFill>
              </a:rPr>
              <a:t>проблемы</a:t>
            </a:r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smtClean="0"/>
              <a:t>другие находят </a:t>
            </a:r>
            <a:r>
              <a:rPr lang="ru-RU" b="1" i="1" u="sng" dirty="0" smtClean="0">
                <a:solidFill>
                  <a:srgbClr val="C00000"/>
                </a:solidFill>
              </a:rPr>
              <a:t>возможности</a:t>
            </a:r>
            <a:r>
              <a:rPr lang="ru-RU" u="sng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 descr="refrejming-chto-eto-takoe-raznovidnosti-uprazhneniya-i-primery-1.jpg"/>
          <p:cNvPicPr>
            <a:picLocks noChangeAspect="1"/>
          </p:cNvPicPr>
          <p:nvPr/>
        </p:nvPicPr>
        <p:blipFill>
          <a:blip r:embed="rId2" cstate="print"/>
          <a:srcRect l="2691" t="9859" r="4452" b="9859"/>
          <a:stretch>
            <a:fillRect/>
          </a:stretch>
        </p:blipFill>
        <p:spPr>
          <a:xfrm>
            <a:off x="5004048" y="1196752"/>
            <a:ext cx="3960440" cy="3946592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gif-dlya-prezentaciy-9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420888"/>
            <a:ext cx="3838575" cy="419861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11560" y="908720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 помощи приема рефрейминга по-новому посмотреть на проблемную ситуацию.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2348880"/>
            <a:ext cx="381642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 pitchFamily="34" charset="0"/>
                <a:cs typeface="Times New Roman" pitchFamily="18" charset="0"/>
              </a:rPr>
              <a:t>Задачи: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</a:b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- освоить на практике метод </a:t>
            </a:r>
            <a:r>
              <a:rPr lang="ru-RU" sz="2800" dirty="0" err="1" smtClean="0">
                <a:solidFill>
                  <a:prstClr val="black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рефрейминга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;</a:t>
            </a:r>
            <a:endParaRPr lang="ru-RU" sz="2800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продемонстрировать различные взгляды людей на одну и ту же проблему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9;p25"/>
          <p:cNvSpPr txBox="1">
            <a:spLocks/>
          </p:cNvSpPr>
          <p:nvPr/>
        </p:nvSpPr>
        <p:spPr>
          <a:xfrm>
            <a:off x="323850" y="5445125"/>
            <a:ext cx="4248150" cy="129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американский психолог, писатель.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Google Shape;210;p25"/>
          <p:cNvPicPr preferRelativeResize="0">
            <a:picLocks/>
          </p:cNvPicPr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-28575" y="476250"/>
            <a:ext cx="3956050" cy="388143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11;p25"/>
          <p:cNvSpPr txBox="1"/>
          <p:nvPr/>
        </p:nvSpPr>
        <p:spPr>
          <a:xfrm>
            <a:off x="0" y="4365625"/>
            <a:ext cx="8820150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en-US" sz="40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Ричард</a:t>
            </a:r>
            <a:r>
              <a:rPr lang="en-US" sz="4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Бендлер</a:t>
            </a:r>
            <a:r>
              <a:rPr lang="en-US" sz="4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en-US" sz="40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Джон</a:t>
            </a:r>
            <a:r>
              <a:rPr lang="en-US" sz="4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Гриндер</a:t>
            </a:r>
            <a:r>
              <a:rPr lang="en-US" sz="4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</a:t>
            </a:r>
            <a:endParaRPr dirty="0"/>
          </a:p>
        </p:txBody>
      </p:sp>
      <p:pic>
        <p:nvPicPr>
          <p:cNvPr id="5" name="Google Shape;212;p25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4572000" y="692150"/>
            <a:ext cx="3887787" cy="36639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213;p25"/>
          <p:cNvSpPr txBox="1"/>
          <p:nvPr/>
        </p:nvSpPr>
        <p:spPr>
          <a:xfrm>
            <a:off x="4932362" y="5445125"/>
            <a:ext cx="3960812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американский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лингвист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писатель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/>
          </a:p>
        </p:txBody>
      </p:sp>
      <p:sp>
        <p:nvSpPr>
          <p:cNvPr id="7" name="Google Shape;214;p25"/>
          <p:cNvSpPr txBox="1"/>
          <p:nvPr/>
        </p:nvSpPr>
        <p:spPr>
          <a:xfrm>
            <a:off x="0" y="0"/>
            <a:ext cx="8532812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АВТОРЫ ТЕХНОЛОГИИ РЕФРЕЙМИНГ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97;p23"/>
          <p:cNvPicPr preferRelativeResize="0">
            <a:picLocks noGrp="1"/>
          </p:cNvPicPr>
          <p:nvPr>
            <p:ph sz="half" idx="1"/>
          </p:nvPr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3491880" y="2636912"/>
            <a:ext cx="3707904" cy="38164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История является примером психологического приема –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рефрейминга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который помогает по-новому посмотреть на ситуацию и изменить отношение к ней. 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251520" y="1700808"/>
            <a:ext cx="36004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dirty="0"/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Во-первых, вы всегда можете переоценить собственные поступки. </a:t>
            </a:r>
          </a:p>
          <a:p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Во-вторых, вы можете задать ту оценку событий, которая вам кажется полезной и правильной.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Выноска-облако 10"/>
          <p:cNvSpPr/>
          <p:nvPr/>
        </p:nvSpPr>
        <p:spPr>
          <a:xfrm>
            <a:off x="5796136" y="1412776"/>
            <a:ext cx="2880320" cy="216024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Устойчив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2000" b="1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000" b="1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своих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убеждениях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2000" b="1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000" b="1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упорен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достижении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2000" b="1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000" b="1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целей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155" y="507450"/>
            <a:ext cx="7068427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40030" y="107340"/>
            <a:ext cx="612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/>
              <a:t>Таблица рефрейминга детского поведения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0733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efrejming-chto-eto-takoe-raznovidnosti-uprazhneniya-i-primery-1.jpg"/>
          <p:cNvPicPr>
            <a:picLocks noChangeAspect="1"/>
          </p:cNvPicPr>
          <p:nvPr/>
        </p:nvPicPr>
        <p:blipFill>
          <a:blip r:embed="rId2" cstate="print"/>
          <a:srcRect l="23540" t="28160" r="21650" b="18081"/>
          <a:stretch>
            <a:fillRect/>
          </a:stretch>
        </p:blipFill>
        <p:spPr>
          <a:xfrm>
            <a:off x="5940152" y="2420888"/>
            <a:ext cx="3024336" cy="166859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«Пары слов» 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52736"/>
            <a:ext cx="8229600" cy="525658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/>
              <a:t>Н</a:t>
            </a:r>
            <a:r>
              <a:rPr lang="ru-RU" dirty="0" smtClean="0"/>
              <a:t>ужно </a:t>
            </a:r>
            <a:r>
              <a:rPr lang="ru-RU" dirty="0"/>
              <a:t>придумать к словам, </a:t>
            </a:r>
            <a:r>
              <a:rPr lang="ru-RU" dirty="0" smtClean="0"/>
              <a:t>означающим отрицательное </a:t>
            </a:r>
            <a:r>
              <a:rPr lang="ru-RU" dirty="0"/>
              <a:t>действие или </a:t>
            </a:r>
            <a:r>
              <a:rPr lang="ru-RU" dirty="0" smtClean="0"/>
              <a:t>качество, слова </a:t>
            </a:r>
            <a:r>
              <a:rPr lang="ru-RU" dirty="0"/>
              <a:t>или фразы с противоположным, положительным значением.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</a:t>
            </a:r>
            <a:r>
              <a:rPr lang="ru-RU" b="1" i="1" dirty="0" smtClean="0"/>
              <a:t>Например:</a:t>
            </a:r>
          </a:p>
          <a:p>
            <a:r>
              <a:rPr lang="ru-RU" i="1" dirty="0" smtClean="0"/>
              <a:t>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лень</a:t>
            </a:r>
            <a:r>
              <a:rPr lang="ru-RU" i="1" dirty="0" smtClean="0"/>
              <a:t> – экономия энергии; </a:t>
            </a:r>
          </a:p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жадность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i="1" dirty="0"/>
              <a:t>– бережливость; </a:t>
            </a:r>
            <a:endParaRPr lang="ru-RU" i="1" dirty="0" smtClean="0"/>
          </a:p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карьерист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i="1" dirty="0"/>
              <a:t>– человек, который стремиться достигнуть успеха в жизни</a:t>
            </a:r>
            <a:r>
              <a:rPr lang="ru-RU" i="1" dirty="0" smtClean="0"/>
              <a:t>;</a:t>
            </a:r>
          </a:p>
          <a:p>
            <a:r>
              <a:rPr lang="ru-RU" i="1" dirty="0" smtClean="0"/>
              <a:t>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занудство </a:t>
            </a:r>
            <a:r>
              <a:rPr lang="ru-RU" i="1" dirty="0"/>
              <a:t>– настойчивость; </a:t>
            </a:r>
            <a:endParaRPr lang="ru-RU" i="1" dirty="0" smtClean="0"/>
          </a:p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безвкусный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i="1" dirty="0"/>
              <a:t>– оригинальный</a:t>
            </a:r>
            <a:r>
              <a:rPr lang="ru-RU" dirty="0"/>
              <a:t>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706090"/>
          </a:xfrm>
        </p:spPr>
        <p:txBody>
          <a:bodyPr>
            <a:normAutofit fontScale="90000"/>
          </a:bodyPr>
          <a:lstStyle/>
          <a:p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Упражнение «Даем отпор» 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764704"/>
            <a:ext cx="8229600" cy="136815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endParaRPr lang="ru-RU" sz="7000" dirty="0"/>
          </a:p>
          <a:p>
            <a:pPr algn="just">
              <a:buNone/>
            </a:pPr>
            <a:r>
              <a:rPr lang="ru-RU" sz="9600" dirty="0" smtClean="0"/>
              <a:t>В</a:t>
            </a:r>
            <a:r>
              <a:rPr lang="ru-RU" sz="9600" dirty="0"/>
              <a:t> разных ситуациях одно и тоже </a:t>
            </a:r>
            <a:r>
              <a:rPr lang="ru-RU" sz="9600" dirty="0" smtClean="0"/>
              <a:t>поведение может </a:t>
            </a:r>
            <a:r>
              <a:rPr lang="ru-RU" sz="9600" dirty="0"/>
              <a:t>оказаться и полезным, и вредным. Если изменить контекст сообщения, то меняется и подход к содержанию.</a:t>
            </a:r>
          </a:p>
          <a:p>
            <a:endParaRPr lang="ru-RU" dirty="0"/>
          </a:p>
        </p:txBody>
      </p:sp>
      <p:pic>
        <p:nvPicPr>
          <p:cNvPr id="4" name="Рисунок 3" descr="Volshebnyy-refreym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636912"/>
            <a:ext cx="8064896" cy="4032448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579</TotalTime>
  <Words>284</Words>
  <Application>Microsoft Office PowerPoint</Application>
  <PresentationFormat>Экран (4:3)</PresentationFormat>
  <Paragraphs>49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  ВОЛШЕБНЫЕ СЛОВА РЕФРЕЙМИНГА </vt:lpstr>
      <vt:lpstr>Презентация PowerPoint</vt:lpstr>
      <vt:lpstr>Презентация PowerPoint</vt:lpstr>
      <vt:lpstr>Презентация PowerPoint</vt:lpstr>
      <vt:lpstr>Презентация PowerPoint</vt:lpstr>
      <vt:lpstr> История является примером психологического приема – рефрейминга, который помогает по-новому посмотреть на ситуацию и изменить отношение к ней. </vt:lpstr>
      <vt:lpstr>Презентация PowerPoint</vt:lpstr>
      <vt:lpstr>Задание «Пары слов»  </vt:lpstr>
      <vt:lpstr>Упражнение «Даем отпор»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Иван</dc:creator>
  <cp:lastModifiedBy>VeraS</cp:lastModifiedBy>
  <cp:revision>59</cp:revision>
  <dcterms:created xsi:type="dcterms:W3CDTF">2021-02-09T05:57:03Z</dcterms:created>
  <dcterms:modified xsi:type="dcterms:W3CDTF">2024-11-12T10:01:01Z</dcterms:modified>
</cp:coreProperties>
</file>