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30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6EB96-16DC-49DE-B319-F8DF7D98088A}" type="datetimeFigureOut">
              <a:rPr lang="ru-RU" smtClean="0"/>
              <a:t>11.01.2025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95213-959C-4C9A-9893-0EE5564D72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344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6EB96-16DC-49DE-B319-F8DF7D98088A}" type="datetimeFigureOut">
              <a:rPr lang="ru-RU" smtClean="0"/>
              <a:t>11.01.2025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95213-959C-4C9A-9893-0EE5564D72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9645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6EB96-16DC-49DE-B319-F8DF7D98088A}" type="datetimeFigureOut">
              <a:rPr lang="ru-RU" smtClean="0"/>
              <a:t>11.01.2025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95213-959C-4C9A-9893-0EE5564D72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4264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6EB96-16DC-49DE-B319-F8DF7D98088A}" type="datetimeFigureOut">
              <a:rPr lang="ru-RU" smtClean="0"/>
              <a:t>11.01.2025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95213-959C-4C9A-9893-0EE5564D7232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565431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6EB96-16DC-49DE-B319-F8DF7D98088A}" type="datetimeFigureOut">
              <a:rPr lang="ru-RU" smtClean="0"/>
              <a:t>11.01.2025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95213-959C-4C9A-9893-0EE5564D72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43392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6EB96-16DC-49DE-B319-F8DF7D98088A}" type="datetimeFigureOut">
              <a:rPr lang="ru-RU" smtClean="0"/>
              <a:t>11.01.2025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95213-959C-4C9A-9893-0EE5564D72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99880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6EB96-16DC-49DE-B319-F8DF7D98088A}" type="datetimeFigureOut">
              <a:rPr lang="ru-RU" smtClean="0"/>
              <a:t>11.01.2025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95213-959C-4C9A-9893-0EE5564D72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2528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6EB96-16DC-49DE-B319-F8DF7D98088A}" type="datetimeFigureOut">
              <a:rPr lang="ru-RU" smtClean="0"/>
              <a:t>11.01.2025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95213-959C-4C9A-9893-0EE5564D72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575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6EB96-16DC-49DE-B319-F8DF7D98088A}" type="datetimeFigureOut">
              <a:rPr lang="ru-RU" smtClean="0"/>
              <a:t>11.01.2025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95213-959C-4C9A-9893-0EE5564D72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925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6EB96-16DC-49DE-B319-F8DF7D98088A}" type="datetimeFigureOut">
              <a:rPr lang="ru-RU" smtClean="0"/>
              <a:t>11.01.2025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95213-959C-4C9A-9893-0EE5564D72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160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6EB96-16DC-49DE-B319-F8DF7D98088A}" type="datetimeFigureOut">
              <a:rPr lang="ru-RU" smtClean="0"/>
              <a:t>11.01.2025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95213-959C-4C9A-9893-0EE5564D72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668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6EB96-16DC-49DE-B319-F8DF7D98088A}" type="datetimeFigureOut">
              <a:rPr lang="ru-RU" smtClean="0"/>
              <a:t>11.01.2025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95213-959C-4C9A-9893-0EE5564D72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476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6EB96-16DC-49DE-B319-F8DF7D98088A}" type="datetimeFigureOut">
              <a:rPr lang="ru-RU" smtClean="0"/>
              <a:t>11.01.2025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95213-959C-4C9A-9893-0EE5564D72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1804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6EB96-16DC-49DE-B319-F8DF7D98088A}" type="datetimeFigureOut">
              <a:rPr lang="ru-RU" smtClean="0"/>
              <a:t>11.01.2025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95213-959C-4C9A-9893-0EE5564D72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9413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6EB96-16DC-49DE-B319-F8DF7D98088A}" type="datetimeFigureOut">
              <a:rPr lang="ru-RU" smtClean="0"/>
              <a:t>11.01.2025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95213-959C-4C9A-9893-0EE5564D72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5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6EB96-16DC-49DE-B319-F8DF7D98088A}" type="datetimeFigureOut">
              <a:rPr lang="ru-RU" smtClean="0"/>
              <a:t>11.01.2025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95213-959C-4C9A-9893-0EE5564D72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3473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6EB96-16DC-49DE-B319-F8DF7D98088A}" type="datetimeFigureOut">
              <a:rPr lang="ru-RU" smtClean="0"/>
              <a:t>11.01.2025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95213-959C-4C9A-9893-0EE5564D72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75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476EB96-16DC-49DE-B319-F8DF7D98088A}" type="datetimeFigureOut">
              <a:rPr lang="ru-RU" smtClean="0"/>
              <a:t>11.01.2025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FF95213-959C-4C9A-9893-0EE5564D72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4756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4910" y="207818"/>
            <a:ext cx="11222182" cy="2909453"/>
          </a:xfrm>
        </p:spPr>
        <p:txBody>
          <a:bodyPr>
            <a:normAutofit fontScale="90000"/>
          </a:bodyPr>
          <a:lstStyle/>
          <a:p>
            <a:r>
              <a:rPr lang="ru-RU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построению развивающей предметно-пространственной среды для обучения инвалидов по слуху. 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788726" y="6192982"/>
            <a:ext cx="5140037" cy="471053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Выполнила:  Толстова Т.Н</a:t>
            </a:r>
          </a:p>
        </p:txBody>
      </p:sp>
      <p:pic>
        <p:nvPicPr>
          <p:cNvPr id="1026" name="Picture 2" descr="http://ds1irbit.ru/upload/images/gallery/28/2017-10-03s10-53-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10" y="3315854"/>
            <a:ext cx="6567053" cy="3348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8422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8765" y="374073"/>
            <a:ext cx="1141614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Требования к безопасности предметно-пространственной среды определены Постановлением Главного государственного санитарного врача Российской Федерации от 15 мая 2013 г. № 26 «Об утверждении СанПиН 2.4.1.304913 «Санитарно-эпидемиологические требования к устройству, содержанию и организации режима работы дошкольных образовательных организаций».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planetadetstva.net/wp-content/uploads/2013/12/organizaciya-predmetno-razvivayushhej-igrovoj-sredy-v-dou3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1055" y="3913503"/>
            <a:ext cx="3724123" cy="2781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4986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6363" y="152401"/>
            <a:ext cx="11679381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частности, </a:t>
            </a:r>
            <a:r>
              <a:rPr lang="ru-RU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cостав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площади помещений групповых ячеек специальных дошкольных образовательных организаций для детей с нарушениями слуха, зрения и интеллекта при проектировании должны приниматься в соответствии с рекомендуемым составом и площадями помещений групповых для специальных дошкольных образовательных организаций в соответствии со следующими нормативами: - раздевальная – 1,0 кв. м на 1 ребенка; - помещение для личных вещей детей – 0,4 кв. м на 1 ребенка; - групповая – 3,0 кв. м на 1 ребенка; - спальня – 2,5 кв. м на 1 ребенка; - буфетная – 3 кв. м на 1 ребенка; - туалетная – 12 </a:t>
            </a:r>
            <a:r>
              <a:rPr lang="ru-RU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кв.м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для групп детей младенческого и раннего возраста, 16 </a:t>
            </a:r>
            <a:r>
              <a:rPr lang="ru-RU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кв.м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для дошкольных групп.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202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5527" y="180109"/>
            <a:ext cx="1179021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использовании звукоусиливающей аппаратуры предусматривается звукоизоляция перекрытий и стен. В помещениях групповых для детей с нарушениями слуха (глухих, слабослышащих) и расстройствами речи рекомендуется предусматривать: одноместные столы с индивидуальными пультами (микрофонный комплект, слуховое оборудование); стол для воспитателя с пультом управления (с усилителем и коммутатором), с подводкой слаботочной линии к пульту управления каждого стола. Слуховое оборудование монтируется на стационарно закрепленных столах для детей и воспитателя.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446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75855" y="221673"/>
            <a:ext cx="1102821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Предметно-развивающая среда для детей с нарушениями слуха</a:t>
            </a:r>
            <a:endParaRPr lang="ru-RU" sz="28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с недостатками слуха нарушается развитие понимания обращенной речи, с трудом формируется активный словарь и связная речь.</a:t>
            </a:r>
            <a:endParaRPr lang="ru-RU" sz="28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Игрушки, картинки, таблички для изучения пространственных понятий</a:t>
            </a:r>
            <a:endParaRPr lang="ru-RU" sz="28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Схемы составления описательных рассказов, предложений</a:t>
            </a:r>
            <a:endParaRPr lang="ru-RU" sz="28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Схемы последовательности действий.</a:t>
            </a:r>
            <a:endParaRPr lang="ru-RU" sz="28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vospitanie.guru/wp-content/uploads/2019/07/Kartinka-5.-Razvivayushhaya-rechevaya-sreda-dlya-doshkolnikov-starshej-grup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92" y="3761103"/>
            <a:ext cx="4364181" cy="296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0943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2618" y="277091"/>
            <a:ext cx="11430000" cy="3622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Направление деятельности и развитие глухого ребенка во многом зависит от того, как устроена предметно-пространственная организация их жизни, из каких игрушек и дидактических пособий она состоит, каков их развивающий потенциал и даже от того, как они расположены. Все, что окружает ребенка, формирует его психику, является источником его знаний и социального опыта. Поэтому, именно дошкольная образовательная организация должна взять на себя ответственность создать такие условия, которые способствовали бы наиболее полной реализации развития детей по всем психофизиологическим параметрам, т.е. организации предметно-пространственной среды. </a:t>
            </a:r>
          </a:p>
        </p:txBody>
      </p:sp>
      <p:pic>
        <p:nvPicPr>
          <p:cNvPr id="4100" name="Picture 4" descr="https://static.tildacdn.com/tild6132-6239-4330-b538-353261333666/1454015878_hearing-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18" y="3996347"/>
            <a:ext cx="4265635" cy="2683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85263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ds02.infourok.ru/uploads/ex/057f/00012a76-45315f7c/img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982" y="415204"/>
            <a:ext cx="8063345" cy="6047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3198676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00B050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66FFFF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29</TotalTime>
  <Words>407</Words>
  <Application>Microsoft Office PowerPoint</Application>
  <PresentationFormat>Широкоэкранный</PresentationFormat>
  <Paragraphs>11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Times New Roman</vt:lpstr>
      <vt:lpstr>Tw Cen MT</vt:lpstr>
      <vt:lpstr>Капля</vt:lpstr>
      <vt:lpstr>требования к построению развивающей предметно-пространственной среды для обучения инвалидов по слуху. 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требования к построению развивающей предметно-пространственной среды для обучения инвалидов по слуху. </dc:title>
  <dc:creator>1290743</dc:creator>
  <cp:lastModifiedBy>Acer</cp:lastModifiedBy>
  <cp:revision>4</cp:revision>
  <dcterms:created xsi:type="dcterms:W3CDTF">2020-07-06T17:28:24Z</dcterms:created>
  <dcterms:modified xsi:type="dcterms:W3CDTF">2025-01-11T10:08:25Z</dcterms:modified>
</cp:coreProperties>
</file>