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4" r:id="rId4"/>
    <p:sldId id="280" r:id="rId5"/>
    <p:sldId id="265" r:id="rId6"/>
    <p:sldId id="266" r:id="rId7"/>
    <p:sldId id="269" r:id="rId8"/>
    <p:sldId id="270" r:id="rId9"/>
    <p:sldId id="271" r:id="rId10"/>
    <p:sldId id="272" r:id="rId11"/>
    <p:sldId id="28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7" r:id="rId20"/>
    <p:sldId id="268" r:id="rId21"/>
    <p:sldId id="282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78"/>
    <a:srgbClr val="CC0000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5256584" cy="17281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332338" y="111362"/>
            <a:ext cx="681166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idx="1"/>
          </p:nvPr>
        </p:nvSpPr>
        <p:spPr>
          <a:xfrm>
            <a:off x="1907704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406900"/>
            <a:ext cx="6192688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2906713"/>
            <a:ext cx="619268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999381"/>
            <a:ext cx="3528392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999381"/>
            <a:ext cx="36004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69224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1946821"/>
            <a:ext cx="323775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3728" y="2574056"/>
            <a:ext cx="3237756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47773" y="1925142"/>
            <a:ext cx="32390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47773" y="2502048"/>
            <a:ext cx="323902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4380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338" y="111362"/>
            <a:ext cx="681166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988840"/>
            <a:ext cx="619268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 ПЕРВАЯ МЕДИЦИНСКАЯ ПОМОЩЬ».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548680"/>
            <a:ext cx="6192688" cy="10801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solidFill>
                  <a:srgbClr val="1E1E78"/>
                </a:solidFill>
              </a:rPr>
              <a:t>Урок  по предмету: «ОСНОВЫ СОЦИАЛЬНОЙ ЖИЗНИ» В 5 КЛАССЕ</a:t>
            </a:r>
            <a:endParaRPr lang="ru-RU" sz="3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4365104"/>
            <a:ext cx="619268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E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Подготовила: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1E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Учитель-дефектолог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E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Болдырева виктория </a:t>
            </a:r>
            <a:r>
              <a:rPr kumimoji="0" lang="ru-RU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1E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владимировна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E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E1E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1E1E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347714" cy="11632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капиллярных кровотечениях: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1412776"/>
            <a:ext cx="4411216" cy="504227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давящей повязки.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рану накладывают несколько слоев марлевых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салфеток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рана находится на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конечности, придать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возвышенное положение и обеспечить покой и холод </a:t>
            </a:r>
          </a:p>
        </p:txBody>
      </p:sp>
      <p:pic>
        <p:nvPicPr>
          <p:cNvPr id="5" name="Содержимое 4" descr="2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3861048"/>
            <a:ext cx="2652896" cy="265289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p48yrPC_Nat-1-kl.-31.01.22_html_ce5f7cb1f88fd5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347714" cy="773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Вывихи и переломы.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5696" y="908720"/>
            <a:ext cx="5040560" cy="5701587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Вывихами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стойкое смещение суставных частей сочленяющихся костей, сопровождающееся повреждением суставной сумки.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вывиха служат: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изменение формы сустава;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нехарактерное положение конечности; 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боль; 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4.пружинящая фиксация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 при попытке придать ей физиологическое положение; 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нарушение функции сустава.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772816"/>
            <a:ext cx="1990535" cy="338437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811662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вывихе: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196752"/>
            <a:ext cx="4320480" cy="535785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холод на поврежденное место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Обездвижить сустав, наложить шину.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Доставить пострадавшего в медицинское учреждение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869160"/>
            <a:ext cx="2748677" cy="1717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780928"/>
            <a:ext cx="1740052" cy="1963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836712"/>
            <a:ext cx="2834609" cy="19130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4" cy="6762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052736"/>
            <a:ext cx="8208912" cy="5527516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повреждение кости с нарушением ее целостности. Переломы могут быть закрытыми (без повреждения кожного покрова) и открытыми (с повреждением кожного покрова). Возможны также трещины кости.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Признаками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перелома служат: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1.деформация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 в месте перелома;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2.невозможность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конечности;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3.укорочение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4.похрустывание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костных отломков под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5.боль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осевом поколачивании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кости);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6.при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переломе костей таза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невозможность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оторвать ногу от поверхности,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лежит пациент.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933056"/>
            <a:ext cx="2340291" cy="25922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338" y="620688"/>
            <a:ext cx="6811662" cy="7253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переломах: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7744" y="1124744"/>
            <a:ext cx="3088109" cy="35283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закрытых переломах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обеспечить иммобилизацию конечности и покой.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124744"/>
            <a:ext cx="308811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открытых переломах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кровотечение;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иммобилизацию конечности.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347714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удар.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5696" y="1052736"/>
            <a:ext cx="5481646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удар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перегревание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длительного пребывания на солнце и прямого воздействия солнечных лучей на голову.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солнечного удара: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кожного покрова.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потоотделения.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Учащение пульса и дыхания.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боль, слабость.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 в ушах.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Тошнота, рвота.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сознания, судороги.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ожоги кожи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276872"/>
            <a:ext cx="2592288" cy="43529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347714" cy="731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удар.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1268760"/>
            <a:ext cx="7056784" cy="5184576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удар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патологическое состояние, обусловленное общим резким перегреванием организма в результате воздействия внешних тепловых факторов.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теплового удара: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температура среды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физическая нагрузка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влажность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нахождение под солнцем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теплая одежда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0"/>
            <a:ext cx="6876256" cy="9807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>
                <a:solidFill>
                  <a:srgbClr val="FFFF00"/>
                </a:solidFill>
              </a:rPr>
              <a:t>Проверочный тест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908720"/>
            <a:ext cx="6877272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Выбери правильный один ответ!!!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1. Когда нельзя оказать первую медицинскую помощь?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. кровотечение;</a:t>
            </a:r>
          </a:p>
          <a:p>
            <a:pPr>
              <a:buNone/>
            </a:pPr>
            <a:r>
              <a:rPr lang="ru-RU" dirty="0" smtClean="0"/>
              <a:t>б. операция;</a:t>
            </a:r>
          </a:p>
          <a:p>
            <a:pPr>
              <a:buNone/>
            </a:pPr>
            <a:r>
              <a:rPr lang="ru-RU" dirty="0" smtClean="0"/>
              <a:t>в. вывих.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. Помощь при артериальных кровотечениях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промыть водой;</a:t>
            </a:r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. </a:t>
            </a:r>
            <a:r>
              <a:rPr lang="ru-RU" dirty="0" smtClean="0"/>
              <a:t>наложить артериальный жгут;</a:t>
            </a:r>
          </a:p>
          <a:p>
            <a:pPr>
              <a:buNone/>
            </a:pPr>
            <a:r>
              <a:rPr lang="ru-RU" dirty="0" smtClean="0"/>
              <a:t>в. перенести пострадавшего в тень.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87625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</a:rPr>
              <a:t>Цель: формирование знаний о видах медицинской помощи, умения ориентироваться в ситуации, угрожающей жизни и здоровью человека.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7272" cy="45365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Образовательные</a:t>
            </a:r>
            <a:r>
              <a:rPr lang="ru-RU" b="1" dirty="0" smtClean="0"/>
              <a:t> </a:t>
            </a:r>
            <a:r>
              <a:rPr lang="ru-RU" dirty="0" smtClean="0"/>
              <a:t>- формировать понятия «доврачебная» и «врачебная»  помощь, учить ориентироваться в сложившейся ситуации и определять, какая помощь необходима в данный момент (доврачебная или врачебная), учить правильно обращаться за помощью к взрослым, врачу. 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Коррекционно</a:t>
            </a:r>
            <a:r>
              <a:rPr lang="ru-RU" b="1" dirty="0" smtClean="0">
                <a:solidFill>
                  <a:srgbClr val="FF0000"/>
                </a:solidFill>
              </a:rPr>
              <a:t> -развивающие </a:t>
            </a:r>
            <a:r>
              <a:rPr lang="ru-RU" b="1" dirty="0" smtClean="0"/>
              <a:t>-</a:t>
            </a:r>
            <a:r>
              <a:rPr lang="ru-RU" dirty="0" smtClean="0"/>
              <a:t>развивать мышление, воображение, память, устную речь.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Воспитательные </a:t>
            </a:r>
            <a:r>
              <a:rPr lang="ru-RU" b="1" dirty="0" smtClean="0"/>
              <a:t>-</a:t>
            </a:r>
            <a:r>
              <a:rPr lang="ru-RU" dirty="0" smtClean="0"/>
              <a:t> воспитывать бережное отношение к своему здоровью, умение культурно общаться по телефону с оператором «скорой помощи».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876256" cy="11521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980728"/>
            <a:ext cx="6877272" cy="56166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Перелом это…</a:t>
            </a:r>
          </a:p>
          <a:p>
            <a:pPr>
              <a:buNone/>
            </a:pPr>
            <a:r>
              <a:rPr lang="ru-RU" dirty="0" smtClean="0"/>
              <a:t>а. </a:t>
            </a:r>
            <a:r>
              <a:rPr lang="ru-RU" dirty="0" smtClean="0"/>
              <a:t>стойкое смещение суставных частей сочленяющихся </a:t>
            </a:r>
            <a:r>
              <a:rPr lang="ru-RU" dirty="0" smtClean="0"/>
              <a:t>костей;</a:t>
            </a:r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. изменение формы </a:t>
            </a:r>
            <a:r>
              <a:rPr lang="ru-RU" dirty="0" smtClean="0"/>
              <a:t>сустава;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. повреждение кости с нарушением ее </a:t>
            </a:r>
            <a:r>
              <a:rPr lang="ru-RU" dirty="0" smtClean="0"/>
              <a:t>целостности.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4. Солнечный удар это…</a:t>
            </a:r>
          </a:p>
          <a:p>
            <a:pPr>
              <a:buNone/>
            </a:pPr>
            <a:r>
              <a:rPr lang="ru-RU" dirty="0" smtClean="0"/>
              <a:t>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длительного пребывания на солнце и прямого воздействия солнечных лучей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повышение температуры тела;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патологическое состояние, обусловленное общим резким перегреванием организма 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979712" y="0"/>
            <a:ext cx="687625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Проверочный тест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fadb09a6e022dee2c7a1a10679fd4d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876256" cy="11521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1340768"/>
            <a:ext cx="6877272" cy="309634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indent="34290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876256" cy="11521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260648"/>
            <a:ext cx="6877272" cy="309634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помощь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медицинской помощи, который оказывается на месте происшествия в порядке самопомощи или взаимопомощи.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56992"/>
            <a:ext cx="3096344" cy="298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836712"/>
            <a:ext cx="6876256" cy="11521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260648"/>
            <a:ext cx="6877272" cy="381642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первой медицинской помощи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человеку, получившему травму или страдающему от внезапного приступа заболевания, до момента прибытия квалифицированной медицинской помощи.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3016"/>
            <a:ext cx="2258137" cy="2952328"/>
          </a:xfrm>
          <a:prstGeom prst="roundRect">
            <a:avLst>
              <a:gd name="adj" fmla="val 7248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15208" y="188640"/>
            <a:ext cx="6805264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помощь при: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Вывихах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переломах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Тепловом ударе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2520280" cy="1033961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4263370" cy="1224136"/>
          </a:xfrm>
          <a:prstGeom prst="rect">
            <a:avLst/>
          </a:prstGeom>
          <a:noFill/>
        </p:spPr>
      </p:pic>
      <p:pic>
        <p:nvPicPr>
          <p:cNvPr id="8" name="Рисунок 7" descr="kurume-saikoukion-202000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832245"/>
            <a:ext cx="3029222" cy="26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</a:t>
            </a:r>
            <a:endParaRPr lang="ru-RU" sz="32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672408" cy="46085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Капеллярное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13" y="1670712"/>
            <a:ext cx="3857625" cy="1457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15" y="3318132"/>
            <a:ext cx="3800475" cy="1533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079" y="5041752"/>
            <a:ext cx="3800475" cy="16383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5381"/>
            <a:ext cx="8458200" cy="118337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артериальных кровотечениях: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928670"/>
            <a:ext cx="5340350" cy="480060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Пальцевое прижатие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экстренной остановки кровотечения необходимо прижать артерию к кости пальцами либо, если это бедренная артерия, - кулаком. 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артериального жгута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месте пальцевого прижатия необходимо наложить несколько туров артериального жгута, подложив под него марлевые салфетки и вату.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12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303499" cy="46085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2338" y="332656"/>
            <a:ext cx="6811662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венозных кровотечениях: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07704" y="1554162"/>
            <a:ext cx="7083896" cy="49466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Давящая повязка на рану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Давящая повязка на протяжении (от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(стопы) к центру)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Возвышенное положение конечности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покоя фиксирующей повязкой или шиной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368fc387fd417afbca4f8d80a54a16ad8bafe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710</Words>
  <Application>Microsoft Office PowerPoint</Application>
  <PresentationFormat>Экран (4:3)</PresentationFormat>
  <Paragraphs>122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« ПЕРВАЯ МЕДИЦИНСКАЯ ПОМОЩЬ». </vt:lpstr>
      <vt:lpstr>Цель: формирование знаний о видах медицинской помощи, умения ориентироваться в ситуации, угрожающей жизни и здоровью человека. </vt:lpstr>
      <vt:lpstr> </vt:lpstr>
      <vt:lpstr> </vt:lpstr>
      <vt:lpstr> </vt:lpstr>
      <vt:lpstr> </vt:lpstr>
      <vt:lpstr>Кровотечения</vt:lpstr>
      <vt:lpstr>         Помощь при артериальных кровотечениях: </vt:lpstr>
      <vt:lpstr>Помощь при венозных кровотечениях: </vt:lpstr>
      <vt:lpstr>Помощь при капиллярных кровотечениях:</vt:lpstr>
      <vt:lpstr>Слайд 11</vt:lpstr>
      <vt:lpstr>Вывихи и переломы.</vt:lpstr>
      <vt:lpstr>Помощь при вывихе:</vt:lpstr>
      <vt:lpstr>Переломы.</vt:lpstr>
      <vt:lpstr>Помощь при переломах: </vt:lpstr>
      <vt:lpstr>Солнечный удар.</vt:lpstr>
      <vt:lpstr>Тепловой удар.</vt:lpstr>
      <vt:lpstr>Слайд 18</vt:lpstr>
      <vt:lpstr> Проверочный тест</vt:lpstr>
      <vt:lpstr> </vt:lpstr>
      <vt:lpstr>Слайд 21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инфографика</dc:title>
  <dc:creator>obstinate</dc:creator>
  <dc:description>Шаблон презентации с сайта https://presentation-creation.ru/</dc:description>
  <cp:lastModifiedBy>vika</cp:lastModifiedBy>
  <cp:revision>590</cp:revision>
  <dcterms:created xsi:type="dcterms:W3CDTF">2018-02-25T09:09:03Z</dcterms:created>
  <dcterms:modified xsi:type="dcterms:W3CDTF">2025-01-11T20:11:56Z</dcterms:modified>
</cp:coreProperties>
</file>