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22"/>
  </p:notesMasterIdLst>
  <p:sldIdLst>
    <p:sldId id="278" r:id="rId2"/>
    <p:sldId id="266" r:id="rId3"/>
    <p:sldId id="318" r:id="rId4"/>
    <p:sldId id="285" r:id="rId5"/>
    <p:sldId id="286" r:id="rId6"/>
    <p:sldId id="287" r:id="rId7"/>
    <p:sldId id="292" r:id="rId8"/>
    <p:sldId id="293" r:id="rId9"/>
    <p:sldId id="297" r:id="rId10"/>
    <p:sldId id="298" r:id="rId11"/>
    <p:sldId id="299" r:id="rId12"/>
    <p:sldId id="300" r:id="rId13"/>
    <p:sldId id="301" r:id="rId14"/>
    <p:sldId id="308" r:id="rId15"/>
    <p:sldId id="309" r:id="rId16"/>
    <p:sldId id="310" r:id="rId17"/>
    <p:sldId id="311" r:id="rId18"/>
    <p:sldId id="319" r:id="rId19"/>
    <p:sldId id="320" r:id="rId20"/>
    <p:sldId id="31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3" autoAdjust="0"/>
    <p:restoredTop sz="84898" autoAdjust="0"/>
  </p:normalViewPr>
  <p:slideViewPr>
    <p:cSldViewPr>
      <p:cViewPr varScale="1">
        <p:scale>
          <a:sx n="40" d="100"/>
          <a:sy n="40" d="100"/>
        </p:scale>
        <p:origin x="13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B2866-0331-4A5E-887C-83E0732EAA6F}" type="datetimeFigureOut">
              <a:rPr lang="ru-RU" smtClean="0"/>
              <a:pPr/>
              <a:t>20.01.2025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D275-67ED-44E2-A5C5-5661536CE7CB}" type="slidenum">
              <a:rPr lang="ru-RU" smtClean="0"/>
              <a:pPr/>
              <a:t>‹#›</a:t>
            </a:fld>
            <a:endParaRPr lang="ru-RU"/>
          </a:p>
        </p:txBody>
      </p:sp>
    </p:spTree>
    <p:extLst>
      <p:ext uri="{BB962C8B-B14F-4D97-AF65-F5344CB8AC3E}">
        <p14:creationId xmlns:p14="http://schemas.microsoft.com/office/powerpoint/2010/main" val="337693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6974F5-E8AB-4217-B91E-C2550AB01B5C}"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498D275-67ED-44E2-A5C5-5661536CE7CB}"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498D275-67ED-44E2-A5C5-5661536CE7CB}"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A204ED-9022-4449-915F-ED6B8EF442B0}" type="slidenum">
              <a:rPr lang="ru-RU" smtClean="0"/>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6D5EDC-299A-4217-83B1-87C661811A85}" type="slidenum">
              <a:rPr lang="ru-RU" smtClean="0"/>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4FF6FF-F78E-4F12-9AD4-548E8E701E2C}" type="slidenum">
              <a:rPr lang="ru-RU" smtClean="0"/>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39C6B8-0701-442D-A5C5-7ACBFE68A3E7}" type="slidenum">
              <a:rPr lang="ru-RU" smtClean="0"/>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E8BA1B-B788-49A0-8BB9-66201E617AB2}" type="slidenum">
              <a:rPr lang="ru-RU" smtClean="0"/>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498D275-67ED-44E2-A5C5-5661536CE7C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498D275-67ED-44E2-A5C5-5661536CE7C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6974F5-E8AB-4217-B91E-C2550AB01B5C}"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E0248B2-63BD-458E-B54C-508E48C20508}" type="slidenum">
              <a:rPr lang="ru-RU" smtClean="0"/>
              <a:pPr/>
              <a:t>‹#›</a:t>
            </a:fld>
            <a:endParaRPr lang="ru-RU"/>
          </a:p>
        </p:txBody>
      </p:sp>
    </p:spTree>
    <p:extLst>
      <p:ext uri="{BB962C8B-B14F-4D97-AF65-F5344CB8AC3E}">
        <p14:creationId xmlns:p14="http://schemas.microsoft.com/office/powerpoint/2010/main" val="3386504672"/>
      </p:ext>
    </p:extLst>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962A69-DA0F-4F27-AAC7-671F0C00B843}" type="slidenum">
              <a:rPr lang="ru-RU" smtClean="0"/>
              <a:pPr/>
              <a:t>‹#›</a:t>
            </a:fld>
            <a:endParaRPr lang="ru-RU"/>
          </a:p>
        </p:txBody>
      </p:sp>
    </p:spTree>
    <p:extLst>
      <p:ext uri="{BB962C8B-B14F-4D97-AF65-F5344CB8AC3E}">
        <p14:creationId xmlns:p14="http://schemas.microsoft.com/office/powerpoint/2010/main" val="31378413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962A69-DA0F-4F27-AAC7-671F0C00B843}"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18236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962A69-DA0F-4F27-AAC7-671F0C00B843}" type="slidenum">
              <a:rPr lang="ru-RU" smtClean="0"/>
              <a:pPr/>
              <a:t>‹#›</a:t>
            </a:fld>
            <a:endParaRPr lang="ru-RU"/>
          </a:p>
        </p:txBody>
      </p:sp>
    </p:spTree>
    <p:extLst>
      <p:ext uri="{BB962C8B-B14F-4D97-AF65-F5344CB8AC3E}">
        <p14:creationId xmlns:p14="http://schemas.microsoft.com/office/powerpoint/2010/main" val="37814613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962A69-DA0F-4F27-AAC7-671F0C00B843}"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81155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962A69-DA0F-4F27-AAC7-671F0C00B843}" type="slidenum">
              <a:rPr lang="ru-RU" smtClean="0"/>
              <a:pPr/>
              <a:t>‹#›</a:t>
            </a:fld>
            <a:endParaRPr lang="ru-RU"/>
          </a:p>
        </p:txBody>
      </p:sp>
    </p:spTree>
    <p:extLst>
      <p:ext uri="{BB962C8B-B14F-4D97-AF65-F5344CB8AC3E}">
        <p14:creationId xmlns:p14="http://schemas.microsoft.com/office/powerpoint/2010/main" val="30134636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2FA9D3-ECEE-40A3-BCD0-7AE59B6EF158}" type="slidenum">
              <a:rPr lang="ru-RU" smtClean="0"/>
              <a:pPr/>
              <a:t>‹#›</a:t>
            </a:fld>
            <a:endParaRPr lang="ru-RU"/>
          </a:p>
        </p:txBody>
      </p:sp>
    </p:spTree>
    <p:extLst>
      <p:ext uri="{BB962C8B-B14F-4D97-AF65-F5344CB8AC3E}">
        <p14:creationId xmlns:p14="http://schemas.microsoft.com/office/powerpoint/2010/main" val="3076235603"/>
      </p:ext>
    </p:extLst>
  </p:cSld>
  <p:clrMapOvr>
    <a:masterClrMapping/>
  </p:clrMapOvr>
  <p:transition spd="med">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4196AC-A8B5-403E-A1C5-C3CB841A71A0}" type="slidenum">
              <a:rPr lang="ru-RU" smtClean="0"/>
              <a:pPr/>
              <a:t>‹#›</a:t>
            </a:fld>
            <a:endParaRPr lang="ru-RU"/>
          </a:p>
        </p:txBody>
      </p:sp>
    </p:spTree>
    <p:extLst>
      <p:ext uri="{BB962C8B-B14F-4D97-AF65-F5344CB8AC3E}">
        <p14:creationId xmlns:p14="http://schemas.microsoft.com/office/powerpoint/2010/main" val="1674801619"/>
      </p:ext>
    </p:extLst>
  </p:cSld>
  <p:clrMapOvr>
    <a:masterClrMapping/>
  </p:clrMapOvr>
  <p:transition spd="med">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E520CFE8-DB56-4AD6-BD99-AB3EF1B22573}" type="slidenum">
              <a:rPr lang="ru-RU"/>
              <a:pPr>
                <a:defRPr/>
              </a:pPr>
              <a:t>‹#›</a:t>
            </a:fld>
            <a:endParaRPr lang="ru-RU"/>
          </a:p>
        </p:txBody>
      </p:sp>
    </p:spTree>
    <p:extLst>
      <p:ext uri="{BB962C8B-B14F-4D97-AF65-F5344CB8AC3E}">
        <p14:creationId xmlns:p14="http://schemas.microsoft.com/office/powerpoint/2010/main" val="1531052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E71DF9-BF73-4E78-937B-600E04F331E0}" type="slidenum">
              <a:rPr lang="ru-RU" smtClean="0"/>
              <a:pPr/>
              <a:t>‹#›</a:t>
            </a:fld>
            <a:endParaRPr lang="ru-RU"/>
          </a:p>
        </p:txBody>
      </p:sp>
    </p:spTree>
    <p:extLst>
      <p:ext uri="{BB962C8B-B14F-4D97-AF65-F5344CB8AC3E}">
        <p14:creationId xmlns:p14="http://schemas.microsoft.com/office/powerpoint/2010/main" val="2699445227"/>
      </p:ext>
    </p:extLst>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CA31503-6C0A-4662-BC5A-8A44933626C0}" type="slidenum">
              <a:rPr lang="ru-RU" smtClean="0"/>
              <a:pPr/>
              <a:t>‹#›</a:t>
            </a:fld>
            <a:endParaRPr lang="ru-RU"/>
          </a:p>
        </p:txBody>
      </p:sp>
    </p:spTree>
    <p:extLst>
      <p:ext uri="{BB962C8B-B14F-4D97-AF65-F5344CB8AC3E}">
        <p14:creationId xmlns:p14="http://schemas.microsoft.com/office/powerpoint/2010/main" val="2680774737"/>
      </p:ext>
    </p:extLst>
  </p:cSld>
  <p:clrMapOvr>
    <a:masterClrMapping/>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3C4EAF3-BABD-49CA-B510-55E69F526BD2}" type="slidenum">
              <a:rPr lang="ru-RU" smtClean="0"/>
              <a:pPr/>
              <a:t>‹#›</a:t>
            </a:fld>
            <a:endParaRPr lang="ru-RU"/>
          </a:p>
        </p:txBody>
      </p:sp>
    </p:spTree>
    <p:extLst>
      <p:ext uri="{BB962C8B-B14F-4D97-AF65-F5344CB8AC3E}">
        <p14:creationId xmlns:p14="http://schemas.microsoft.com/office/powerpoint/2010/main" val="2585044778"/>
      </p:ext>
    </p:extLst>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0DEE42D-687D-4DAB-8DDE-C9941DF46802}" type="slidenum">
              <a:rPr lang="ru-RU" smtClean="0"/>
              <a:pPr/>
              <a:t>‹#›</a:t>
            </a:fld>
            <a:endParaRPr lang="ru-RU"/>
          </a:p>
        </p:txBody>
      </p:sp>
    </p:spTree>
    <p:extLst>
      <p:ext uri="{BB962C8B-B14F-4D97-AF65-F5344CB8AC3E}">
        <p14:creationId xmlns:p14="http://schemas.microsoft.com/office/powerpoint/2010/main" val="2417426798"/>
      </p:ext>
    </p:extLst>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3113F0-9A20-4CBE-90B7-F33F7BCB0E7A}" type="slidenum">
              <a:rPr lang="ru-RU" smtClean="0"/>
              <a:pPr/>
              <a:t>‹#›</a:t>
            </a:fld>
            <a:endParaRPr lang="ru-RU"/>
          </a:p>
        </p:txBody>
      </p:sp>
    </p:spTree>
    <p:extLst>
      <p:ext uri="{BB962C8B-B14F-4D97-AF65-F5344CB8AC3E}">
        <p14:creationId xmlns:p14="http://schemas.microsoft.com/office/powerpoint/2010/main" val="2060355988"/>
      </p:ext>
    </p:extLst>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29B668-C8BB-4B8F-B2C7-CA61020BBD8C}" type="slidenum">
              <a:rPr lang="ru-RU" smtClean="0"/>
              <a:pPr/>
              <a:t>‹#›</a:t>
            </a:fld>
            <a:endParaRPr lang="ru-RU"/>
          </a:p>
        </p:txBody>
      </p:sp>
    </p:spTree>
    <p:extLst>
      <p:ext uri="{BB962C8B-B14F-4D97-AF65-F5344CB8AC3E}">
        <p14:creationId xmlns:p14="http://schemas.microsoft.com/office/powerpoint/2010/main" val="2522104244"/>
      </p:ext>
    </p:extLst>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F7D99F-A7E1-402A-AE5E-7A87629183F3}" type="slidenum">
              <a:rPr lang="ru-RU" smtClean="0"/>
              <a:pPr/>
              <a:t>‹#›</a:t>
            </a:fld>
            <a:endParaRPr lang="ru-RU"/>
          </a:p>
        </p:txBody>
      </p:sp>
    </p:spTree>
    <p:extLst>
      <p:ext uri="{BB962C8B-B14F-4D97-AF65-F5344CB8AC3E}">
        <p14:creationId xmlns:p14="http://schemas.microsoft.com/office/powerpoint/2010/main" val="1076749507"/>
      </p:ext>
    </p:extLst>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C24157A-2B33-4496-95C2-F1140486658F}" type="slidenum">
              <a:rPr lang="ru-RU" smtClean="0"/>
              <a:pPr/>
              <a:t>‹#›</a:t>
            </a:fld>
            <a:endParaRPr lang="ru-RU"/>
          </a:p>
        </p:txBody>
      </p:sp>
    </p:spTree>
    <p:extLst>
      <p:ext uri="{BB962C8B-B14F-4D97-AF65-F5344CB8AC3E}">
        <p14:creationId xmlns:p14="http://schemas.microsoft.com/office/powerpoint/2010/main" val="3336396586"/>
      </p:ext>
    </p:extLst>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A962A69-DA0F-4F27-AAC7-671F0C00B843}" type="slidenum">
              <a:rPr lang="ru-RU" smtClean="0"/>
              <a:pPr/>
              <a:t>‹#›</a:t>
            </a:fld>
            <a:endParaRPr lang="ru-RU"/>
          </a:p>
        </p:txBody>
      </p:sp>
    </p:spTree>
    <p:extLst>
      <p:ext uri="{BB962C8B-B14F-4D97-AF65-F5344CB8AC3E}">
        <p14:creationId xmlns:p14="http://schemas.microsoft.com/office/powerpoint/2010/main" val="185544227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5" r:id="rId17"/>
  </p:sldLayoutIdLst>
  <p:transition spd="med">
    <p:circl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0" y="1219200"/>
            <a:ext cx="8458200" cy="5632311"/>
          </a:xfrm>
          <a:prstGeom prst="rect">
            <a:avLst/>
          </a:prstGeom>
        </p:spPr>
        <p:txBody>
          <a:bodyPr wrap="square">
            <a:spAutoFit/>
          </a:bodyPr>
          <a:lstStyle/>
          <a:p>
            <a:pPr>
              <a:lnSpc>
                <a:spcPct val="150000"/>
              </a:lnSpc>
            </a:pPr>
            <a:r>
              <a:rPr lang="ru-RU" sz="4000" b="1" dirty="0" smtClean="0">
                <a:solidFill>
                  <a:schemeClr val="accent1">
                    <a:lumMod val="50000"/>
                  </a:schemeClr>
                </a:solidFill>
                <a:latin typeface="Times New Roman" panose="02020603050405020304" pitchFamily="18" charset="0"/>
                <a:cs typeface="Times New Roman" panose="02020603050405020304" pitchFamily="18" charset="0"/>
              </a:rPr>
              <a:t>Ролевые игры </a:t>
            </a:r>
          </a:p>
          <a:p>
            <a:pPr>
              <a:lnSpc>
                <a:spcPct val="150000"/>
              </a:lnSpc>
            </a:pPr>
            <a:r>
              <a:rPr lang="ru-RU" sz="4000" b="1" dirty="0" smtClean="0">
                <a:solidFill>
                  <a:schemeClr val="accent1">
                    <a:lumMod val="50000"/>
                  </a:schemeClr>
                </a:solidFill>
                <a:latin typeface="Times New Roman" panose="02020603050405020304" pitchFamily="18" charset="0"/>
                <a:cs typeface="Times New Roman" panose="02020603050405020304" pitchFamily="18" charset="0"/>
              </a:rPr>
              <a:t>на уроках литературы</a:t>
            </a:r>
          </a:p>
          <a:p>
            <a:endParaRPr lang="ru-RU" sz="36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gn="ctr"/>
            <a:r>
              <a:rPr lang="ru-RU" i="0" dirty="0" smtClean="0">
                <a:solidFill>
                  <a:schemeClr val="tx1"/>
                </a:solidFill>
              </a:rPr>
              <a:t>                                                                                                </a:t>
            </a:r>
          </a:p>
          <a:p>
            <a:pPr algn="ctr"/>
            <a:r>
              <a:rPr lang="ru-RU" i="0" dirty="0" smtClean="0">
                <a:solidFill>
                  <a:schemeClr val="tx1"/>
                </a:solidFill>
              </a:rPr>
              <a:t>                                                                                                                                                   </a:t>
            </a:r>
          </a:p>
          <a:p>
            <a:r>
              <a:rPr lang="ru-RU" sz="2800" dirty="0" smtClean="0">
                <a:solidFill>
                  <a:schemeClr val="tx1"/>
                </a:solidFill>
              </a:rPr>
              <a:t>Бондарева Ю.Н.</a:t>
            </a:r>
          </a:p>
          <a:p>
            <a:r>
              <a:rPr lang="ru-RU" sz="2800" dirty="0"/>
              <a:t>у</a:t>
            </a:r>
            <a:r>
              <a:rPr lang="ru-RU" sz="2800" dirty="0" smtClean="0"/>
              <a:t>читель русского языка </a:t>
            </a:r>
          </a:p>
          <a:p>
            <a:r>
              <a:rPr lang="ru-RU" sz="2800" dirty="0"/>
              <a:t>и</a:t>
            </a:r>
            <a:r>
              <a:rPr lang="ru-RU" sz="2800" dirty="0" smtClean="0">
                <a:solidFill>
                  <a:schemeClr val="tx1"/>
                </a:solidFill>
              </a:rPr>
              <a:t> литературы    </a:t>
            </a:r>
          </a:p>
          <a:p>
            <a:endParaRPr lang="ru-RU" sz="2800" dirty="0"/>
          </a:p>
          <a:p>
            <a:endParaRPr lang="ru-RU" sz="2800" dirty="0" smtClean="0">
              <a:solidFill>
                <a:schemeClr val="tx1"/>
              </a:solidFill>
            </a:endParaRPr>
          </a:p>
          <a:p>
            <a:pPr algn="ctr"/>
            <a:r>
              <a:rPr lang="ru-RU" sz="2800" dirty="0" err="1"/>
              <a:t>п</a:t>
            </a:r>
            <a:r>
              <a:rPr lang="ru-RU" sz="2800" dirty="0" err="1" smtClean="0"/>
              <a:t>гт</a:t>
            </a:r>
            <a:r>
              <a:rPr lang="ru-RU" sz="2800" dirty="0" smtClean="0"/>
              <a:t> Тисуль,2025 </a:t>
            </a:r>
            <a:r>
              <a:rPr lang="ru-RU" sz="2800" dirty="0" smtClean="0">
                <a:solidFill>
                  <a:schemeClr val="tx1"/>
                </a:solidFill>
              </a:rPr>
              <a:t>                                       </a:t>
            </a:r>
            <a:endParaRPr lang="ru-RU" sz="2800" dirty="0">
              <a:solidFill>
                <a:schemeClr val="tx1"/>
              </a:solidFill>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500042"/>
            <a:ext cx="9168475" cy="5715016"/>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r="3817" b="4580"/>
          <a:stretch>
            <a:fillRect/>
          </a:stretch>
        </p:blipFill>
        <p:spPr bwMode="auto">
          <a:xfrm>
            <a:off x="0" y="0"/>
            <a:ext cx="9097943" cy="6858000"/>
          </a:xfrm>
          <a:prstGeom prst="rect">
            <a:avLst/>
          </a:prstGeom>
          <a:noFill/>
          <a:ln w="9525">
            <a:noFill/>
            <a:miter lim="800000"/>
            <a:headEnd/>
            <a:tailEnd/>
          </a:ln>
          <a:effectLst/>
        </p:spPr>
      </p:pic>
      <p:pic>
        <p:nvPicPr>
          <p:cNvPr id="4" name="Picture 4"/>
          <p:cNvPicPr>
            <a:picLocks noChangeAspect="1" noChangeArrowheads="1"/>
          </p:cNvPicPr>
          <p:nvPr/>
        </p:nvPicPr>
        <p:blipFill>
          <a:blip r:embed="rId5" cstate="print"/>
          <a:srcRect l="3030" t="6060"/>
          <a:stretch>
            <a:fillRect/>
          </a:stretch>
        </p:blipFill>
        <p:spPr bwMode="auto">
          <a:xfrm>
            <a:off x="-1" y="0"/>
            <a:ext cx="9438969"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6" cstate="print"/>
          <a:srcRect/>
          <a:stretch>
            <a:fillRect/>
          </a:stretch>
        </p:blipFill>
        <p:spPr bwMode="auto">
          <a:xfrm>
            <a:off x="-1" y="0"/>
            <a:ext cx="9429785" cy="6858000"/>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8"/>
            <a:ext cx="7286676" cy="3046988"/>
          </a:xfrm>
          <a:prstGeom prst="rect">
            <a:avLst/>
          </a:prstGeom>
        </p:spPr>
        <p:txBody>
          <a:bodyPr wrap="square">
            <a:spAutoFit/>
          </a:bodyPr>
          <a:lstStyle/>
          <a:p>
            <a:pPr algn="ctr"/>
            <a:r>
              <a:rPr lang="ru-RU" sz="3200" b="1" i="1" dirty="0" smtClean="0">
                <a:solidFill>
                  <a:srgbClr val="660033"/>
                </a:solidFill>
              </a:rPr>
              <a:t>«Друзья мои, прекрасен наш союз!</a:t>
            </a:r>
            <a:endParaRPr lang="ru-RU" sz="3200" b="1" dirty="0" smtClean="0">
              <a:solidFill>
                <a:srgbClr val="660033"/>
              </a:solidFill>
            </a:endParaRPr>
          </a:p>
          <a:p>
            <a:pPr algn="ctr"/>
            <a:r>
              <a:rPr lang="ru-RU" sz="3200" b="1" i="1" dirty="0" smtClean="0">
                <a:solidFill>
                  <a:srgbClr val="660033"/>
                </a:solidFill>
              </a:rPr>
              <a:t>Он, как душа, неразделим  </a:t>
            </a:r>
            <a:endParaRPr lang="ru-RU" sz="3200" b="1" dirty="0" smtClean="0">
              <a:solidFill>
                <a:srgbClr val="660033"/>
              </a:solidFill>
            </a:endParaRPr>
          </a:p>
          <a:p>
            <a:pPr algn="ctr"/>
            <a:r>
              <a:rPr lang="ru-RU" sz="3200" b="1" i="1" dirty="0" smtClean="0">
                <a:solidFill>
                  <a:srgbClr val="660033"/>
                </a:solidFill>
              </a:rPr>
              <a:t>	   и вечен – </a:t>
            </a:r>
            <a:endParaRPr lang="ru-RU" sz="3200" b="1" dirty="0" smtClean="0">
              <a:solidFill>
                <a:srgbClr val="660033"/>
              </a:solidFill>
            </a:endParaRPr>
          </a:p>
          <a:p>
            <a:pPr algn="ctr"/>
            <a:r>
              <a:rPr lang="ru-RU" sz="3200" b="1" i="1" dirty="0" smtClean="0">
                <a:solidFill>
                  <a:srgbClr val="660033"/>
                </a:solidFill>
              </a:rPr>
              <a:t>Неколебим, свободен и беспечен </a:t>
            </a:r>
          </a:p>
          <a:p>
            <a:pPr algn="ctr"/>
            <a:r>
              <a:rPr lang="ru-RU" sz="3200" b="1" i="1" dirty="0" smtClean="0">
                <a:solidFill>
                  <a:srgbClr val="660033"/>
                </a:solidFill>
              </a:rPr>
              <a:t>Срастался он под сенью дружных </a:t>
            </a:r>
          </a:p>
          <a:p>
            <a:pPr algn="ctr"/>
            <a:r>
              <a:rPr lang="ru-RU" sz="3200" b="1" i="1" dirty="0" smtClean="0">
                <a:solidFill>
                  <a:srgbClr val="660033"/>
                </a:solidFill>
              </a:rPr>
              <a:t>муз…»</a:t>
            </a:r>
            <a:endParaRPr lang="ru-RU" sz="3200" b="1" dirty="0"/>
          </a:p>
        </p:txBody>
      </p:sp>
      <p:pic>
        <p:nvPicPr>
          <p:cNvPr id="3" name="Picture 3"/>
          <p:cNvPicPr>
            <a:picLocks noChangeAspect="1" noChangeArrowheads="1"/>
          </p:cNvPicPr>
          <p:nvPr/>
        </p:nvPicPr>
        <p:blipFill>
          <a:blip r:embed="rId3" cstate="print"/>
          <a:srcRect/>
          <a:stretch>
            <a:fillRect/>
          </a:stretch>
        </p:blipFill>
        <p:spPr bwMode="auto">
          <a:xfrm>
            <a:off x="2000232" y="0"/>
            <a:ext cx="5214974" cy="6953298"/>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0" y="-1"/>
            <a:ext cx="9167812" cy="6875859"/>
          </a:xfrm>
          <a:prstGeom prst="rect">
            <a:avLst/>
          </a:prstGeom>
          <a:noFill/>
          <a:ln w="9525">
            <a:noFill/>
            <a:miter lim="800000"/>
            <a:headEnd/>
            <a:tailEnd/>
          </a:ln>
          <a:effectLst/>
        </p:spPr>
      </p:pic>
      <p:pic>
        <p:nvPicPr>
          <p:cNvPr id="5" name="Picture 5"/>
          <p:cNvPicPr>
            <a:picLocks noChangeAspect="1" noChangeArrowheads="1"/>
          </p:cNvPicPr>
          <p:nvPr/>
        </p:nvPicPr>
        <p:blipFill>
          <a:blip r:embed="rId5" cstate="print"/>
          <a:srcRect l="6207" t="22069" r="4827" b="33793"/>
          <a:stretch>
            <a:fillRect/>
          </a:stretch>
        </p:blipFill>
        <p:spPr bwMode="auto">
          <a:xfrm>
            <a:off x="3929058" y="1643050"/>
            <a:ext cx="3071834" cy="1143008"/>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pic>
        <p:nvPicPr>
          <p:cNvPr id="8" name="Picture 2"/>
          <p:cNvPicPr>
            <a:picLocks noChangeAspect="1" noChangeArrowheads="1"/>
          </p:cNvPicPr>
          <p:nvPr/>
        </p:nvPicPr>
        <p:blipFill>
          <a:blip r:embed="rId7" cstate="print"/>
          <a:srcRect/>
          <a:stretch>
            <a:fillRect/>
          </a:stretch>
        </p:blipFill>
        <p:spPr bwMode="auto">
          <a:xfrm>
            <a:off x="-1" y="-1"/>
            <a:ext cx="5810261" cy="4357695"/>
          </a:xfrm>
          <a:prstGeom prst="rect">
            <a:avLst/>
          </a:prstGeom>
          <a:noFill/>
          <a:ln w="9525">
            <a:noFill/>
            <a:miter lim="800000"/>
            <a:headEnd/>
            <a:tailEnd/>
          </a:ln>
          <a:effectLst/>
        </p:spPr>
      </p:pic>
      <p:pic>
        <p:nvPicPr>
          <p:cNvPr id="9" name="Picture 4"/>
          <p:cNvPicPr>
            <a:picLocks noChangeAspect="1" noChangeArrowheads="1"/>
          </p:cNvPicPr>
          <p:nvPr/>
        </p:nvPicPr>
        <p:blipFill>
          <a:blip r:embed="rId8" cstate="print"/>
          <a:srcRect/>
          <a:stretch>
            <a:fillRect/>
          </a:stretch>
        </p:blipFill>
        <p:spPr bwMode="auto">
          <a:xfrm>
            <a:off x="5857884" y="0"/>
            <a:ext cx="3286116" cy="43814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r="-1" b="40662"/>
          <a:stretch>
            <a:fillRect/>
          </a:stretch>
        </p:blipFill>
        <p:spPr bwMode="auto">
          <a:xfrm>
            <a:off x="1000100" y="3857627"/>
            <a:ext cx="6643734" cy="3047283"/>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par>
                          <p:cTn id="19" fill="hold">
                            <p:stCondLst>
                              <p:cond delay="6000"/>
                            </p:stCondLst>
                            <p:childTnLst>
                              <p:par>
                                <p:cTn id="20" presetID="53"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fill="hold"/>
                                        <p:tgtEl>
                                          <p:spTgt spid="1027"/>
                                        </p:tgtEl>
                                        <p:attrNameLst>
                                          <p:attrName>ppt_w</p:attrName>
                                        </p:attrNameLst>
                                      </p:cBhvr>
                                      <p:tavLst>
                                        <p:tav tm="0">
                                          <p:val>
                                            <p:fltVal val="0"/>
                                          </p:val>
                                        </p:tav>
                                        <p:tav tm="100000">
                                          <p:val>
                                            <p:strVal val="#ppt_w"/>
                                          </p:val>
                                        </p:tav>
                                      </p:tavLst>
                                    </p:anim>
                                    <p:anim calcmode="lin" valueType="num">
                                      <p:cBhvr>
                                        <p:cTn id="33" dur="500" fill="hold"/>
                                        <p:tgtEl>
                                          <p:spTgt spid="1027"/>
                                        </p:tgtEl>
                                        <p:attrNameLst>
                                          <p:attrName>ppt_h</p:attrName>
                                        </p:attrNameLst>
                                      </p:cBhvr>
                                      <p:tavLst>
                                        <p:tav tm="0">
                                          <p:val>
                                            <p:fltVal val="0"/>
                                          </p:val>
                                        </p:tav>
                                        <p:tav tm="100000">
                                          <p:val>
                                            <p:strVal val="#ppt_h"/>
                                          </p:val>
                                        </p:tav>
                                      </p:tavLst>
                                    </p:anim>
                                    <p:animEffect transition="in" filter="fade">
                                      <p:cBhvr>
                                        <p:cTn id="3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1357290" y="500042"/>
            <a:ext cx="6357982" cy="4938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2285984" y="5473005"/>
            <a:ext cx="4572000" cy="830997"/>
          </a:xfrm>
          <a:prstGeom prst="rect">
            <a:avLst/>
          </a:prstGeom>
        </p:spPr>
        <p:txBody>
          <a:bodyPr>
            <a:spAutoFit/>
          </a:bodyPr>
          <a:lstStyle/>
          <a:p>
            <a:r>
              <a:rPr lang="ru-RU" sz="2800" b="1" dirty="0" smtClean="0"/>
              <a:t>      </a:t>
            </a:r>
            <a:r>
              <a:rPr lang="ru-RU" b="1" dirty="0" smtClean="0"/>
              <a:t>Лицеисты на прогулке </a:t>
            </a:r>
          </a:p>
          <a:p>
            <a:r>
              <a:rPr lang="ru-RU" b="1" dirty="0" smtClean="0"/>
              <a:t>         Художник А. Иткин</a:t>
            </a:r>
            <a:endParaRPr lang="ru-RU" b="1" dirty="0"/>
          </a:p>
        </p:txBody>
      </p:sp>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t="11290" r="26071"/>
          <a:stretch>
            <a:fillRect/>
          </a:stretch>
        </p:blipFill>
        <p:spPr bwMode="auto">
          <a:xfrm>
            <a:off x="0" y="0"/>
            <a:ext cx="5395451" cy="4786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2571736" y="5500702"/>
            <a:ext cx="4572000" cy="584775"/>
          </a:xfrm>
          <a:prstGeom prst="rect">
            <a:avLst/>
          </a:prstGeom>
        </p:spPr>
        <p:txBody>
          <a:bodyPr>
            <a:spAutoFit/>
          </a:bodyPr>
          <a:lstStyle/>
          <a:p>
            <a:r>
              <a:rPr lang="ru-RU" sz="3200" b="1" dirty="0" smtClean="0"/>
              <a:t>Пушкин в садах лицея</a:t>
            </a:r>
            <a:endParaRPr lang="ru-RU" sz="3200" b="1" dirty="0"/>
          </a:p>
        </p:txBody>
      </p:sp>
      <p:pic>
        <p:nvPicPr>
          <p:cNvPr id="6146" name="Picture 2"/>
          <p:cNvPicPr>
            <a:picLocks noChangeAspect="1" noChangeArrowheads="1"/>
          </p:cNvPicPr>
          <p:nvPr/>
        </p:nvPicPr>
        <p:blipFill>
          <a:blip r:embed="rId4" cstate="print"/>
          <a:srcRect/>
          <a:stretch>
            <a:fillRect/>
          </a:stretch>
        </p:blipFill>
        <p:spPr bwMode="auto">
          <a:xfrm>
            <a:off x="5437302" y="0"/>
            <a:ext cx="3786964" cy="485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5" cstate="print"/>
          <a:srcRect t="80209" r="75000"/>
          <a:stretch>
            <a:fillRect/>
          </a:stretch>
        </p:blipFill>
        <p:spPr bwMode="auto">
          <a:xfrm>
            <a:off x="-1" y="5500702"/>
            <a:ext cx="2000233" cy="1357298"/>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l="75000" t="80208"/>
          <a:stretch>
            <a:fillRect/>
          </a:stretch>
        </p:blipFill>
        <p:spPr bwMode="auto">
          <a:xfrm>
            <a:off x="6858016" y="5500702"/>
            <a:ext cx="2285984" cy="1357298"/>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549275"/>
          </a:xfrm>
        </p:spPr>
        <p:txBody>
          <a:bodyPr/>
          <a:lstStyle/>
          <a:p>
            <a:pPr eaLnBrk="1" hangingPunct="1">
              <a:defRPr/>
            </a:pPr>
            <a:r>
              <a:rPr lang="ru-RU" sz="2000" smtClean="0">
                <a:solidFill>
                  <a:srgbClr val="FF0000"/>
                </a:solidFill>
              </a:rPr>
              <a:t>Кроссворды        А</a:t>
            </a:r>
            <a:r>
              <a:rPr lang="ru-RU" sz="2000" dirty="0" smtClean="0">
                <a:solidFill>
                  <a:srgbClr val="FF0000"/>
                </a:solidFill>
              </a:rPr>
              <a:t>. С. Пушкин. «Песнь о вещем Олеге».</a:t>
            </a:r>
          </a:p>
        </p:txBody>
      </p:sp>
      <p:graphicFrame>
        <p:nvGraphicFramePr>
          <p:cNvPr id="28002" name="Group 354"/>
          <p:cNvGraphicFramePr>
            <a:graphicFrameLocks noGrp="1"/>
          </p:cNvGraphicFramePr>
          <p:nvPr>
            <p:ph type="tbl" idx="1"/>
          </p:nvPr>
        </p:nvGraphicFramePr>
        <p:xfrm>
          <a:off x="457200" y="665157"/>
          <a:ext cx="7859713" cy="6192843"/>
        </p:xfrm>
        <a:graphic>
          <a:graphicData uri="http://schemas.openxmlformats.org/drawingml/2006/table">
            <a:tbl>
              <a:tblPr/>
              <a:tblGrid>
                <a:gridCol w="655638">
                  <a:extLst>
                    <a:ext uri="{9D8B030D-6E8A-4147-A177-3AD203B41FA5}">
                      <a16:colId xmlns:a16="http://schemas.microsoft.com/office/drawing/2014/main" val="20000"/>
                    </a:ext>
                  </a:extLst>
                </a:gridCol>
                <a:gridCol w="654050">
                  <a:extLst>
                    <a:ext uri="{9D8B030D-6E8A-4147-A177-3AD203B41FA5}">
                      <a16:colId xmlns:a16="http://schemas.microsoft.com/office/drawing/2014/main" val="20001"/>
                    </a:ext>
                  </a:extLst>
                </a:gridCol>
                <a:gridCol w="655637">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2462">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5638">
                  <a:extLst>
                    <a:ext uri="{9D8B030D-6E8A-4147-A177-3AD203B41FA5}">
                      <a16:colId xmlns:a16="http://schemas.microsoft.com/office/drawing/2014/main" val="20006"/>
                    </a:ext>
                  </a:extLst>
                </a:gridCol>
                <a:gridCol w="652462">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gridCol w="654050">
                  <a:extLst>
                    <a:ext uri="{9D8B030D-6E8A-4147-A177-3AD203B41FA5}">
                      <a16:colId xmlns:a16="http://schemas.microsoft.com/office/drawing/2014/main" val="20010"/>
                    </a:ext>
                  </a:extLst>
                </a:gridCol>
                <a:gridCol w="655638">
                  <a:extLst>
                    <a:ext uri="{9D8B030D-6E8A-4147-A177-3AD203B41FA5}">
                      <a16:colId xmlns:a16="http://schemas.microsoft.com/office/drawing/2014/main" val="20011"/>
                    </a:ext>
                  </a:extLst>
                </a:gridCol>
              </a:tblGrid>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vMerge="1">
                  <a:txBody>
                    <a:bodyPr/>
                    <a:lstStyle/>
                    <a:p>
                      <a:endParaRPr lang="ru-RU"/>
                    </a:p>
                  </a:txBody>
                  <a:tcPr/>
                </a:tc>
                <a:tc hMerge="1" vMerge="1">
                  <a:txBody>
                    <a:bodyPr/>
                    <a:lstStyle/>
                    <a:p>
                      <a:endParaRPr lang="ru-RU"/>
                    </a:p>
                  </a:txBody>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extLst>
                  <a:ext uri="{0D108BD9-81ED-4DB2-BD59-A6C34878D82A}">
                    <a16:rowId xmlns:a16="http://schemas.microsoft.com/office/drawing/2014/main" val="10005"/>
                  </a:ext>
                </a:extLst>
              </a:tr>
              <a:tr h="515938">
                <a:tc gridSpan="2" vMerge="1">
                  <a:txBody>
                    <a:bodyPr/>
                    <a:lstStyle/>
                    <a:p>
                      <a:endParaRPr lang="ru-RU"/>
                    </a:p>
                  </a:txBody>
                  <a:tcPr/>
                </a:tc>
                <a:tc hMerge="1"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6"/>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487362"/>
          </a:xfrm>
        </p:spPr>
        <p:txBody>
          <a:bodyPr>
            <a:noAutofit/>
          </a:bodyPr>
          <a:lstStyle/>
          <a:p>
            <a:pPr algn="ctr" eaLnBrk="1" hangingPunct="1">
              <a:defRPr/>
            </a:pPr>
            <a:r>
              <a:rPr lang="ru-RU" sz="2800" dirty="0" smtClean="0">
                <a:solidFill>
                  <a:srgbClr val="C00000"/>
                </a:solidFill>
                <a:latin typeface="Times New Roman" panose="02020603050405020304" pitchFamily="18" charset="0"/>
                <a:cs typeface="Times New Roman" panose="02020603050405020304" pitchFamily="18" charset="0"/>
              </a:rPr>
              <a:t>По горизонтали:</a:t>
            </a:r>
          </a:p>
        </p:txBody>
      </p:sp>
      <p:sp>
        <p:nvSpPr>
          <p:cNvPr id="29699" name="Rectangle 3"/>
          <p:cNvSpPr>
            <a:spLocks noGrp="1" noChangeArrowheads="1"/>
          </p:cNvSpPr>
          <p:nvPr>
            <p:ph idx="1"/>
          </p:nvPr>
        </p:nvSpPr>
        <p:spPr>
          <a:xfrm>
            <a:off x="323850" y="908050"/>
            <a:ext cx="8291513" cy="5616575"/>
          </a:xfrm>
        </p:spPr>
        <p:txBody>
          <a:bodyPr/>
          <a:lstStyle/>
          <a:p>
            <a:pPr eaLnBrk="1" hangingPunct="1">
              <a:buFont typeface="Wingdings" pitchFamily="2" charset="2"/>
              <a:buNone/>
              <a:defRPr/>
            </a:pPr>
            <a:r>
              <a:rPr lang="ru-RU" sz="2400" dirty="0" smtClean="0"/>
              <a:t>    </a:t>
            </a:r>
          </a:p>
          <a:p>
            <a:pPr eaLnBrk="1" hangingPunct="1">
              <a:buFont typeface="Wingdings" pitchFamily="2" charset="2"/>
              <a:buNone/>
              <a:defRPr/>
            </a:pPr>
            <a:r>
              <a:rPr lang="ru-RU" sz="2800" dirty="0" smtClean="0">
                <a:latin typeface="Times New Roman" panose="02020603050405020304" pitchFamily="18" charset="0"/>
                <a:cs typeface="Times New Roman" panose="02020603050405020304" pitchFamily="18" charset="0"/>
              </a:rPr>
              <a:t>   1. «В молчанье, рукой опершись о…, с коня он слезает угрюмый». 3. «Вы, отроки - …, возьмите коня».                 5. «Завидует…столь дивной судьбе».       8. «Вот едет могучий Олег со…». 9. «Скажите, где… мой ретивый?». 10. «То смирный стоит под стрелами врагов, то мчится по бранному…». 11. «Твой конь не боится опасных…».       15. «На…, уже недалёкой, не ты под секирой ковыль обагришь». 16. «Их сёла и нивы за буйный … обрек он мечам и пожарам». 17. «С ним Игорь и старые …».</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703262"/>
          </a:xfrm>
        </p:spPr>
        <p:txBody>
          <a:bodyPr>
            <a:normAutofit/>
          </a:bodyPr>
          <a:lstStyle/>
          <a:p>
            <a:pPr algn="ctr" eaLnBrk="1" hangingPunct="1">
              <a:defRPr/>
            </a:pPr>
            <a:r>
              <a:rPr lang="ru-RU" sz="2800" dirty="0" smtClean="0">
                <a:solidFill>
                  <a:srgbClr val="C00000"/>
                </a:solidFill>
                <a:latin typeface="Times New Roman" panose="02020603050405020304" pitchFamily="18" charset="0"/>
                <a:cs typeface="Times New Roman" panose="02020603050405020304" pitchFamily="18" charset="0"/>
              </a:rPr>
              <a:t>По вертикали:</a:t>
            </a:r>
          </a:p>
        </p:txBody>
      </p:sp>
      <p:sp>
        <p:nvSpPr>
          <p:cNvPr id="30723" name="Rectangle 3"/>
          <p:cNvSpPr>
            <a:spLocks noGrp="1" noChangeArrowheads="1"/>
          </p:cNvSpPr>
          <p:nvPr>
            <p:ph idx="1"/>
          </p:nvPr>
        </p:nvSpPr>
        <p:spPr>
          <a:xfrm>
            <a:off x="250825" y="1125538"/>
            <a:ext cx="8642350" cy="5005387"/>
          </a:xfrm>
        </p:spPr>
        <p:txBody>
          <a:bodyPr/>
          <a:lstStyle/>
          <a:p>
            <a:pPr eaLnBrk="1" hangingPunct="1">
              <a:buFont typeface="Wingdings" pitchFamily="2" charset="2"/>
              <a:buNone/>
              <a:defRPr/>
            </a:pPr>
            <a:r>
              <a:rPr lang="ru-RU" sz="2400" dirty="0" smtClean="0"/>
              <a:t>    </a:t>
            </a:r>
            <a:r>
              <a:rPr lang="ru-RU" sz="2800" dirty="0" smtClean="0">
                <a:latin typeface="Times New Roman" panose="02020603050405020304" pitchFamily="18" charset="0"/>
                <a:cs typeface="Times New Roman" panose="02020603050405020304" pitchFamily="18" charset="0"/>
              </a:rPr>
              <a:t>1. «И скоро ль, на радость … - врагов, могильной засыплюсь землёю?». 2. «И к мудрому старцу подъехал …». 3. «Князь тихо на череп коня наступил и молвил: «Спи, … одинокий!».  4. «Князь … и Ольга на холме сидят». 6. «И ветер над ними волнует …». 7. «Как ныне сбирается вещий Олег отмстить неразумным…». 10. «Покорный … старик одному». 12. «Их моют … , засыпает их пыль». 13. «И видит – на холме, у … Днепра, лежат благородные кости». 14. «И кудри их белы, как утренний …».</a:t>
            </a:r>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ru-RU" sz="2800" dirty="0" smtClean="0">
                <a:solidFill>
                  <a:srgbClr val="C00000"/>
                </a:solidFill>
                <a:latin typeface="Times New Roman" panose="02020603050405020304" pitchFamily="18" charset="0"/>
                <a:cs typeface="Times New Roman" panose="02020603050405020304" pitchFamily="18" charset="0"/>
              </a:rPr>
              <a:t>Ответы на кроссворд.</a:t>
            </a:r>
          </a:p>
        </p:txBody>
      </p:sp>
      <p:sp>
        <p:nvSpPr>
          <p:cNvPr id="31747" name="Rectangle 3"/>
          <p:cNvSpPr>
            <a:spLocks noGrp="1" noChangeArrowheads="1"/>
          </p:cNvSpPr>
          <p:nvPr>
            <p:ph idx="1"/>
          </p:nvPr>
        </p:nvSpPr>
        <p:spPr>
          <a:xfrm>
            <a:off x="468313" y="1557338"/>
            <a:ext cx="8229600" cy="4530725"/>
          </a:xfrm>
        </p:spPr>
        <p:txBody>
          <a:bodyPr/>
          <a:lstStyle/>
          <a:p>
            <a:pPr eaLnBrk="1" hangingPunct="1">
              <a:buFont typeface="Wingdings" pitchFamily="2" charset="2"/>
              <a:buNone/>
              <a:defRPr/>
            </a:pPr>
            <a:r>
              <a:rPr lang="ru-RU" sz="3200" dirty="0" smtClean="0"/>
              <a:t>   </a:t>
            </a:r>
            <a:r>
              <a:rPr lang="ru-RU" sz="2800" i="1" dirty="0" smtClean="0">
                <a:latin typeface="Times New Roman" panose="02020603050405020304" pitchFamily="18" charset="0"/>
                <a:cs typeface="Times New Roman" panose="02020603050405020304" pitchFamily="18" charset="0"/>
              </a:rPr>
              <a:t>По горизонтали:</a:t>
            </a:r>
            <a:r>
              <a:rPr lang="ru-RU" sz="2800" dirty="0" smtClean="0">
                <a:latin typeface="Times New Roman" panose="02020603050405020304" pitchFamily="18" charset="0"/>
                <a:cs typeface="Times New Roman" panose="02020603050405020304" pitchFamily="18" charset="0"/>
              </a:rPr>
              <a:t> 1. Седло. 3. </a:t>
            </a:r>
            <a:r>
              <a:rPr lang="ru-RU" sz="2800" dirty="0" err="1" smtClean="0">
                <a:latin typeface="Times New Roman" panose="02020603050405020304" pitchFamily="18" charset="0"/>
                <a:cs typeface="Times New Roman" panose="02020603050405020304" pitchFamily="18" charset="0"/>
              </a:rPr>
              <a:t>Други</a:t>
            </a:r>
            <a:r>
              <a:rPr lang="ru-RU" sz="2800" dirty="0" smtClean="0">
                <a:latin typeface="Times New Roman" panose="02020603050405020304" pitchFamily="18" charset="0"/>
                <a:cs typeface="Times New Roman" panose="02020603050405020304" pitchFamily="18" charset="0"/>
              </a:rPr>
              <a:t>. 5. Недруг. 8. Двор.   9. Конь. 10. Поле. 11. Труд. 15. Тризна. 16. Набег. 17. Гости.</a:t>
            </a:r>
          </a:p>
          <a:p>
            <a:pPr eaLnBrk="1" hangingPunct="1">
              <a:buFont typeface="Wingdings" pitchFamily="2" charset="2"/>
              <a:buNone/>
              <a:defRPr/>
            </a:pPr>
            <a:r>
              <a:rPr lang="ru-RU" sz="2800" i="1" dirty="0" smtClean="0">
                <a:latin typeface="Times New Roman" panose="02020603050405020304" pitchFamily="18" charset="0"/>
                <a:cs typeface="Times New Roman" panose="02020603050405020304" pitchFamily="18" charset="0"/>
              </a:rPr>
              <a:t>      По вертикали:  </a:t>
            </a:r>
            <a:r>
              <a:rPr lang="ru-RU" sz="2800" dirty="0" smtClean="0">
                <a:latin typeface="Times New Roman" panose="02020603050405020304" pitchFamily="18" charset="0"/>
                <a:cs typeface="Times New Roman" panose="02020603050405020304" pitchFamily="18" charset="0"/>
              </a:rPr>
              <a:t>1. Сосед. 2. Олег. 3. Друг. 4. Игорь. 6. Ковыль. 7. </a:t>
            </a:r>
            <a:r>
              <a:rPr lang="ru-RU" sz="2800" dirty="0" err="1" smtClean="0">
                <a:latin typeface="Times New Roman" panose="02020603050405020304" pitchFamily="18" charset="0"/>
                <a:cs typeface="Times New Roman" panose="02020603050405020304" pitchFamily="18" charset="0"/>
              </a:rPr>
              <a:t>Хозары</a:t>
            </a:r>
            <a:r>
              <a:rPr lang="ru-RU" sz="2800" dirty="0" smtClean="0">
                <a:latin typeface="Times New Roman" panose="02020603050405020304" pitchFamily="18" charset="0"/>
                <a:cs typeface="Times New Roman" panose="02020603050405020304" pitchFamily="18" charset="0"/>
              </a:rPr>
              <a:t>. 10. Перун. 12. Дожди. 13. Брег. 14. Снег.</a:t>
            </a: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s.znanio.ru/d5af0e/30/90/f73d1381203bbbec9a718235a26e37a4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53716"/>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s.znanio.ru/d5af0e/13/5a/663595a5bebaf5489eda1345e6494db5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9"/>
            <a:ext cx="9144000" cy="682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823522"/>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ru-RU" dirty="0">
                <a:solidFill>
                  <a:srgbClr val="FF0000"/>
                </a:solidFill>
              </a:rPr>
              <a:t> </a:t>
            </a:r>
            <a:r>
              <a:rPr lang="ru-RU" sz="2800" dirty="0" smtClean="0">
                <a:solidFill>
                  <a:srgbClr val="C00000"/>
                </a:solidFill>
                <a:latin typeface="Times New Roman" panose="02020603050405020304" pitchFamily="18" charset="0"/>
                <a:cs typeface="Times New Roman" panose="02020603050405020304" pitchFamily="18" charset="0"/>
              </a:rPr>
              <a:t>Игровые технологии  используются для решения следующих задач:</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91139" name="Rectangle 3"/>
          <p:cNvSpPr>
            <a:spLocks noGrp="1" noChangeArrowheads="1"/>
          </p:cNvSpPr>
          <p:nvPr>
            <p:ph idx="1"/>
          </p:nvPr>
        </p:nvSpPr>
        <p:spPr>
          <a:xfrm>
            <a:off x="1066800" y="1676400"/>
            <a:ext cx="7466013" cy="4724400"/>
          </a:xfrm>
        </p:spPr>
        <p:txBody>
          <a:bodyPr/>
          <a:lstStyle/>
          <a:p>
            <a:pPr>
              <a:lnSpc>
                <a:spcPct val="90000"/>
              </a:lnSpc>
            </a:pPr>
            <a:r>
              <a:rPr lang="ru-RU" sz="2400" b="1" dirty="0" smtClean="0"/>
              <a:t>- </a:t>
            </a:r>
            <a:r>
              <a:rPr lang="ru-RU" sz="2800" dirty="0">
                <a:latin typeface="Times New Roman" panose="02020603050405020304" pitchFamily="18" charset="0"/>
                <a:cs typeface="Times New Roman" panose="02020603050405020304" pitchFamily="18" charset="0"/>
              </a:rPr>
              <a:t>активизация познавательного интереса;</a:t>
            </a:r>
          </a:p>
          <a:p>
            <a:pPr>
              <a:lnSpc>
                <a:spcPct val="90000"/>
              </a:lnSpc>
            </a:pPr>
            <a:r>
              <a:rPr lang="ru-RU" sz="2800" dirty="0">
                <a:latin typeface="Times New Roman" panose="02020603050405020304" pitchFamily="18" charset="0"/>
                <a:cs typeface="Times New Roman" panose="02020603050405020304" pitchFamily="18" charset="0"/>
              </a:rPr>
              <a:t>- развитие коммуникабельности;</a:t>
            </a:r>
          </a:p>
          <a:p>
            <a:pPr>
              <a:lnSpc>
                <a:spcPct val="90000"/>
              </a:lnSpc>
            </a:pPr>
            <a:r>
              <a:rPr lang="ru-RU" sz="2800" dirty="0">
                <a:latin typeface="Times New Roman" panose="02020603050405020304" pitchFamily="18" charset="0"/>
                <a:cs typeface="Times New Roman" panose="02020603050405020304" pitchFamily="18" charset="0"/>
              </a:rPr>
              <a:t>- создание условий для творческого самовыражения;</a:t>
            </a:r>
          </a:p>
          <a:p>
            <a:pPr>
              <a:lnSpc>
                <a:spcPct val="90000"/>
              </a:lnSpc>
            </a:pPr>
            <a:r>
              <a:rPr lang="ru-RU" sz="2800" dirty="0">
                <a:latin typeface="Times New Roman" panose="02020603050405020304" pitchFamily="18" charset="0"/>
                <a:cs typeface="Times New Roman" panose="02020603050405020304" pitchFamily="18" charset="0"/>
              </a:rPr>
              <a:t>- развитие памяти, внимания, мышления, воображения;</a:t>
            </a:r>
          </a:p>
          <a:p>
            <a:pPr>
              <a:lnSpc>
                <a:spcPct val="90000"/>
              </a:lnSpc>
            </a:pPr>
            <a:r>
              <a:rPr lang="ru-RU" sz="2800" dirty="0">
                <a:latin typeface="Times New Roman" panose="02020603050405020304" pitchFamily="18" charset="0"/>
                <a:cs typeface="Times New Roman" panose="02020603050405020304" pitchFamily="18" charset="0"/>
              </a:rPr>
              <a:t>- конструктивное общение в составе социальной группы;</a:t>
            </a:r>
          </a:p>
          <a:p>
            <a:pPr>
              <a:lnSpc>
                <a:spcPct val="90000"/>
              </a:lnSpc>
            </a:pPr>
            <a:r>
              <a:rPr lang="ru-RU" sz="2800" dirty="0">
                <a:latin typeface="Times New Roman" panose="02020603050405020304" pitchFamily="18" charset="0"/>
                <a:cs typeface="Times New Roman" panose="02020603050405020304" pitchFamily="18" charset="0"/>
              </a:rPr>
              <a:t>- создание позитивного психологического климата в коллективе.</a:t>
            </a:r>
          </a:p>
        </p:txBody>
      </p:sp>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19200" y="304800"/>
            <a:ext cx="7313612" cy="914400"/>
          </a:xfrm>
        </p:spPr>
        <p:txBody>
          <a:bodyPr>
            <a:normAutofit/>
          </a:bodyPr>
          <a:lstStyle/>
          <a:p>
            <a:pPr eaLnBrk="1" hangingPunct="1">
              <a:defRPr/>
            </a:pPr>
            <a:r>
              <a:rPr lang="ru-RU" sz="2800" dirty="0" smtClean="0">
                <a:solidFill>
                  <a:srgbClr val="C00000"/>
                </a:solidFill>
                <a:latin typeface="Times New Roman" panose="02020603050405020304" pitchFamily="18" charset="0"/>
                <a:cs typeface="Times New Roman" panose="02020603050405020304" pitchFamily="18" charset="0"/>
              </a:rPr>
              <a:t>Ролевые игры.</a:t>
            </a:r>
          </a:p>
        </p:txBody>
      </p:sp>
      <p:sp>
        <p:nvSpPr>
          <p:cNvPr id="36867" name="Rectangle 3"/>
          <p:cNvSpPr>
            <a:spLocks noGrp="1" noChangeArrowheads="1"/>
          </p:cNvSpPr>
          <p:nvPr>
            <p:ph idx="1"/>
          </p:nvPr>
        </p:nvSpPr>
        <p:spPr>
          <a:xfrm>
            <a:off x="457200" y="1371600"/>
            <a:ext cx="8153400" cy="5014912"/>
          </a:xfrm>
        </p:spPr>
        <p:txBody>
          <a:bodyPr/>
          <a:lstStyle/>
          <a:p>
            <a:pPr eaLnBrk="1" hangingPunct="1">
              <a:lnSpc>
                <a:spcPct val="90000"/>
              </a:lnSpc>
              <a:buFont typeface="Wingdings" pitchFamily="2" charset="2"/>
              <a:buNone/>
              <a:defRPr/>
            </a:pPr>
            <a:r>
              <a:rPr lang="ru-RU" sz="2800" dirty="0" smtClean="0"/>
              <a:t>      </a:t>
            </a:r>
            <a:endParaRPr lang="ru-RU" sz="2000" dirty="0" smtClean="0">
              <a:latin typeface="Comic Sans MS" pitchFamily="66" charset="0"/>
            </a:endParaRPr>
          </a:p>
          <a:p>
            <a:pPr eaLnBrk="1" hangingPunct="1">
              <a:lnSpc>
                <a:spcPct val="90000"/>
              </a:lnSpc>
              <a:buFont typeface="Wingdings" pitchFamily="2" charset="2"/>
              <a:buNone/>
              <a:defRPr/>
            </a:pPr>
            <a:r>
              <a:rPr lang="ru-RU" sz="2400" dirty="0" smtClean="0">
                <a:latin typeface="Comic Sans MS" pitchFamily="66" charset="0"/>
              </a:rPr>
              <a:t>        </a:t>
            </a:r>
            <a:r>
              <a:rPr lang="ru-RU" sz="2800" dirty="0" smtClean="0">
                <a:latin typeface="Times New Roman" panose="02020603050405020304" pitchFamily="18" charset="0"/>
                <a:cs typeface="Times New Roman" panose="02020603050405020304" pitchFamily="18" charset="0"/>
              </a:rPr>
              <a:t>Использования данной группы игр на уроке усиливает эмоциональное восприятие материала. Возможность говорить от имени персонажа, роль которого играет ученик, позволяет освободиться от страха показаться смешным, от стеснительности, тревоги.</a:t>
            </a:r>
          </a:p>
          <a:p>
            <a:pPr eaLnBrk="1" hangingPunct="1">
              <a:lnSpc>
                <a:spcPct val="90000"/>
              </a:lnSpc>
              <a:buFont typeface="Wingdings" pitchFamily="2" charset="2"/>
              <a:buNone/>
              <a:defRPr/>
            </a:pPr>
            <a:r>
              <a:rPr lang="ru-RU" sz="2400" dirty="0" smtClean="0">
                <a:latin typeface="Comic Sans MS" pitchFamily="66" charset="0"/>
              </a:rPr>
              <a:t>        </a:t>
            </a:r>
          </a:p>
        </p:txBody>
      </p:sp>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762000"/>
            <a:ext cx="7010400" cy="4401205"/>
          </a:xfrm>
          <a:prstGeom prst="rect">
            <a:avLst/>
          </a:prstGeom>
        </p:spPr>
        <p:txBody>
          <a:bodyPr wrap="square">
            <a:spAutoFit/>
          </a:bodyPr>
          <a:lstStyle/>
          <a:p>
            <a:pPr algn="ctr"/>
            <a:r>
              <a:rPr lang="ru-RU" sz="2800" dirty="0">
                <a:solidFill>
                  <a:srgbClr val="C00000"/>
                </a:solidFill>
                <a:latin typeface="Times New Roman" panose="02020603050405020304" pitchFamily="18" charset="0"/>
                <a:cs typeface="Times New Roman" panose="02020603050405020304" pitchFamily="18" charset="0"/>
              </a:rPr>
              <a:t>Технология ролевой игры </a:t>
            </a:r>
            <a:r>
              <a:rPr lang="ru-RU" sz="2800" dirty="0" smtClean="0">
                <a:solidFill>
                  <a:srgbClr val="C00000"/>
                </a:solidFill>
                <a:latin typeface="Times New Roman" panose="02020603050405020304" pitchFamily="18" charset="0"/>
                <a:cs typeface="Times New Roman" panose="02020603050405020304" pitchFamily="18" charset="0"/>
              </a:rPr>
              <a:t>включает </a:t>
            </a:r>
            <a:r>
              <a:rPr lang="ru-RU" sz="2800" dirty="0">
                <a:solidFill>
                  <a:srgbClr val="C00000"/>
                </a:solidFill>
                <a:latin typeface="Times New Roman" panose="02020603050405020304" pitchFamily="18" charset="0"/>
                <a:cs typeface="Times New Roman" panose="02020603050405020304" pitchFamily="18" charset="0"/>
              </a:rPr>
              <a:t>нескольких этапов: </a:t>
            </a:r>
            <a:endParaRPr lang="ru-RU" sz="2800" dirty="0" smtClean="0">
              <a:solidFill>
                <a:srgbClr val="C00000"/>
              </a:solidFill>
              <a:latin typeface="Times New Roman" panose="02020603050405020304" pitchFamily="18" charset="0"/>
              <a:cs typeface="Times New Roman" panose="02020603050405020304" pitchFamily="18" charset="0"/>
            </a:endParaRPr>
          </a:p>
          <a:p>
            <a:endParaRPr lang="ru-RU" sz="2800" dirty="0" smtClean="0">
              <a:solidFill>
                <a:srgbClr val="C00000"/>
              </a:solidFill>
              <a:latin typeface="Times New Roman" panose="02020603050405020304" pitchFamily="18" charset="0"/>
              <a:cs typeface="Times New Roman" panose="02020603050405020304" pitchFamily="18" charset="0"/>
            </a:endParaRPr>
          </a:p>
          <a:p>
            <a:pPr marL="342900" indent="-342900">
              <a:buAutoNum type="arabicPeriod"/>
            </a:pPr>
            <a:r>
              <a:rPr lang="ru-RU" sz="2800" dirty="0" smtClean="0">
                <a:latin typeface="Times New Roman" panose="02020603050405020304" pitchFamily="18" charset="0"/>
                <a:cs typeface="Times New Roman" panose="02020603050405020304" pitchFamily="18" charset="0"/>
              </a:rPr>
              <a:t>Этап </a:t>
            </a:r>
            <a:r>
              <a:rPr lang="ru-RU" sz="2800" dirty="0">
                <a:latin typeface="Times New Roman" panose="02020603050405020304" pitchFamily="18" charset="0"/>
                <a:cs typeface="Times New Roman" panose="02020603050405020304" pitchFamily="18" charset="0"/>
              </a:rPr>
              <a:t>подготовки. </a:t>
            </a:r>
            <a:endParaRPr lang="ru-RU" sz="2800" dirty="0" smtClean="0">
              <a:latin typeface="Times New Roman" panose="02020603050405020304" pitchFamily="18" charset="0"/>
              <a:cs typeface="Times New Roman" panose="02020603050405020304" pitchFamily="18" charset="0"/>
            </a:endParaRPr>
          </a:p>
          <a:p>
            <a:pPr marL="342900" indent="-342900">
              <a:buAutoNum type="arabicPeriod"/>
            </a:pP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Этап </a:t>
            </a:r>
            <a:r>
              <a:rPr lang="ru-RU" sz="2800" dirty="0" smtClean="0">
                <a:latin typeface="Times New Roman" panose="02020603050405020304" pitchFamily="18" charset="0"/>
                <a:cs typeface="Times New Roman" panose="02020603050405020304" pitchFamily="18" charset="0"/>
              </a:rPr>
              <a:t>объяснения. </a:t>
            </a: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3</a:t>
            </a:r>
            <a:r>
              <a:rPr lang="ru-RU" sz="2800" dirty="0">
                <a:latin typeface="Times New Roman" panose="02020603050405020304" pitchFamily="18" charset="0"/>
                <a:cs typeface="Times New Roman" panose="02020603050405020304" pitchFamily="18" charset="0"/>
              </a:rPr>
              <a:t>. Этап проведения - процесс игры. </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 Этап анализа и обобщения. </a:t>
            </a:r>
          </a:p>
        </p:txBody>
      </p:sp>
    </p:spTree>
    <p:extLst>
      <p:ext uri="{BB962C8B-B14F-4D97-AF65-F5344CB8AC3E}">
        <p14:creationId xmlns:p14="http://schemas.microsoft.com/office/powerpoint/2010/main" val="2083655100"/>
      </p:ext>
    </p:extLst>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n w="11430"/>
                <a:solidFill>
                  <a:srgbClr val="C00000"/>
                </a:solidFill>
                <a:latin typeface="Times New Roman" panose="02020603050405020304" pitchFamily="18" charset="0"/>
                <a:cs typeface="Times New Roman" panose="02020603050405020304" pitchFamily="18" charset="0"/>
              </a:rPr>
              <a:t>Игровые формы на уроке литературы</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70000" lnSpcReduction="20000"/>
          </a:bodyPr>
          <a:lstStyle/>
          <a:p>
            <a:r>
              <a:rPr lang="ru-RU" sz="3300" dirty="0" smtClean="0">
                <a:latin typeface="Times New Roman" panose="02020603050405020304" pitchFamily="18" charset="0"/>
                <a:cs typeface="Times New Roman" panose="02020603050405020304" pitchFamily="18" charset="0"/>
              </a:rPr>
              <a:t>Викторина</a:t>
            </a:r>
          </a:p>
          <a:p>
            <a:r>
              <a:rPr lang="ru-RU" sz="3300" dirty="0" smtClean="0">
                <a:latin typeface="Times New Roman" panose="02020603050405020304" pitchFamily="18" charset="0"/>
                <a:cs typeface="Times New Roman" panose="02020603050405020304" pitchFamily="18" charset="0"/>
              </a:rPr>
              <a:t>Конкурс</a:t>
            </a:r>
          </a:p>
          <a:p>
            <a:r>
              <a:rPr lang="ru-RU" sz="3300" dirty="0" smtClean="0">
                <a:latin typeface="Times New Roman" panose="02020603050405020304" pitchFamily="18" charset="0"/>
                <a:cs typeface="Times New Roman" panose="02020603050405020304" pitchFamily="18" charset="0"/>
              </a:rPr>
              <a:t>Путешествие</a:t>
            </a:r>
          </a:p>
          <a:p>
            <a:r>
              <a:rPr lang="ru-RU" sz="3300" dirty="0" smtClean="0">
                <a:latin typeface="Times New Roman" panose="02020603050405020304" pitchFamily="18" charset="0"/>
                <a:cs typeface="Times New Roman" panose="02020603050405020304" pitchFamily="18" charset="0"/>
              </a:rPr>
              <a:t>Экскурсия</a:t>
            </a:r>
          </a:p>
          <a:p>
            <a:r>
              <a:rPr lang="ru-RU" sz="3300" dirty="0" smtClean="0">
                <a:latin typeface="Times New Roman" panose="02020603050405020304" pitchFamily="18" charset="0"/>
                <a:cs typeface="Times New Roman" panose="02020603050405020304" pitchFamily="18" charset="0"/>
              </a:rPr>
              <a:t>Ролевая игра</a:t>
            </a:r>
          </a:p>
          <a:p>
            <a:r>
              <a:rPr lang="ru-RU" sz="3300" dirty="0" smtClean="0">
                <a:latin typeface="Times New Roman" panose="02020603050405020304" pitchFamily="18" charset="0"/>
                <a:cs typeface="Times New Roman" panose="02020603050405020304" pitchFamily="18" charset="0"/>
              </a:rPr>
              <a:t>Игра в слова</a:t>
            </a:r>
          </a:p>
          <a:p>
            <a:r>
              <a:rPr lang="ru-RU" sz="3300" dirty="0" smtClean="0">
                <a:latin typeface="Times New Roman" panose="02020603050405020304" pitchFamily="18" charset="0"/>
                <a:cs typeface="Times New Roman" panose="02020603050405020304" pitchFamily="18" charset="0"/>
              </a:rPr>
              <a:t>Концерт</a:t>
            </a:r>
          </a:p>
          <a:p>
            <a:r>
              <a:rPr lang="ru-RU" sz="3300" dirty="0" smtClean="0">
                <a:latin typeface="Times New Roman" panose="02020603050405020304" pitchFamily="18" charset="0"/>
                <a:cs typeface="Times New Roman" panose="02020603050405020304" pitchFamily="18" charset="0"/>
              </a:rPr>
              <a:t>Литературная гостиная</a:t>
            </a:r>
          </a:p>
          <a:p>
            <a:r>
              <a:rPr lang="ru-RU" sz="3300" dirty="0" smtClean="0">
                <a:latin typeface="Times New Roman" panose="02020603050405020304" pitchFamily="18" charset="0"/>
                <a:cs typeface="Times New Roman" panose="02020603050405020304" pitchFamily="18" charset="0"/>
              </a:rPr>
              <a:t>Бал, салон</a:t>
            </a:r>
          </a:p>
          <a:p>
            <a:endParaRPr lang="ru-RU" dirty="0"/>
          </a:p>
        </p:txBody>
      </p:sp>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ru-RU"/>
          </a:p>
        </p:txBody>
      </p:sp>
      <p:sp>
        <p:nvSpPr>
          <p:cNvPr id="2051" name="Rectangle 3"/>
          <p:cNvSpPr>
            <a:spLocks noGrp="1" noChangeArrowheads="1"/>
          </p:cNvSpPr>
          <p:nvPr>
            <p:ph type="subTitle" idx="1"/>
          </p:nvPr>
        </p:nvSpPr>
        <p:spPr/>
        <p:txBody>
          <a:bodyPr/>
          <a:lstStyle/>
          <a:p>
            <a:endParaRPr lang="ru-RU"/>
          </a:p>
        </p:txBody>
      </p:sp>
      <p:pic>
        <p:nvPicPr>
          <p:cNvPr id="2052" name="Picture 4" descr="ser56"/>
          <p:cNvPicPr>
            <a:picLocks noChangeAspect="1" noChangeArrowheads="1"/>
          </p:cNvPicPr>
          <p:nvPr/>
        </p:nvPicPr>
        <p:blipFill>
          <a:blip r:embed="rId3" cstate="print"/>
          <a:srcRect/>
          <a:stretch>
            <a:fillRect/>
          </a:stretch>
        </p:blipFill>
        <p:spPr bwMode="auto">
          <a:xfrm>
            <a:off x="0" y="0"/>
            <a:ext cx="9144000" cy="7046913"/>
          </a:xfrm>
          <a:prstGeom prst="rect">
            <a:avLst/>
          </a:prstGeom>
          <a:noFill/>
        </p:spPr>
      </p:pic>
      <p:sp>
        <p:nvSpPr>
          <p:cNvPr id="2054" name="WordArt 6"/>
          <p:cNvSpPr>
            <a:spLocks noChangeArrowheads="1" noChangeShapeType="1" noTextEdit="1"/>
          </p:cNvSpPr>
          <p:nvPr/>
        </p:nvSpPr>
        <p:spPr bwMode="auto">
          <a:xfrm>
            <a:off x="2339975" y="908050"/>
            <a:ext cx="4572000" cy="523875"/>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0066FF"/>
                </a:solidFill>
                <a:effectLst>
                  <a:outerShdw dist="35921" dir="2700000" algn="ctr" rotWithShape="0">
                    <a:srgbClr val="808080">
                      <a:alpha val="80000"/>
                    </a:srgbClr>
                  </a:outerShdw>
                </a:effectLst>
                <a:latin typeface="Arial"/>
                <a:cs typeface="Arial"/>
              </a:rPr>
              <a:t>Викторина по сказке</a:t>
            </a:r>
          </a:p>
        </p:txBody>
      </p:sp>
      <p:sp>
        <p:nvSpPr>
          <p:cNvPr id="2056" name="WordArt 8"/>
          <p:cNvSpPr>
            <a:spLocks noChangeArrowheads="1" noChangeShapeType="1" noTextEdit="1"/>
          </p:cNvSpPr>
          <p:nvPr/>
        </p:nvSpPr>
        <p:spPr bwMode="auto">
          <a:xfrm>
            <a:off x="1042988" y="1700213"/>
            <a:ext cx="7129462" cy="792162"/>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0066FF"/>
                </a:solidFill>
                <a:effectLst>
                  <a:outerShdw dist="35921" dir="2700000" algn="ctr" rotWithShape="0">
                    <a:srgbClr val="808080">
                      <a:alpha val="80000"/>
                    </a:srgbClr>
                  </a:outerShdw>
                </a:effectLst>
                <a:latin typeface="Arial"/>
                <a:cs typeface="Arial"/>
              </a:rPr>
              <a:t>Ханса Кристиана Андерсена </a:t>
            </a:r>
          </a:p>
        </p:txBody>
      </p:sp>
      <p:sp>
        <p:nvSpPr>
          <p:cNvPr id="2058" name="WordArt 10"/>
          <p:cNvSpPr>
            <a:spLocks noChangeArrowheads="1" noChangeShapeType="1" noTextEdit="1"/>
          </p:cNvSpPr>
          <p:nvPr/>
        </p:nvSpPr>
        <p:spPr bwMode="auto">
          <a:xfrm>
            <a:off x="1403350" y="2708275"/>
            <a:ext cx="6985000" cy="1008063"/>
          </a:xfrm>
          <a:prstGeom prst="rect">
            <a:avLst/>
          </a:prstGeom>
        </p:spPr>
        <p:txBody>
          <a:bodyPr wrap="none" fromWordArt="1">
            <a:prstTxWarp prst="textPlain">
              <a:avLst>
                <a:gd name="adj" fmla="val 50000"/>
              </a:avLst>
            </a:prstTxWarp>
          </a:bodyPr>
          <a:lstStyle/>
          <a:p>
            <a:pPr algn="ctr"/>
            <a:r>
              <a:rPr lang="ru-RU" sz="3600" i="1" kern="10" dirty="0">
                <a:ln w="9525">
                  <a:solidFill>
                    <a:srgbClr val="000000"/>
                  </a:solidFill>
                  <a:round/>
                  <a:headEnd/>
                  <a:tailEnd/>
                </a:ln>
                <a:solidFill>
                  <a:srgbClr val="0066FF"/>
                </a:solidFill>
                <a:effectLst>
                  <a:outerShdw dist="35921" dir="2700000" algn="ctr" rotWithShape="0">
                    <a:srgbClr val="808080">
                      <a:alpha val="80000"/>
                    </a:srgbClr>
                  </a:outerShdw>
                </a:effectLst>
                <a:latin typeface="Arial"/>
                <a:cs typeface="Arial"/>
              </a:rPr>
              <a:t>"Снежная королева</a:t>
            </a:r>
            <a:r>
              <a:rPr lang="ru-RU" sz="3600" i="1" kern="10" dirty="0" smtClean="0">
                <a:ln w="9525">
                  <a:solidFill>
                    <a:srgbClr val="000000"/>
                  </a:solidFill>
                  <a:round/>
                  <a:headEnd/>
                  <a:tailEnd/>
                </a:ln>
                <a:solidFill>
                  <a:srgbClr val="0066FF"/>
                </a:solidFill>
                <a:effectLst>
                  <a:outerShdw dist="35921" dir="2700000" algn="ctr" rotWithShape="0">
                    <a:srgbClr val="808080">
                      <a:alpha val="80000"/>
                    </a:srgbClr>
                  </a:outerShdw>
                </a:effectLst>
                <a:latin typeface="Arial"/>
                <a:cs typeface="Arial"/>
              </a:rPr>
              <a:t>"</a:t>
            </a:r>
            <a:endParaRPr lang="ru-RU" sz="3600" i="1" kern="10" dirty="0">
              <a:ln w="9525">
                <a:solidFill>
                  <a:srgbClr val="000000"/>
                </a:solidFill>
                <a:round/>
                <a:headEnd/>
                <a:tailEnd/>
              </a:ln>
              <a:solidFill>
                <a:srgbClr val="0066FF"/>
              </a:solidFill>
              <a:effectLst>
                <a:outerShdw dist="35921" dir="2700000" algn="ctr" rotWithShape="0">
                  <a:srgbClr val="808080">
                    <a:alpha val="80000"/>
                  </a:srgbClr>
                </a:outerShdw>
              </a:effectLst>
              <a:latin typeface="Arial"/>
              <a:cs typeface="Arial"/>
            </a:endParaRPr>
          </a:p>
        </p:txBody>
      </p:sp>
      <p:pic>
        <p:nvPicPr>
          <p:cNvPr id="2059" name="Picture 11" descr="Безымянный"/>
          <p:cNvPicPr>
            <a:picLocks noChangeAspect="1" noChangeArrowheads="1"/>
          </p:cNvPicPr>
          <p:nvPr/>
        </p:nvPicPr>
        <p:blipFill>
          <a:blip r:embed="rId4" cstate="print"/>
          <a:srcRect/>
          <a:stretch>
            <a:fillRect/>
          </a:stretch>
        </p:blipFill>
        <p:spPr bwMode="auto">
          <a:xfrm>
            <a:off x="2700338" y="3933825"/>
            <a:ext cx="3743325" cy="2924175"/>
          </a:xfrm>
          <a:prstGeom prst="rect">
            <a:avLst/>
          </a:prstGeom>
          <a:noFill/>
        </p:spPr>
      </p:pic>
      <p:sp>
        <p:nvSpPr>
          <p:cNvPr id="2" name="TextBox 1"/>
          <p:cNvSpPr txBox="1"/>
          <p:nvPr/>
        </p:nvSpPr>
        <p:spPr>
          <a:xfrm>
            <a:off x="3657600" y="304800"/>
            <a:ext cx="2013821" cy="523220"/>
          </a:xfrm>
          <a:prstGeom prst="rect">
            <a:avLst/>
          </a:prstGeom>
          <a:noFill/>
        </p:spPr>
        <p:txBody>
          <a:bodyPr wrap="none" rtlCol="0">
            <a:spAutoFit/>
          </a:bodyPr>
          <a:lstStyle/>
          <a:p>
            <a:r>
              <a:rPr lang="ru-RU" sz="2800" dirty="0">
                <a:solidFill>
                  <a:srgbClr val="FF0000"/>
                </a:solidFill>
                <a:latin typeface="Times New Roman" panose="02020603050405020304" pitchFamily="18" charset="0"/>
                <a:cs typeface="Times New Roman" panose="02020603050405020304" pitchFamily="18" charset="0"/>
              </a:rPr>
              <a:t>Викторины.</a:t>
            </a:r>
            <a:endParaRPr lang="ru-RU" sz="28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nodePh="1">
                                  <p:stCondLst>
                                    <p:cond delay="0"/>
                                  </p:stCondLst>
                                  <p:endCondLst>
                                    <p:cond evt="begin" delay="0">
                                      <p:tn val="13"/>
                                    </p:cond>
                                  </p:endCondLst>
                                  <p:childTnLst>
                                    <p:animScale>
                                      <p:cBhvr>
                                        <p:cTn id="14" dur="449" fill="hold">
                                          <p:stCondLst>
                                            <p:cond delay="0"/>
                                          </p:stCondLst>
                                        </p:cTn>
                                        <p:tgtEl>
                                          <p:spTgt spid="2050"/>
                                        </p:tgtEl>
                                      </p:cBhvr>
                                      <p:to x="150000" y="150000"/>
                                    </p:animScale>
                                  </p:childTnLst>
                                </p:cTn>
                              </p:par>
                              <p:par>
                                <p:cTn id="15" presetID="23" presetClass="entr" presetSubtype="16" fill="hold" grpId="0" nodeType="withEffect" nodePh="1">
                                  <p:stCondLst>
                                    <p:cond delay="400"/>
                                  </p:stCondLst>
                                  <p:endCondLst>
                                    <p:cond evt="begin" delay="0">
                                      <p:tn val="15"/>
                                    </p:cond>
                                  </p:end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p:cTn id="1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2" nodeType="clickEffect" nodePh="1">
                                  <p:stCondLst>
                                    <p:cond delay="0"/>
                                  </p:stCondLst>
                                  <p:endCondLst>
                                    <p:cond evt="begin" delay="0">
                                      <p:tn val="21"/>
                                    </p:cond>
                                  </p:endCondLst>
                                  <p:childTnLst>
                                    <p:anim calcmode="lin" valueType="num">
                                      <p:cBhvr>
                                        <p:cTn id="22" dur="500" fill="hold"/>
                                        <p:tgtEl>
                                          <p:spTgt spid="2050"/>
                                        </p:tgtEl>
                                        <p:attrNameLst>
                                          <p:attrName>ppt_w</p:attrName>
                                        </p:attrNameLst>
                                      </p:cBhvr>
                                      <p:tavLst>
                                        <p:tav tm="0">
                                          <p:val>
                                            <p:strVal val="ppt_w"/>
                                          </p:val>
                                        </p:tav>
                                        <p:tav tm="100000">
                                          <p:val>
                                            <p:fltVal val="0"/>
                                          </p:val>
                                        </p:tav>
                                      </p:tavLst>
                                    </p:anim>
                                    <p:anim calcmode="lin" valueType="num">
                                      <p:cBhvr>
                                        <p:cTn id="23" dur="500" fill="hold"/>
                                        <p:tgtEl>
                                          <p:spTgt spid="2050"/>
                                        </p:tgtEl>
                                        <p:attrNameLst>
                                          <p:attrName>ppt_h</p:attrName>
                                        </p:attrNameLst>
                                      </p:cBhvr>
                                      <p:tavLst>
                                        <p:tav tm="0">
                                          <p:val>
                                            <p:strVal val="ppt_h"/>
                                          </p:val>
                                        </p:tav>
                                        <p:tav tm="100000">
                                          <p:val>
                                            <p:fltVal val="0"/>
                                          </p:val>
                                        </p:tav>
                                      </p:tavLst>
                                    </p:anim>
                                    <p:set>
                                      <p:cBhvr>
                                        <p:cTn id="24" dur="1" fill="hold">
                                          <p:stCondLst>
                                            <p:cond delay="499"/>
                                          </p:stCondLst>
                                        </p:cTn>
                                        <p:tgtEl>
                                          <p:spTgt spid="2050"/>
                                        </p:tgtEl>
                                        <p:attrNameLst>
                                          <p:attrName>style.visibility</p:attrName>
                                        </p:attrNameLst>
                                      </p:cBhvr>
                                      <p:to>
                                        <p:strVal val="hidden"/>
                                      </p:to>
                                    </p:set>
                                  </p:childTnLst>
                                </p:cTn>
                              </p:par>
                              <p:par>
                                <p:cTn id="25" presetID="23" presetClass="exit" presetSubtype="32" fill="hold" grpId="1" nodeType="withEffect" nodePh="1">
                                  <p:stCondLst>
                                    <p:cond delay="0"/>
                                  </p:stCondLst>
                                  <p:endCondLst>
                                    <p:cond evt="begin" delay="0">
                                      <p:tn val="25"/>
                                    </p:cond>
                                  </p:endCondLst>
                                  <p:childTnLst>
                                    <p:anim calcmode="lin" valueType="num">
                                      <p:cBhvr>
                                        <p:cTn id="26" dur="500" fill="hold"/>
                                        <p:tgtEl>
                                          <p:spTgt spid="2051">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2051">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205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P spid="2050" grpId="2"/>
      <p:bldP spid="2051" grpId="0" build="p"/>
      <p:bldP spid="2051"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ru-RU"/>
          </a:p>
        </p:txBody>
      </p:sp>
      <p:sp>
        <p:nvSpPr>
          <p:cNvPr id="8195" name="Rectangle 3"/>
          <p:cNvSpPr>
            <a:spLocks noGrp="1" noChangeArrowheads="1"/>
          </p:cNvSpPr>
          <p:nvPr>
            <p:ph idx="1"/>
          </p:nvPr>
        </p:nvSpPr>
        <p:spPr/>
        <p:txBody>
          <a:bodyPr/>
          <a:lstStyle/>
          <a:p>
            <a:endParaRPr lang="ru-RU"/>
          </a:p>
        </p:txBody>
      </p:sp>
      <p:pic>
        <p:nvPicPr>
          <p:cNvPr id="8196" name="Picture 4" descr="golub65"/>
          <p:cNvPicPr>
            <a:picLocks noChangeAspect="1" noChangeArrowheads="1"/>
          </p:cNvPicPr>
          <p:nvPr/>
        </p:nvPicPr>
        <p:blipFill>
          <a:blip r:embed="rId3" cstate="print"/>
          <a:srcRect/>
          <a:stretch>
            <a:fillRect/>
          </a:stretch>
        </p:blipFill>
        <p:spPr bwMode="auto">
          <a:xfrm>
            <a:off x="0" y="-26988"/>
            <a:ext cx="9144000" cy="6884988"/>
          </a:xfrm>
          <a:prstGeom prst="rect">
            <a:avLst/>
          </a:prstGeom>
          <a:noFill/>
        </p:spPr>
      </p:pic>
      <p:sp>
        <p:nvSpPr>
          <p:cNvPr id="8198" name="WordArt 6"/>
          <p:cNvSpPr>
            <a:spLocks noChangeArrowheads="1" noChangeShapeType="1" noTextEdit="1"/>
          </p:cNvSpPr>
          <p:nvPr/>
        </p:nvSpPr>
        <p:spPr bwMode="auto">
          <a:xfrm>
            <a:off x="2428860" y="214290"/>
            <a:ext cx="3929089" cy="785835"/>
          </a:xfrm>
          <a:prstGeom prst="rect">
            <a:avLst/>
          </a:prstGeom>
        </p:spPr>
        <p:style>
          <a:lnRef idx="1">
            <a:schemeClr val="accent3"/>
          </a:lnRef>
          <a:fillRef idx="2">
            <a:schemeClr val="accent3"/>
          </a:fillRef>
          <a:effectRef idx="1">
            <a:schemeClr val="accent3"/>
          </a:effectRef>
          <a:fontRef idx="minor">
            <a:schemeClr val="dk1"/>
          </a:fontRef>
        </p:style>
        <p:txBody>
          <a:bodyPr wrap="none" fromWordArt="1">
            <a:prstTxWarp prst="textPlain">
              <a:avLst>
                <a:gd name="adj" fmla="val 50000"/>
              </a:avLst>
            </a:prstTxWarp>
          </a:bodyPr>
          <a:lstStyle/>
          <a:p>
            <a:pPr algn="ctr"/>
            <a:r>
              <a:rPr lang="ru-RU" sz="3600" i="1" kern="10" dirty="0">
                <a:ln w="9525">
                  <a:solidFill>
                    <a:srgbClr val="000000"/>
                  </a:solidFill>
                  <a:round/>
                  <a:headEnd/>
                  <a:tailEnd/>
                </a:ln>
                <a:solidFill>
                  <a:srgbClr val="3030AE"/>
                </a:solidFill>
                <a:effectLst>
                  <a:outerShdw dist="35921" dir="2700000" algn="ctr" rotWithShape="0">
                    <a:srgbClr val="808080">
                      <a:alpha val="80000"/>
                    </a:srgbClr>
                  </a:outerShdw>
                </a:effectLst>
                <a:latin typeface="Arial"/>
                <a:cs typeface="Arial"/>
              </a:rPr>
              <a:t>Вопрос № 1</a:t>
            </a:r>
          </a:p>
        </p:txBody>
      </p:sp>
      <p:sp>
        <p:nvSpPr>
          <p:cNvPr id="8200" name="WordArt 8"/>
          <p:cNvSpPr>
            <a:spLocks noChangeArrowheads="1" noChangeShapeType="1" noTextEdit="1"/>
          </p:cNvSpPr>
          <p:nvPr/>
        </p:nvSpPr>
        <p:spPr bwMode="auto">
          <a:xfrm>
            <a:off x="428596" y="2000240"/>
            <a:ext cx="8286808" cy="1304935"/>
          </a:xfrm>
          <a:prstGeom prst="rect">
            <a:avLst/>
          </a:prstGeom>
        </p:spPr>
        <p:txBody>
          <a:bodyPr wrap="none" fromWordArt="1">
            <a:prstTxWarp prst="textPlain">
              <a:avLst>
                <a:gd name="adj" fmla="val 50000"/>
              </a:avLst>
            </a:prstTxWarp>
          </a:bodyPr>
          <a:lstStyle/>
          <a:p>
            <a:pPr algn="ctr"/>
            <a:r>
              <a:rPr lang="ru-RU" sz="3600" i="1" kern="10" dirty="0">
                <a:ln w="9525">
                  <a:solidFill>
                    <a:srgbClr val="000000"/>
                  </a:solidFill>
                  <a:round/>
                  <a:headEnd/>
                  <a:tailEnd/>
                </a:ln>
                <a:solidFill>
                  <a:srgbClr val="3333FF"/>
                </a:solidFill>
                <a:effectLst>
                  <a:outerShdw dist="35921" dir="2700000" algn="ctr" rotWithShape="0">
                    <a:srgbClr val="808080">
                      <a:alpha val="80000"/>
                    </a:srgbClr>
                  </a:outerShdw>
                </a:effectLst>
                <a:latin typeface="Arial"/>
                <a:cs typeface="Arial"/>
              </a:rPr>
              <a:t>Какие цветы росли в деревянных ящичках </a:t>
            </a:r>
          </a:p>
        </p:txBody>
      </p:sp>
      <p:sp>
        <p:nvSpPr>
          <p:cNvPr id="8202" name="WordArt 10"/>
          <p:cNvSpPr>
            <a:spLocks noChangeArrowheads="1" noChangeShapeType="1" noTextEdit="1"/>
          </p:cNvSpPr>
          <p:nvPr/>
        </p:nvSpPr>
        <p:spPr bwMode="auto">
          <a:xfrm>
            <a:off x="1187450" y="4076700"/>
            <a:ext cx="6913563" cy="936625"/>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3333FF"/>
                </a:solidFill>
                <a:effectLst>
                  <a:outerShdw dist="35921" dir="2700000" algn="ctr" rotWithShape="0">
                    <a:srgbClr val="808080">
                      <a:alpha val="80000"/>
                    </a:srgbClr>
                  </a:outerShdw>
                </a:effectLst>
                <a:latin typeface="Arial"/>
                <a:cs typeface="Arial"/>
              </a:rPr>
              <a:t>у родителей Кая и Герды?</a:t>
            </a:r>
          </a:p>
        </p:txBody>
      </p:sp>
      <p:sp>
        <p:nvSpPr>
          <p:cNvPr id="8203" name="AutoShape 11">
            <a:hlinkClick r:id="" action="ppaction://hlinkshowjump?jump=nextslide" highlightClick="1"/>
          </p:cNvPr>
          <p:cNvSpPr>
            <a:spLocks noChangeArrowheads="1"/>
          </p:cNvSpPr>
          <p:nvPr/>
        </p:nvSpPr>
        <p:spPr bwMode="auto">
          <a:xfrm>
            <a:off x="323850" y="5445125"/>
            <a:ext cx="1008063" cy="1052513"/>
          </a:xfrm>
          <a:prstGeom prst="actionButtonBlank">
            <a:avLst/>
          </a:prstGeom>
          <a:solidFill>
            <a:srgbClr val="00CCFF"/>
          </a:solidFill>
          <a:ln w="9525">
            <a:noFill/>
            <a:miter lim="800000"/>
            <a:headEnd/>
            <a:tailEnd/>
          </a:ln>
          <a:effectLst/>
        </p:spPr>
        <p:txBody>
          <a:bodyPr wrap="none" anchor="ctr"/>
          <a:lstStyle/>
          <a:p>
            <a:pPr algn="ctr"/>
            <a:r>
              <a:rPr lang="ru-RU">
                <a:solidFill>
                  <a:srgbClr val="FF0000"/>
                </a:solidFill>
              </a:rPr>
              <a:t>Ответ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d\AppData\Local\Temp\Rar$DI43.511\77-4.jpg"/>
          <p:cNvPicPr>
            <a:picLocks noChangeAspect="1" noChangeArrowheads="1"/>
          </p:cNvPicPr>
          <p:nvPr/>
        </p:nvPicPr>
        <p:blipFill>
          <a:blip r:embed="rId3" cstate="print"/>
          <a:srcRect/>
          <a:stretch>
            <a:fillRect/>
          </a:stretch>
        </p:blipFill>
        <p:spPr bwMode="auto">
          <a:xfrm>
            <a:off x="0" y="5349"/>
            <a:ext cx="9144000" cy="6847301"/>
          </a:xfrm>
          <a:prstGeom prst="rect">
            <a:avLst/>
          </a:prstGeom>
          <a:noFill/>
        </p:spPr>
      </p:pic>
      <p:pic>
        <p:nvPicPr>
          <p:cNvPr id="3" name="Picture 6" descr="горы и вода"/>
          <p:cNvPicPr>
            <a:picLocks noChangeAspect="1" noChangeArrowheads="1" noCrop="1"/>
          </p:cNvPicPr>
          <p:nvPr/>
        </p:nvPicPr>
        <p:blipFill>
          <a:blip r:embed="rId4" cstate="print"/>
          <a:srcRect/>
          <a:stretch>
            <a:fillRect/>
          </a:stretch>
        </p:blipFill>
        <p:spPr bwMode="auto">
          <a:xfrm>
            <a:off x="2214546" y="0"/>
            <a:ext cx="5143500" cy="6858000"/>
          </a:xfrm>
          <a:prstGeom prst="rect">
            <a:avLst/>
          </a:prstGeom>
          <a:noFill/>
        </p:spPr>
      </p:pic>
      <p:pic>
        <p:nvPicPr>
          <p:cNvPr id="4" name="Picture 4"/>
          <p:cNvPicPr>
            <a:picLocks noChangeAspect="1" noChangeArrowheads="1"/>
          </p:cNvPicPr>
          <p:nvPr/>
        </p:nvPicPr>
        <p:blipFill>
          <a:blip r:embed="rId5" cstate="print"/>
          <a:srcRect l="6835" t="40607" r="7728" b="3299"/>
          <a:stretch>
            <a:fillRect/>
          </a:stretch>
        </p:blipFill>
        <p:spPr bwMode="auto">
          <a:xfrm>
            <a:off x="0" y="1357298"/>
            <a:ext cx="3571900" cy="3643338"/>
          </a:xfrm>
          <a:prstGeom prst="rect">
            <a:avLst/>
          </a:prstGeom>
          <a:noFill/>
          <a:ln w="9525">
            <a:noFill/>
            <a:miter lim="800000"/>
            <a:headEnd/>
            <a:tailEnd/>
          </a:ln>
          <a:effectLst/>
        </p:spPr>
      </p:pic>
      <p:pic>
        <p:nvPicPr>
          <p:cNvPr id="5" name="Picture 5"/>
          <p:cNvPicPr>
            <a:picLocks noChangeAspect="1" noChangeArrowheads="1"/>
          </p:cNvPicPr>
          <p:nvPr/>
        </p:nvPicPr>
        <p:blipFill>
          <a:blip r:embed="rId6" cstate="print"/>
          <a:srcRect/>
          <a:stretch>
            <a:fillRect/>
          </a:stretch>
        </p:blipFill>
        <p:spPr bwMode="auto">
          <a:xfrm>
            <a:off x="3357554" y="2786058"/>
            <a:ext cx="3102432" cy="4071942"/>
          </a:xfrm>
          <a:prstGeom prst="rect">
            <a:avLst/>
          </a:prstGeom>
          <a:noFill/>
          <a:ln w="9525">
            <a:noFill/>
            <a:miter lim="800000"/>
            <a:headEnd/>
            <a:tailEnd/>
          </a:ln>
          <a:effectLst/>
        </p:spPr>
      </p:pic>
      <p:pic>
        <p:nvPicPr>
          <p:cNvPr id="6" name="Picture 6"/>
          <p:cNvPicPr>
            <a:picLocks noChangeAspect="1" noChangeArrowheads="1"/>
          </p:cNvPicPr>
          <p:nvPr/>
        </p:nvPicPr>
        <p:blipFill>
          <a:blip r:embed="rId7" cstate="print"/>
          <a:srcRect t="5187" b="4903"/>
          <a:stretch>
            <a:fillRect/>
          </a:stretch>
        </p:blipFill>
        <p:spPr bwMode="auto">
          <a:xfrm>
            <a:off x="5929322" y="1428736"/>
            <a:ext cx="3214678" cy="3714776"/>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d\AppData\Local\Temp\Rar$DI43.511\77-4.jpg"/>
          <p:cNvPicPr>
            <a:picLocks noChangeAspect="1" noChangeArrowheads="1"/>
          </p:cNvPicPr>
          <p:nvPr/>
        </p:nvPicPr>
        <p:blipFill>
          <a:blip r:embed="rId3" cstate="print"/>
          <a:srcRect/>
          <a:stretch>
            <a:fillRect/>
          </a:stretch>
        </p:blipFill>
        <p:spPr bwMode="auto">
          <a:xfrm>
            <a:off x="0" y="10699"/>
            <a:ext cx="9144000" cy="6847301"/>
          </a:xfrm>
          <a:prstGeom prst="rect">
            <a:avLst/>
          </a:prstGeom>
          <a:noFill/>
        </p:spPr>
      </p:pic>
      <p:sp>
        <p:nvSpPr>
          <p:cNvPr id="3" name="Прямоугольник 2"/>
          <p:cNvSpPr/>
          <p:nvPr/>
        </p:nvSpPr>
        <p:spPr>
          <a:xfrm>
            <a:off x="2206532" y="1428736"/>
            <a:ext cx="5413661" cy="707886"/>
          </a:xfrm>
          <a:prstGeom prst="rect">
            <a:avLst/>
          </a:prstGeom>
          <a:noFill/>
        </p:spPr>
        <p:txBody>
          <a:bodyPr wrap="none" lIns="91440" tIns="45720" rIns="91440" bIns="4572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Узнали сказку?</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6" descr="belka19"/>
          <p:cNvPicPr>
            <a:picLocks noChangeAspect="1" noChangeArrowheads="1"/>
          </p:cNvPicPr>
          <p:nvPr/>
        </p:nvPicPr>
        <p:blipFill>
          <a:blip r:embed="rId4" cstate="print"/>
          <a:srcRect/>
          <a:stretch>
            <a:fillRect/>
          </a:stretch>
        </p:blipFill>
        <p:spPr bwMode="auto">
          <a:xfrm>
            <a:off x="1357290" y="2500306"/>
            <a:ext cx="2951163" cy="2655888"/>
          </a:xfrm>
          <a:prstGeom prst="rect">
            <a:avLst/>
          </a:prstGeom>
          <a:noFill/>
        </p:spPr>
      </p:pic>
      <p:pic>
        <p:nvPicPr>
          <p:cNvPr id="12" name="Picture 4" descr="041"/>
          <p:cNvPicPr>
            <a:picLocks noChangeAspect="1" noChangeArrowheads="1" noCrop="1"/>
          </p:cNvPicPr>
          <p:nvPr/>
        </p:nvPicPr>
        <p:blipFill>
          <a:blip r:embed="rId5" cstate="print"/>
          <a:srcRect/>
          <a:stretch>
            <a:fillRect/>
          </a:stretch>
        </p:blipFill>
        <p:spPr bwMode="auto">
          <a:xfrm>
            <a:off x="7643834" y="571480"/>
            <a:ext cx="912813" cy="1368425"/>
          </a:xfrm>
          <a:prstGeom prst="rect">
            <a:avLst/>
          </a:prstGeom>
          <a:noFill/>
        </p:spPr>
      </p:pic>
      <p:sp>
        <p:nvSpPr>
          <p:cNvPr id="13" name="AutoShape 18">
            <a:hlinkClick r:id="" action="ppaction://noaction" highlightClick="1"/>
          </p:cNvPr>
          <p:cNvSpPr>
            <a:spLocks noChangeArrowheads="1"/>
          </p:cNvSpPr>
          <p:nvPr/>
        </p:nvSpPr>
        <p:spPr bwMode="auto">
          <a:xfrm>
            <a:off x="7500958" y="2500306"/>
            <a:ext cx="144463" cy="647700"/>
          </a:xfrm>
          <a:prstGeom prst="actionButtonBlank">
            <a:avLst/>
          </a:prstGeom>
          <a:solidFill>
            <a:schemeClr val="accent1"/>
          </a:solidFill>
          <a:ln w="9525">
            <a:noFill/>
            <a:miter lim="800000"/>
            <a:headEnd/>
            <a:tailEnd/>
          </a:ln>
          <a:effectLst/>
        </p:spPr>
        <p:txBody>
          <a:bodyPr wrap="none" anchor="ctr"/>
          <a:lstStyle/>
          <a:p>
            <a:endParaRPr lang="ru-RU"/>
          </a:p>
        </p:txBody>
      </p:sp>
      <p:sp>
        <p:nvSpPr>
          <p:cNvPr id="14" name="AutoShape 19">
            <a:hlinkClick r:id="" action="ppaction://noaction" highlightClick="1"/>
          </p:cNvPr>
          <p:cNvSpPr>
            <a:spLocks noChangeArrowheads="1"/>
          </p:cNvSpPr>
          <p:nvPr/>
        </p:nvSpPr>
        <p:spPr bwMode="auto">
          <a:xfrm>
            <a:off x="7715272" y="2500306"/>
            <a:ext cx="144463" cy="647700"/>
          </a:xfrm>
          <a:prstGeom prst="actionButtonBlank">
            <a:avLst/>
          </a:prstGeom>
          <a:solidFill>
            <a:schemeClr val="accent1"/>
          </a:solidFill>
          <a:ln w="9525">
            <a:noFill/>
            <a:miter lim="800000"/>
            <a:headEnd/>
            <a:tailEnd/>
          </a:ln>
          <a:effectLst/>
        </p:spPr>
        <p:txBody>
          <a:bodyPr wrap="none" anchor="ctr"/>
          <a:lstStyle/>
          <a:p>
            <a:endParaRPr lang="ru-RU"/>
          </a:p>
        </p:txBody>
      </p:sp>
      <p:sp>
        <p:nvSpPr>
          <p:cNvPr id="15" name="AutoShape 20">
            <a:hlinkClick r:id="" action="ppaction://noaction" highlightClick="1"/>
          </p:cNvPr>
          <p:cNvSpPr>
            <a:spLocks noChangeArrowheads="1"/>
          </p:cNvSpPr>
          <p:nvPr/>
        </p:nvSpPr>
        <p:spPr bwMode="auto">
          <a:xfrm>
            <a:off x="7929586" y="2500306"/>
            <a:ext cx="144462" cy="647700"/>
          </a:xfrm>
          <a:prstGeom prst="actionButtonBlank">
            <a:avLst/>
          </a:prstGeom>
          <a:solidFill>
            <a:schemeClr val="accent1"/>
          </a:solidFill>
          <a:ln w="9525">
            <a:noFill/>
            <a:miter lim="800000"/>
            <a:headEnd/>
            <a:tailEnd/>
          </a:ln>
          <a:effectLst/>
        </p:spPr>
        <p:txBody>
          <a:bodyPr wrap="none" anchor="ctr"/>
          <a:lstStyle/>
          <a:p>
            <a:endParaRPr lang="ru-RU"/>
          </a:p>
        </p:txBody>
      </p:sp>
      <p:sp>
        <p:nvSpPr>
          <p:cNvPr id="16" name="AutoShape 21">
            <a:hlinkClick r:id="" action="ppaction://noaction" highlightClick="1"/>
          </p:cNvPr>
          <p:cNvSpPr>
            <a:spLocks noChangeArrowheads="1"/>
          </p:cNvSpPr>
          <p:nvPr/>
        </p:nvSpPr>
        <p:spPr bwMode="auto">
          <a:xfrm>
            <a:off x="8143900" y="2500306"/>
            <a:ext cx="144462" cy="647700"/>
          </a:xfrm>
          <a:prstGeom prst="actionButtonBlank">
            <a:avLst/>
          </a:prstGeom>
          <a:solidFill>
            <a:schemeClr val="accent1"/>
          </a:solidFill>
          <a:ln w="9525">
            <a:noFill/>
            <a:miter lim="800000"/>
            <a:headEnd/>
            <a:tailEnd/>
          </a:ln>
          <a:effectLst/>
        </p:spPr>
        <p:txBody>
          <a:bodyPr wrap="none" anchor="ctr"/>
          <a:lstStyle/>
          <a:p>
            <a:endParaRPr lang="ru-RU"/>
          </a:p>
        </p:txBody>
      </p:sp>
      <p:sp>
        <p:nvSpPr>
          <p:cNvPr id="17" name="AutoShape 22">
            <a:hlinkClick r:id="" action="ppaction://noaction" highlightClick="1"/>
          </p:cNvPr>
          <p:cNvSpPr>
            <a:spLocks noChangeArrowheads="1"/>
          </p:cNvSpPr>
          <p:nvPr/>
        </p:nvSpPr>
        <p:spPr bwMode="auto">
          <a:xfrm>
            <a:off x="8358214" y="2500306"/>
            <a:ext cx="144462" cy="647700"/>
          </a:xfrm>
          <a:prstGeom prst="actionButtonBlank">
            <a:avLst/>
          </a:prstGeom>
          <a:solidFill>
            <a:schemeClr val="accent1"/>
          </a:solidFill>
          <a:ln w="9525">
            <a:noFill/>
            <a:miter lim="800000"/>
            <a:headEnd/>
            <a:tailEnd/>
          </a:ln>
          <a:effectLst/>
        </p:spPr>
        <p:txBody>
          <a:bodyPr wrap="none" anchor="ctr"/>
          <a:lstStyle/>
          <a:p>
            <a:endParaRPr lang="ru-RU"/>
          </a:p>
        </p:txBody>
      </p:sp>
      <p:pic>
        <p:nvPicPr>
          <p:cNvPr id="133123" name="Picture 3"/>
          <p:cNvPicPr>
            <a:picLocks noChangeAspect="1" noChangeArrowheads="1"/>
          </p:cNvPicPr>
          <p:nvPr/>
        </p:nvPicPr>
        <p:blipFill>
          <a:blip r:embed="rId6" cstate="print"/>
          <a:srcRect/>
          <a:stretch>
            <a:fillRect/>
          </a:stretch>
        </p:blipFill>
        <p:spPr bwMode="auto">
          <a:xfrm>
            <a:off x="214282" y="214290"/>
            <a:ext cx="1947863" cy="2857501"/>
          </a:xfrm>
          <a:prstGeom prst="rect">
            <a:avLst/>
          </a:prstGeom>
          <a:noFill/>
          <a:ln w="9525">
            <a:noFill/>
            <a:miter lim="800000"/>
            <a:headEnd/>
            <a:tailEnd/>
          </a:ln>
          <a:effectLst/>
        </p:spPr>
      </p:pic>
      <p:pic>
        <p:nvPicPr>
          <p:cNvPr id="133124" name="Picture 4"/>
          <p:cNvPicPr>
            <a:picLocks noChangeAspect="1" noChangeArrowheads="1"/>
          </p:cNvPicPr>
          <p:nvPr/>
        </p:nvPicPr>
        <p:blipFill>
          <a:blip r:embed="rId7" cstate="print"/>
          <a:srcRect r="9297" b="5000"/>
          <a:stretch>
            <a:fillRect/>
          </a:stretch>
        </p:blipFill>
        <p:spPr bwMode="auto">
          <a:xfrm>
            <a:off x="4500562" y="3571876"/>
            <a:ext cx="3857652" cy="2714644"/>
          </a:xfrm>
          <a:prstGeom prst="rect">
            <a:avLst/>
          </a:prstGeom>
          <a:noFill/>
          <a:ln w="9525">
            <a:noFill/>
            <a:miter lim="800000"/>
            <a:headEnd/>
            <a:tailEnd/>
          </a:ln>
          <a:effectLst/>
        </p:spPr>
      </p:pic>
      <p:grpSp>
        <p:nvGrpSpPr>
          <p:cNvPr id="4" name="Group 16"/>
          <p:cNvGrpSpPr>
            <a:grpSpLocks/>
          </p:cNvGrpSpPr>
          <p:nvPr/>
        </p:nvGrpSpPr>
        <p:grpSpPr bwMode="auto">
          <a:xfrm>
            <a:off x="4643438" y="3286124"/>
            <a:ext cx="1928826" cy="3214710"/>
            <a:chOff x="3198" y="799"/>
            <a:chExt cx="1335" cy="2177"/>
          </a:xfrm>
        </p:grpSpPr>
        <p:sp>
          <p:nvSpPr>
            <p:cNvPr id="22" name="Freeform 11"/>
            <p:cNvSpPr>
              <a:spLocks/>
            </p:cNvSpPr>
            <p:nvPr/>
          </p:nvSpPr>
          <p:spPr bwMode="auto">
            <a:xfrm>
              <a:off x="3651" y="1071"/>
              <a:ext cx="363" cy="1905"/>
            </a:xfrm>
            <a:custGeom>
              <a:avLst/>
              <a:gdLst/>
              <a:ahLst/>
              <a:cxnLst>
                <a:cxn ang="0">
                  <a:pos x="224" y="0"/>
                </a:cxn>
                <a:cxn ang="0">
                  <a:pos x="172" y="327"/>
                </a:cxn>
                <a:cxn ang="0">
                  <a:pos x="146" y="508"/>
                </a:cxn>
                <a:cxn ang="0">
                  <a:pos x="129" y="559"/>
                </a:cxn>
                <a:cxn ang="0">
                  <a:pos x="120" y="585"/>
                </a:cxn>
                <a:cxn ang="0">
                  <a:pos x="95" y="955"/>
                </a:cxn>
                <a:cxn ang="0">
                  <a:pos x="69" y="1488"/>
                </a:cxn>
                <a:cxn ang="0">
                  <a:pos x="0" y="1909"/>
                </a:cxn>
                <a:cxn ang="0">
                  <a:pos x="352" y="1952"/>
                </a:cxn>
                <a:cxn ang="0">
                  <a:pos x="352" y="1892"/>
                </a:cxn>
                <a:cxn ang="0">
                  <a:pos x="335" y="1832"/>
                </a:cxn>
                <a:cxn ang="0">
                  <a:pos x="292" y="1668"/>
                </a:cxn>
                <a:cxn ang="0">
                  <a:pos x="224" y="1428"/>
                </a:cxn>
                <a:cxn ang="0">
                  <a:pos x="224" y="1333"/>
                </a:cxn>
                <a:cxn ang="0">
                  <a:pos x="232" y="602"/>
                </a:cxn>
                <a:cxn ang="0">
                  <a:pos x="224" y="490"/>
                </a:cxn>
                <a:cxn ang="0">
                  <a:pos x="206" y="439"/>
                </a:cxn>
                <a:cxn ang="0">
                  <a:pos x="241" y="267"/>
                </a:cxn>
                <a:cxn ang="0">
                  <a:pos x="224" y="0"/>
                </a:cxn>
              </a:cxnLst>
              <a:rect l="0" t="0" r="r" b="b"/>
              <a:pathLst>
                <a:path w="352" h="2110">
                  <a:moveTo>
                    <a:pt x="224" y="0"/>
                  </a:moveTo>
                  <a:cubicBezTo>
                    <a:pt x="216" y="240"/>
                    <a:pt x="260" y="212"/>
                    <a:pt x="172" y="327"/>
                  </a:cubicBezTo>
                  <a:cubicBezTo>
                    <a:pt x="155" y="390"/>
                    <a:pt x="157" y="440"/>
                    <a:pt x="146" y="508"/>
                  </a:cubicBezTo>
                  <a:cubicBezTo>
                    <a:pt x="143" y="526"/>
                    <a:pt x="135" y="542"/>
                    <a:pt x="129" y="559"/>
                  </a:cubicBezTo>
                  <a:cubicBezTo>
                    <a:pt x="126" y="568"/>
                    <a:pt x="120" y="585"/>
                    <a:pt x="120" y="585"/>
                  </a:cubicBezTo>
                  <a:cubicBezTo>
                    <a:pt x="113" y="709"/>
                    <a:pt x="101" y="831"/>
                    <a:pt x="95" y="955"/>
                  </a:cubicBezTo>
                  <a:cubicBezTo>
                    <a:pt x="87" y="1331"/>
                    <a:pt x="94" y="1274"/>
                    <a:pt x="69" y="1488"/>
                  </a:cubicBezTo>
                  <a:cubicBezTo>
                    <a:pt x="55" y="2110"/>
                    <a:pt x="171" y="1797"/>
                    <a:pt x="0" y="1909"/>
                  </a:cubicBezTo>
                  <a:cubicBezTo>
                    <a:pt x="39" y="2055"/>
                    <a:pt x="170" y="1957"/>
                    <a:pt x="352" y="1952"/>
                  </a:cubicBezTo>
                  <a:cubicBezTo>
                    <a:pt x="333" y="1889"/>
                    <a:pt x="352" y="1968"/>
                    <a:pt x="352" y="1892"/>
                  </a:cubicBezTo>
                  <a:cubicBezTo>
                    <a:pt x="352" y="1876"/>
                    <a:pt x="341" y="1848"/>
                    <a:pt x="335" y="1832"/>
                  </a:cubicBezTo>
                  <a:cubicBezTo>
                    <a:pt x="349" y="1776"/>
                    <a:pt x="343" y="1701"/>
                    <a:pt x="292" y="1668"/>
                  </a:cubicBezTo>
                  <a:cubicBezTo>
                    <a:pt x="265" y="1580"/>
                    <a:pt x="307" y="1484"/>
                    <a:pt x="224" y="1428"/>
                  </a:cubicBezTo>
                  <a:cubicBezTo>
                    <a:pt x="204" y="1371"/>
                    <a:pt x="222" y="1434"/>
                    <a:pt x="224" y="1333"/>
                  </a:cubicBezTo>
                  <a:cubicBezTo>
                    <a:pt x="229" y="1089"/>
                    <a:pt x="229" y="846"/>
                    <a:pt x="232" y="602"/>
                  </a:cubicBezTo>
                  <a:cubicBezTo>
                    <a:pt x="229" y="565"/>
                    <a:pt x="230" y="527"/>
                    <a:pt x="224" y="490"/>
                  </a:cubicBezTo>
                  <a:cubicBezTo>
                    <a:pt x="221" y="472"/>
                    <a:pt x="206" y="439"/>
                    <a:pt x="206" y="439"/>
                  </a:cubicBezTo>
                  <a:cubicBezTo>
                    <a:pt x="213" y="370"/>
                    <a:pt x="220" y="329"/>
                    <a:pt x="241" y="267"/>
                  </a:cubicBezTo>
                  <a:cubicBezTo>
                    <a:pt x="232" y="17"/>
                    <a:pt x="256" y="103"/>
                    <a:pt x="224" y="0"/>
                  </a:cubicBezTo>
                  <a:close/>
                </a:path>
              </a:pathLst>
            </a:custGeom>
            <a:gradFill rotWithShape="1">
              <a:gsLst>
                <a:gs pos="0">
                  <a:srgbClr val="993300"/>
                </a:gs>
                <a:gs pos="100000">
                  <a:srgbClr val="663300"/>
                </a:gs>
              </a:gsLst>
              <a:lin ang="0" scaled="1"/>
            </a:gradFill>
            <a:ln w="9525">
              <a:solidFill>
                <a:schemeClr val="tx1"/>
              </a:solidFill>
              <a:round/>
              <a:headEnd/>
              <a:tailEnd/>
            </a:ln>
            <a:effectLst/>
          </p:spPr>
          <p:txBody>
            <a:bodyPr/>
            <a:lstStyle/>
            <a:p>
              <a:endParaRPr lang="ru-RU"/>
            </a:p>
          </p:txBody>
        </p:sp>
        <p:grpSp>
          <p:nvGrpSpPr>
            <p:cNvPr id="5" name="Group 15"/>
            <p:cNvGrpSpPr>
              <a:grpSpLocks/>
            </p:cNvGrpSpPr>
            <p:nvPr/>
          </p:nvGrpSpPr>
          <p:grpSpPr bwMode="auto">
            <a:xfrm>
              <a:off x="3200" y="799"/>
              <a:ext cx="1336" cy="1482"/>
              <a:chOff x="2789" y="800"/>
              <a:chExt cx="1744" cy="1573"/>
            </a:xfrm>
          </p:grpSpPr>
          <p:sp>
            <p:nvSpPr>
              <p:cNvPr id="24" name="Freeform 7"/>
              <p:cNvSpPr>
                <a:spLocks/>
              </p:cNvSpPr>
              <p:nvPr/>
            </p:nvSpPr>
            <p:spPr bwMode="auto">
              <a:xfrm>
                <a:off x="3364" y="800"/>
                <a:ext cx="628" cy="365"/>
              </a:xfrm>
              <a:custGeom>
                <a:avLst/>
                <a:gdLst/>
                <a:ahLst/>
                <a:cxnLst>
                  <a:cxn ang="0">
                    <a:pos x="281" y="0"/>
                  </a:cxn>
                  <a:cxn ang="0">
                    <a:pos x="212" y="163"/>
                  </a:cxn>
                  <a:cxn ang="0">
                    <a:pos x="152" y="232"/>
                  </a:cxn>
                  <a:cxn ang="0">
                    <a:pos x="66" y="240"/>
                  </a:cxn>
                  <a:cxn ang="0">
                    <a:pos x="178" y="326"/>
                  </a:cxn>
                  <a:cxn ang="0">
                    <a:pos x="290" y="326"/>
                  </a:cxn>
                  <a:cxn ang="0">
                    <a:pos x="316" y="300"/>
                  </a:cxn>
                  <a:cxn ang="0">
                    <a:pos x="341" y="309"/>
                  </a:cxn>
                  <a:cxn ang="0">
                    <a:pos x="462" y="300"/>
                  </a:cxn>
                  <a:cxn ang="0">
                    <a:pos x="522" y="352"/>
                  </a:cxn>
                  <a:cxn ang="0">
                    <a:pos x="608" y="343"/>
                  </a:cxn>
                  <a:cxn ang="0">
                    <a:pos x="573" y="214"/>
                  </a:cxn>
                  <a:cxn ang="0">
                    <a:pos x="453" y="163"/>
                  </a:cxn>
                  <a:cxn ang="0">
                    <a:pos x="350" y="120"/>
                  </a:cxn>
                  <a:cxn ang="0">
                    <a:pos x="281" y="0"/>
                  </a:cxn>
                </a:cxnLst>
                <a:rect l="0" t="0" r="r" b="b"/>
                <a:pathLst>
                  <a:path w="628" h="365">
                    <a:moveTo>
                      <a:pt x="281" y="0"/>
                    </a:moveTo>
                    <a:cubicBezTo>
                      <a:pt x="271" y="77"/>
                      <a:pt x="258" y="107"/>
                      <a:pt x="212" y="163"/>
                    </a:cubicBezTo>
                    <a:cubicBezTo>
                      <a:pt x="198" y="179"/>
                      <a:pt x="174" y="226"/>
                      <a:pt x="152" y="232"/>
                    </a:cubicBezTo>
                    <a:cubicBezTo>
                      <a:pt x="124" y="239"/>
                      <a:pt x="95" y="237"/>
                      <a:pt x="66" y="240"/>
                    </a:cubicBezTo>
                    <a:cubicBezTo>
                      <a:pt x="0" y="341"/>
                      <a:pt x="65" y="319"/>
                      <a:pt x="178" y="326"/>
                    </a:cubicBezTo>
                    <a:cubicBezTo>
                      <a:pt x="218" y="352"/>
                      <a:pt x="239" y="334"/>
                      <a:pt x="290" y="326"/>
                    </a:cubicBezTo>
                    <a:cubicBezTo>
                      <a:pt x="299" y="317"/>
                      <a:pt x="304" y="304"/>
                      <a:pt x="316" y="300"/>
                    </a:cubicBezTo>
                    <a:cubicBezTo>
                      <a:pt x="324" y="297"/>
                      <a:pt x="332" y="309"/>
                      <a:pt x="341" y="309"/>
                    </a:cubicBezTo>
                    <a:cubicBezTo>
                      <a:pt x="381" y="309"/>
                      <a:pt x="422" y="303"/>
                      <a:pt x="462" y="300"/>
                    </a:cubicBezTo>
                    <a:cubicBezTo>
                      <a:pt x="506" y="316"/>
                      <a:pt x="480" y="324"/>
                      <a:pt x="522" y="352"/>
                    </a:cubicBezTo>
                    <a:cubicBezTo>
                      <a:pt x="551" y="349"/>
                      <a:pt x="590" y="365"/>
                      <a:pt x="608" y="343"/>
                    </a:cubicBezTo>
                    <a:cubicBezTo>
                      <a:pt x="628" y="319"/>
                      <a:pt x="600" y="236"/>
                      <a:pt x="573" y="214"/>
                    </a:cubicBezTo>
                    <a:cubicBezTo>
                      <a:pt x="532" y="181"/>
                      <a:pt x="504" y="176"/>
                      <a:pt x="453" y="163"/>
                    </a:cubicBezTo>
                    <a:cubicBezTo>
                      <a:pt x="417" y="154"/>
                      <a:pt x="386" y="131"/>
                      <a:pt x="350" y="120"/>
                    </a:cubicBezTo>
                    <a:cubicBezTo>
                      <a:pt x="320" y="74"/>
                      <a:pt x="341" y="19"/>
                      <a:pt x="281" y="0"/>
                    </a:cubicBezTo>
                    <a:close/>
                  </a:path>
                </a:pathLst>
              </a:custGeom>
              <a:gradFill rotWithShape="1">
                <a:gsLst>
                  <a:gs pos="0">
                    <a:srgbClr val="006600"/>
                  </a:gs>
                  <a:gs pos="50000">
                    <a:srgbClr val="009900"/>
                  </a:gs>
                  <a:gs pos="100000">
                    <a:srgbClr val="006600"/>
                  </a:gs>
                </a:gsLst>
                <a:lin ang="5400000" scaled="1"/>
              </a:gradFill>
              <a:ln w="9525">
                <a:solidFill>
                  <a:schemeClr val="tx1"/>
                </a:solidFill>
                <a:round/>
                <a:headEnd/>
                <a:tailEnd/>
              </a:ln>
              <a:effectLst/>
            </p:spPr>
            <p:txBody>
              <a:bodyPr/>
              <a:lstStyle/>
              <a:p>
                <a:endParaRPr lang="ru-RU"/>
              </a:p>
            </p:txBody>
          </p:sp>
          <p:sp>
            <p:nvSpPr>
              <p:cNvPr id="25" name="Freeform 12"/>
              <p:cNvSpPr>
                <a:spLocks/>
              </p:cNvSpPr>
              <p:nvPr/>
            </p:nvSpPr>
            <p:spPr bwMode="auto">
              <a:xfrm rot="10800000">
                <a:off x="2789" y="1842"/>
                <a:ext cx="1744" cy="531"/>
              </a:xfrm>
              <a:custGeom>
                <a:avLst/>
                <a:gdLst/>
                <a:ahLst/>
                <a:cxnLst>
                  <a:cxn ang="0">
                    <a:pos x="387" y="93"/>
                  </a:cxn>
                  <a:cxn ang="0">
                    <a:pos x="370" y="144"/>
                  </a:cxn>
                  <a:cxn ang="0">
                    <a:pos x="163" y="205"/>
                  </a:cxn>
                  <a:cxn ang="0">
                    <a:pos x="0" y="290"/>
                  </a:cxn>
                  <a:cxn ang="0">
                    <a:pos x="378" y="385"/>
                  </a:cxn>
                  <a:cxn ang="0">
                    <a:pos x="447" y="437"/>
                  </a:cxn>
                  <a:cxn ang="0">
                    <a:pos x="585" y="411"/>
                  </a:cxn>
                  <a:cxn ang="0">
                    <a:pos x="628" y="419"/>
                  </a:cxn>
                  <a:cxn ang="0">
                    <a:pos x="662" y="437"/>
                  </a:cxn>
                  <a:cxn ang="0">
                    <a:pos x="765" y="428"/>
                  </a:cxn>
                  <a:cxn ang="0">
                    <a:pos x="817" y="394"/>
                  </a:cxn>
                  <a:cxn ang="0">
                    <a:pos x="903" y="445"/>
                  </a:cxn>
                  <a:cxn ang="0">
                    <a:pos x="1083" y="462"/>
                  </a:cxn>
                  <a:cxn ang="0">
                    <a:pos x="1264" y="531"/>
                  </a:cxn>
                  <a:cxn ang="0">
                    <a:pos x="1376" y="488"/>
                  </a:cxn>
                  <a:cxn ang="0">
                    <a:pos x="1393" y="445"/>
                  </a:cxn>
                  <a:cxn ang="0">
                    <a:pos x="1427" y="462"/>
                  </a:cxn>
                  <a:cxn ang="0">
                    <a:pos x="1453" y="471"/>
                  </a:cxn>
                  <a:cxn ang="0">
                    <a:pos x="1548" y="462"/>
                  </a:cxn>
                  <a:cxn ang="0">
                    <a:pos x="1616" y="445"/>
                  </a:cxn>
                  <a:cxn ang="0">
                    <a:pos x="1702" y="437"/>
                  </a:cxn>
                  <a:cxn ang="0">
                    <a:pos x="1762" y="394"/>
                  </a:cxn>
                  <a:cxn ang="0">
                    <a:pos x="1909" y="308"/>
                  </a:cxn>
                  <a:cxn ang="0">
                    <a:pos x="1883" y="248"/>
                  </a:cxn>
                  <a:cxn ang="0">
                    <a:pos x="1788" y="282"/>
                  </a:cxn>
                  <a:cxn ang="0">
                    <a:pos x="1719" y="230"/>
                  </a:cxn>
                  <a:cxn ang="0">
                    <a:pos x="1616" y="299"/>
                  </a:cxn>
                  <a:cxn ang="0">
                    <a:pos x="1513" y="230"/>
                  </a:cxn>
                  <a:cxn ang="0">
                    <a:pos x="1487" y="213"/>
                  </a:cxn>
                  <a:cxn ang="0">
                    <a:pos x="1401" y="256"/>
                  </a:cxn>
                  <a:cxn ang="0">
                    <a:pos x="1315" y="205"/>
                  </a:cxn>
                  <a:cxn ang="0">
                    <a:pos x="1212" y="205"/>
                  </a:cxn>
                  <a:cxn ang="0">
                    <a:pos x="954" y="153"/>
                  </a:cxn>
                  <a:cxn ang="0">
                    <a:pos x="920" y="101"/>
                  </a:cxn>
                  <a:cxn ang="0">
                    <a:pos x="911" y="76"/>
                  </a:cxn>
                  <a:cxn ang="0">
                    <a:pos x="757" y="33"/>
                  </a:cxn>
                  <a:cxn ang="0">
                    <a:pos x="610" y="41"/>
                  </a:cxn>
                  <a:cxn ang="0">
                    <a:pos x="413" y="119"/>
                  </a:cxn>
                  <a:cxn ang="0">
                    <a:pos x="387" y="93"/>
                  </a:cxn>
                </a:cxnLst>
                <a:rect l="0" t="0" r="r" b="b"/>
                <a:pathLst>
                  <a:path w="1925" h="531">
                    <a:moveTo>
                      <a:pt x="387" y="93"/>
                    </a:moveTo>
                    <a:cubicBezTo>
                      <a:pt x="381" y="110"/>
                      <a:pt x="376" y="127"/>
                      <a:pt x="370" y="144"/>
                    </a:cubicBezTo>
                    <a:cubicBezTo>
                      <a:pt x="349" y="207"/>
                      <a:pt x="199" y="202"/>
                      <a:pt x="163" y="205"/>
                    </a:cubicBezTo>
                    <a:cubicBezTo>
                      <a:pt x="131" y="305"/>
                      <a:pt x="145" y="272"/>
                      <a:pt x="0" y="290"/>
                    </a:cubicBezTo>
                    <a:cubicBezTo>
                      <a:pt x="43" y="415"/>
                      <a:pt x="319" y="383"/>
                      <a:pt x="378" y="385"/>
                    </a:cubicBezTo>
                    <a:cubicBezTo>
                      <a:pt x="407" y="404"/>
                      <a:pt x="414" y="426"/>
                      <a:pt x="447" y="437"/>
                    </a:cubicBezTo>
                    <a:cubicBezTo>
                      <a:pt x="507" y="431"/>
                      <a:pt x="534" y="427"/>
                      <a:pt x="585" y="411"/>
                    </a:cubicBezTo>
                    <a:cubicBezTo>
                      <a:pt x="599" y="414"/>
                      <a:pt x="614" y="414"/>
                      <a:pt x="628" y="419"/>
                    </a:cubicBezTo>
                    <a:cubicBezTo>
                      <a:pt x="640" y="423"/>
                      <a:pt x="649" y="436"/>
                      <a:pt x="662" y="437"/>
                    </a:cubicBezTo>
                    <a:cubicBezTo>
                      <a:pt x="696" y="439"/>
                      <a:pt x="731" y="431"/>
                      <a:pt x="765" y="428"/>
                    </a:cubicBezTo>
                    <a:cubicBezTo>
                      <a:pt x="782" y="417"/>
                      <a:pt x="800" y="383"/>
                      <a:pt x="817" y="394"/>
                    </a:cubicBezTo>
                    <a:cubicBezTo>
                      <a:pt x="846" y="413"/>
                      <a:pt x="869" y="435"/>
                      <a:pt x="903" y="445"/>
                    </a:cubicBezTo>
                    <a:cubicBezTo>
                      <a:pt x="966" y="486"/>
                      <a:pt x="998" y="468"/>
                      <a:pt x="1083" y="462"/>
                    </a:cubicBezTo>
                    <a:cubicBezTo>
                      <a:pt x="1149" y="442"/>
                      <a:pt x="1204" y="512"/>
                      <a:pt x="1264" y="531"/>
                    </a:cubicBezTo>
                    <a:cubicBezTo>
                      <a:pt x="1356" y="520"/>
                      <a:pt x="1316" y="527"/>
                      <a:pt x="1376" y="488"/>
                    </a:cubicBezTo>
                    <a:cubicBezTo>
                      <a:pt x="1382" y="474"/>
                      <a:pt x="1379" y="452"/>
                      <a:pt x="1393" y="445"/>
                    </a:cubicBezTo>
                    <a:cubicBezTo>
                      <a:pt x="1404" y="439"/>
                      <a:pt x="1415" y="457"/>
                      <a:pt x="1427" y="462"/>
                    </a:cubicBezTo>
                    <a:cubicBezTo>
                      <a:pt x="1435" y="466"/>
                      <a:pt x="1444" y="468"/>
                      <a:pt x="1453" y="471"/>
                    </a:cubicBezTo>
                    <a:cubicBezTo>
                      <a:pt x="1485" y="468"/>
                      <a:pt x="1517" y="471"/>
                      <a:pt x="1548" y="462"/>
                    </a:cubicBezTo>
                    <a:cubicBezTo>
                      <a:pt x="1637" y="437"/>
                      <a:pt x="1495" y="422"/>
                      <a:pt x="1616" y="445"/>
                    </a:cubicBezTo>
                    <a:cubicBezTo>
                      <a:pt x="1645" y="442"/>
                      <a:pt x="1674" y="444"/>
                      <a:pt x="1702" y="437"/>
                    </a:cubicBezTo>
                    <a:cubicBezTo>
                      <a:pt x="1714" y="434"/>
                      <a:pt x="1738" y="402"/>
                      <a:pt x="1762" y="394"/>
                    </a:cubicBezTo>
                    <a:cubicBezTo>
                      <a:pt x="1835" y="416"/>
                      <a:pt x="1870" y="359"/>
                      <a:pt x="1909" y="308"/>
                    </a:cubicBezTo>
                    <a:cubicBezTo>
                      <a:pt x="1921" y="269"/>
                      <a:pt x="1925" y="261"/>
                      <a:pt x="1883" y="248"/>
                    </a:cubicBezTo>
                    <a:cubicBezTo>
                      <a:pt x="1844" y="255"/>
                      <a:pt x="1824" y="270"/>
                      <a:pt x="1788" y="282"/>
                    </a:cubicBezTo>
                    <a:cubicBezTo>
                      <a:pt x="1756" y="271"/>
                      <a:pt x="1747" y="250"/>
                      <a:pt x="1719" y="230"/>
                    </a:cubicBezTo>
                    <a:cubicBezTo>
                      <a:pt x="1660" y="245"/>
                      <a:pt x="1661" y="269"/>
                      <a:pt x="1616" y="299"/>
                    </a:cubicBezTo>
                    <a:cubicBezTo>
                      <a:pt x="1542" y="254"/>
                      <a:pt x="1602" y="292"/>
                      <a:pt x="1513" y="230"/>
                    </a:cubicBezTo>
                    <a:cubicBezTo>
                      <a:pt x="1505" y="224"/>
                      <a:pt x="1487" y="213"/>
                      <a:pt x="1487" y="213"/>
                    </a:cubicBezTo>
                    <a:cubicBezTo>
                      <a:pt x="1452" y="222"/>
                      <a:pt x="1427" y="231"/>
                      <a:pt x="1401" y="256"/>
                    </a:cubicBezTo>
                    <a:cubicBezTo>
                      <a:pt x="1353" y="245"/>
                      <a:pt x="1360" y="227"/>
                      <a:pt x="1315" y="205"/>
                    </a:cubicBezTo>
                    <a:cubicBezTo>
                      <a:pt x="1284" y="172"/>
                      <a:pt x="1250" y="192"/>
                      <a:pt x="1212" y="205"/>
                    </a:cubicBezTo>
                    <a:cubicBezTo>
                      <a:pt x="1123" y="200"/>
                      <a:pt x="1031" y="203"/>
                      <a:pt x="954" y="153"/>
                    </a:cubicBezTo>
                    <a:cubicBezTo>
                      <a:pt x="943" y="136"/>
                      <a:pt x="927" y="120"/>
                      <a:pt x="920" y="101"/>
                    </a:cubicBezTo>
                    <a:cubicBezTo>
                      <a:pt x="917" y="93"/>
                      <a:pt x="917" y="82"/>
                      <a:pt x="911" y="76"/>
                    </a:cubicBezTo>
                    <a:cubicBezTo>
                      <a:pt x="876" y="41"/>
                      <a:pt x="801" y="43"/>
                      <a:pt x="757" y="33"/>
                    </a:cubicBezTo>
                    <a:cubicBezTo>
                      <a:pt x="709" y="0"/>
                      <a:pt x="657" y="10"/>
                      <a:pt x="610" y="41"/>
                    </a:cubicBezTo>
                    <a:cubicBezTo>
                      <a:pt x="579" y="143"/>
                      <a:pt x="542" y="111"/>
                      <a:pt x="413" y="119"/>
                    </a:cubicBezTo>
                    <a:cubicBezTo>
                      <a:pt x="382" y="108"/>
                      <a:pt x="387" y="119"/>
                      <a:pt x="387" y="93"/>
                    </a:cubicBezTo>
                    <a:close/>
                  </a:path>
                </a:pathLst>
              </a:custGeom>
              <a:gradFill rotWithShape="1">
                <a:gsLst>
                  <a:gs pos="0">
                    <a:srgbClr val="008000"/>
                  </a:gs>
                  <a:gs pos="100000">
                    <a:srgbClr val="006600"/>
                  </a:gs>
                </a:gsLst>
                <a:lin ang="5400000" scaled="1"/>
              </a:gradFill>
              <a:ln w="9525">
                <a:solidFill>
                  <a:schemeClr val="tx1"/>
                </a:solidFill>
                <a:round/>
                <a:headEnd/>
                <a:tailEnd/>
              </a:ln>
              <a:effectLst/>
            </p:spPr>
            <p:txBody>
              <a:bodyPr/>
              <a:lstStyle/>
              <a:p>
                <a:endParaRPr lang="ru-RU"/>
              </a:p>
            </p:txBody>
          </p:sp>
          <p:sp>
            <p:nvSpPr>
              <p:cNvPr id="26" name="Freeform 13"/>
              <p:cNvSpPr>
                <a:spLocks/>
              </p:cNvSpPr>
              <p:nvPr/>
            </p:nvSpPr>
            <p:spPr bwMode="auto">
              <a:xfrm>
                <a:off x="2971" y="1434"/>
                <a:ext cx="1357" cy="447"/>
              </a:xfrm>
              <a:custGeom>
                <a:avLst/>
                <a:gdLst/>
                <a:ahLst/>
                <a:cxnLst>
                  <a:cxn ang="0">
                    <a:pos x="551" y="59"/>
                  </a:cxn>
                  <a:cxn ang="0">
                    <a:pos x="388" y="33"/>
                  </a:cxn>
                  <a:cxn ang="0">
                    <a:pos x="268" y="68"/>
                  </a:cxn>
                  <a:cxn ang="0">
                    <a:pos x="147" y="59"/>
                  </a:cxn>
                  <a:cxn ang="0">
                    <a:pos x="70" y="25"/>
                  </a:cxn>
                  <a:cxn ang="0">
                    <a:pos x="70" y="223"/>
                  </a:cxn>
                  <a:cxn ang="0">
                    <a:pos x="388" y="248"/>
                  </a:cxn>
                  <a:cxn ang="0">
                    <a:pos x="440" y="300"/>
                  </a:cxn>
                  <a:cxn ang="0">
                    <a:pos x="517" y="291"/>
                  </a:cxn>
                  <a:cxn ang="0">
                    <a:pos x="586" y="283"/>
                  </a:cxn>
                  <a:cxn ang="0">
                    <a:pos x="603" y="309"/>
                  </a:cxn>
                  <a:cxn ang="0">
                    <a:pos x="629" y="326"/>
                  </a:cxn>
                  <a:cxn ang="0">
                    <a:pos x="637" y="352"/>
                  </a:cxn>
                  <a:cxn ang="0">
                    <a:pos x="680" y="377"/>
                  </a:cxn>
                  <a:cxn ang="0">
                    <a:pos x="698" y="403"/>
                  </a:cxn>
                  <a:cxn ang="0">
                    <a:pos x="741" y="446"/>
                  </a:cxn>
                  <a:cxn ang="0">
                    <a:pos x="835" y="395"/>
                  </a:cxn>
                  <a:cxn ang="0">
                    <a:pos x="930" y="446"/>
                  </a:cxn>
                  <a:cxn ang="0">
                    <a:pos x="981" y="352"/>
                  </a:cxn>
                  <a:cxn ang="0">
                    <a:pos x="1059" y="412"/>
                  </a:cxn>
                  <a:cxn ang="0">
                    <a:pos x="1351" y="446"/>
                  </a:cxn>
                  <a:cxn ang="0">
                    <a:pos x="1454" y="438"/>
                  </a:cxn>
                  <a:cxn ang="0">
                    <a:pos x="1506" y="403"/>
                  </a:cxn>
                  <a:cxn ang="0">
                    <a:pos x="1523" y="377"/>
                  </a:cxn>
                  <a:cxn ang="0">
                    <a:pos x="1574" y="386"/>
                  </a:cxn>
                  <a:cxn ang="0">
                    <a:pos x="1660" y="377"/>
                  </a:cxn>
                  <a:cxn ang="0">
                    <a:pos x="1652" y="231"/>
                  </a:cxn>
                  <a:cxn ang="0">
                    <a:pos x="1626" y="223"/>
                  </a:cxn>
                  <a:cxn ang="0">
                    <a:pos x="1557" y="119"/>
                  </a:cxn>
                  <a:cxn ang="0">
                    <a:pos x="1540" y="94"/>
                  </a:cxn>
                  <a:cxn ang="0">
                    <a:pos x="1488" y="76"/>
                  </a:cxn>
                  <a:cxn ang="0">
                    <a:pos x="1403" y="154"/>
                  </a:cxn>
                  <a:cxn ang="0">
                    <a:pos x="1317" y="111"/>
                  </a:cxn>
                  <a:cxn ang="0">
                    <a:pos x="1256" y="59"/>
                  </a:cxn>
                  <a:cxn ang="0">
                    <a:pos x="1179" y="137"/>
                  </a:cxn>
                  <a:cxn ang="0">
                    <a:pos x="1110" y="94"/>
                  </a:cxn>
                  <a:cxn ang="0">
                    <a:pos x="1024" y="76"/>
                  </a:cxn>
                  <a:cxn ang="0">
                    <a:pos x="981" y="137"/>
                  </a:cxn>
                  <a:cxn ang="0">
                    <a:pos x="689" y="102"/>
                  </a:cxn>
                  <a:cxn ang="0">
                    <a:pos x="672" y="76"/>
                  </a:cxn>
                  <a:cxn ang="0">
                    <a:pos x="646" y="51"/>
                  </a:cxn>
                  <a:cxn ang="0">
                    <a:pos x="612" y="8"/>
                  </a:cxn>
                  <a:cxn ang="0">
                    <a:pos x="534" y="16"/>
                  </a:cxn>
                  <a:cxn ang="0">
                    <a:pos x="551" y="59"/>
                  </a:cxn>
                </a:cxnLst>
                <a:rect l="0" t="0" r="r" b="b"/>
                <a:pathLst>
                  <a:path w="1674" h="447">
                    <a:moveTo>
                      <a:pt x="551" y="59"/>
                    </a:moveTo>
                    <a:cubicBezTo>
                      <a:pt x="484" y="53"/>
                      <a:pt x="449" y="46"/>
                      <a:pt x="388" y="33"/>
                    </a:cubicBezTo>
                    <a:cubicBezTo>
                      <a:pt x="284" y="45"/>
                      <a:pt x="336" y="44"/>
                      <a:pt x="268" y="68"/>
                    </a:cubicBezTo>
                    <a:cubicBezTo>
                      <a:pt x="228" y="65"/>
                      <a:pt x="187" y="64"/>
                      <a:pt x="147" y="59"/>
                    </a:cubicBezTo>
                    <a:cubicBezTo>
                      <a:pt x="119" y="56"/>
                      <a:pt x="97" y="33"/>
                      <a:pt x="70" y="25"/>
                    </a:cubicBezTo>
                    <a:cubicBezTo>
                      <a:pt x="0" y="46"/>
                      <a:pt x="18" y="181"/>
                      <a:pt x="70" y="223"/>
                    </a:cubicBezTo>
                    <a:cubicBezTo>
                      <a:pt x="156" y="293"/>
                      <a:pt x="291" y="245"/>
                      <a:pt x="388" y="248"/>
                    </a:cubicBezTo>
                    <a:cubicBezTo>
                      <a:pt x="415" y="277"/>
                      <a:pt x="400" y="286"/>
                      <a:pt x="440" y="300"/>
                    </a:cubicBezTo>
                    <a:cubicBezTo>
                      <a:pt x="466" y="297"/>
                      <a:pt x="492" y="297"/>
                      <a:pt x="517" y="291"/>
                    </a:cubicBezTo>
                    <a:cubicBezTo>
                      <a:pt x="589" y="273"/>
                      <a:pt x="486" y="262"/>
                      <a:pt x="586" y="283"/>
                    </a:cubicBezTo>
                    <a:cubicBezTo>
                      <a:pt x="592" y="292"/>
                      <a:pt x="596" y="302"/>
                      <a:pt x="603" y="309"/>
                    </a:cubicBezTo>
                    <a:cubicBezTo>
                      <a:pt x="610" y="316"/>
                      <a:pt x="623" y="318"/>
                      <a:pt x="629" y="326"/>
                    </a:cubicBezTo>
                    <a:cubicBezTo>
                      <a:pt x="635" y="333"/>
                      <a:pt x="632" y="344"/>
                      <a:pt x="637" y="352"/>
                    </a:cubicBezTo>
                    <a:cubicBezTo>
                      <a:pt x="648" y="371"/>
                      <a:pt x="661" y="371"/>
                      <a:pt x="680" y="377"/>
                    </a:cubicBezTo>
                    <a:cubicBezTo>
                      <a:pt x="686" y="386"/>
                      <a:pt x="691" y="395"/>
                      <a:pt x="698" y="403"/>
                    </a:cubicBezTo>
                    <a:cubicBezTo>
                      <a:pt x="711" y="418"/>
                      <a:pt x="741" y="446"/>
                      <a:pt x="741" y="446"/>
                    </a:cubicBezTo>
                    <a:cubicBezTo>
                      <a:pt x="773" y="430"/>
                      <a:pt x="803" y="411"/>
                      <a:pt x="835" y="395"/>
                    </a:cubicBezTo>
                    <a:cubicBezTo>
                      <a:pt x="868" y="412"/>
                      <a:pt x="895" y="435"/>
                      <a:pt x="930" y="446"/>
                    </a:cubicBezTo>
                    <a:cubicBezTo>
                      <a:pt x="987" y="433"/>
                      <a:pt x="972" y="408"/>
                      <a:pt x="981" y="352"/>
                    </a:cubicBezTo>
                    <a:cubicBezTo>
                      <a:pt x="1043" y="393"/>
                      <a:pt x="1018" y="371"/>
                      <a:pt x="1059" y="412"/>
                    </a:cubicBezTo>
                    <a:cubicBezTo>
                      <a:pt x="1141" y="356"/>
                      <a:pt x="1267" y="404"/>
                      <a:pt x="1351" y="446"/>
                    </a:cubicBezTo>
                    <a:cubicBezTo>
                      <a:pt x="1385" y="443"/>
                      <a:pt x="1421" y="447"/>
                      <a:pt x="1454" y="438"/>
                    </a:cubicBezTo>
                    <a:cubicBezTo>
                      <a:pt x="1474" y="432"/>
                      <a:pt x="1506" y="403"/>
                      <a:pt x="1506" y="403"/>
                    </a:cubicBezTo>
                    <a:cubicBezTo>
                      <a:pt x="1512" y="394"/>
                      <a:pt x="1513" y="380"/>
                      <a:pt x="1523" y="377"/>
                    </a:cubicBezTo>
                    <a:cubicBezTo>
                      <a:pt x="1540" y="373"/>
                      <a:pt x="1557" y="386"/>
                      <a:pt x="1574" y="386"/>
                    </a:cubicBezTo>
                    <a:cubicBezTo>
                      <a:pt x="1603" y="386"/>
                      <a:pt x="1631" y="380"/>
                      <a:pt x="1660" y="377"/>
                    </a:cubicBezTo>
                    <a:cubicBezTo>
                      <a:pt x="1672" y="344"/>
                      <a:pt x="1674" y="259"/>
                      <a:pt x="1652" y="231"/>
                    </a:cubicBezTo>
                    <a:cubicBezTo>
                      <a:pt x="1646" y="224"/>
                      <a:pt x="1635" y="226"/>
                      <a:pt x="1626" y="223"/>
                    </a:cubicBezTo>
                    <a:cubicBezTo>
                      <a:pt x="1613" y="173"/>
                      <a:pt x="1588" y="158"/>
                      <a:pt x="1557" y="119"/>
                    </a:cubicBezTo>
                    <a:cubicBezTo>
                      <a:pt x="1551" y="111"/>
                      <a:pt x="1549" y="99"/>
                      <a:pt x="1540" y="94"/>
                    </a:cubicBezTo>
                    <a:cubicBezTo>
                      <a:pt x="1524" y="84"/>
                      <a:pt x="1488" y="76"/>
                      <a:pt x="1488" y="76"/>
                    </a:cubicBezTo>
                    <a:cubicBezTo>
                      <a:pt x="1427" y="98"/>
                      <a:pt x="1443" y="112"/>
                      <a:pt x="1403" y="154"/>
                    </a:cubicBezTo>
                    <a:cubicBezTo>
                      <a:pt x="1356" y="142"/>
                      <a:pt x="1359" y="124"/>
                      <a:pt x="1317" y="111"/>
                    </a:cubicBezTo>
                    <a:cubicBezTo>
                      <a:pt x="1297" y="92"/>
                      <a:pt x="1276" y="78"/>
                      <a:pt x="1256" y="59"/>
                    </a:cubicBezTo>
                    <a:cubicBezTo>
                      <a:pt x="1209" y="71"/>
                      <a:pt x="1200" y="94"/>
                      <a:pt x="1179" y="137"/>
                    </a:cubicBezTo>
                    <a:cubicBezTo>
                      <a:pt x="1158" y="114"/>
                      <a:pt x="1140" y="103"/>
                      <a:pt x="1110" y="94"/>
                    </a:cubicBezTo>
                    <a:cubicBezTo>
                      <a:pt x="1080" y="63"/>
                      <a:pt x="1067" y="68"/>
                      <a:pt x="1024" y="76"/>
                    </a:cubicBezTo>
                    <a:cubicBezTo>
                      <a:pt x="1005" y="96"/>
                      <a:pt x="1000" y="117"/>
                      <a:pt x="981" y="137"/>
                    </a:cubicBezTo>
                    <a:cubicBezTo>
                      <a:pt x="671" y="125"/>
                      <a:pt x="822" y="148"/>
                      <a:pt x="689" y="102"/>
                    </a:cubicBezTo>
                    <a:cubicBezTo>
                      <a:pt x="683" y="93"/>
                      <a:pt x="679" y="84"/>
                      <a:pt x="672" y="76"/>
                    </a:cubicBezTo>
                    <a:cubicBezTo>
                      <a:pt x="664" y="67"/>
                      <a:pt x="653" y="61"/>
                      <a:pt x="646" y="51"/>
                    </a:cubicBezTo>
                    <a:cubicBezTo>
                      <a:pt x="611" y="0"/>
                      <a:pt x="669" y="47"/>
                      <a:pt x="612" y="8"/>
                    </a:cubicBezTo>
                    <a:cubicBezTo>
                      <a:pt x="586" y="11"/>
                      <a:pt x="558" y="6"/>
                      <a:pt x="534" y="16"/>
                    </a:cubicBezTo>
                    <a:cubicBezTo>
                      <a:pt x="518" y="22"/>
                      <a:pt x="526" y="87"/>
                      <a:pt x="551" y="59"/>
                    </a:cubicBezTo>
                    <a:close/>
                  </a:path>
                </a:pathLst>
              </a:custGeom>
              <a:gradFill rotWithShape="1">
                <a:gsLst>
                  <a:gs pos="0">
                    <a:srgbClr val="009900"/>
                  </a:gs>
                  <a:gs pos="100000">
                    <a:srgbClr val="006600"/>
                  </a:gs>
                </a:gsLst>
                <a:lin ang="5400000" scaled="1"/>
              </a:gradFill>
              <a:ln w="9525">
                <a:solidFill>
                  <a:schemeClr val="tx1"/>
                </a:solidFill>
                <a:round/>
                <a:headEnd/>
                <a:tailEnd/>
              </a:ln>
              <a:effectLst/>
            </p:spPr>
            <p:txBody>
              <a:bodyPr/>
              <a:lstStyle/>
              <a:p>
                <a:endParaRPr lang="ru-RU"/>
              </a:p>
            </p:txBody>
          </p:sp>
          <p:sp>
            <p:nvSpPr>
              <p:cNvPr id="27" name="Freeform 14"/>
              <p:cNvSpPr>
                <a:spLocks/>
              </p:cNvSpPr>
              <p:nvPr/>
            </p:nvSpPr>
            <p:spPr bwMode="auto">
              <a:xfrm>
                <a:off x="3198" y="1162"/>
                <a:ext cx="1028" cy="267"/>
              </a:xfrm>
              <a:custGeom>
                <a:avLst/>
                <a:gdLst/>
                <a:ahLst/>
                <a:cxnLst>
                  <a:cxn ang="0">
                    <a:pos x="495" y="0"/>
                  </a:cxn>
                  <a:cxn ang="0">
                    <a:pos x="272" y="43"/>
                  </a:cxn>
                  <a:cxn ang="0">
                    <a:pos x="229" y="78"/>
                  </a:cxn>
                  <a:cxn ang="0">
                    <a:pos x="220" y="103"/>
                  </a:cxn>
                  <a:cxn ang="0">
                    <a:pos x="194" y="112"/>
                  </a:cxn>
                  <a:cxn ang="0">
                    <a:pos x="40" y="121"/>
                  </a:cxn>
                  <a:cxn ang="0">
                    <a:pos x="229" y="189"/>
                  </a:cxn>
                  <a:cxn ang="0">
                    <a:pos x="340" y="267"/>
                  </a:cxn>
                  <a:cxn ang="0">
                    <a:pos x="753" y="224"/>
                  </a:cxn>
                  <a:cxn ang="0">
                    <a:pos x="916" y="258"/>
                  </a:cxn>
                  <a:cxn ang="0">
                    <a:pos x="1002" y="224"/>
                  </a:cxn>
                  <a:cxn ang="0">
                    <a:pos x="1028" y="146"/>
                  </a:cxn>
                  <a:cxn ang="0">
                    <a:pos x="1011" y="86"/>
                  </a:cxn>
                  <a:cxn ang="0">
                    <a:pos x="891" y="138"/>
                  </a:cxn>
                  <a:cxn ang="0">
                    <a:pos x="770" y="103"/>
                  </a:cxn>
                  <a:cxn ang="0">
                    <a:pos x="667" y="60"/>
                  </a:cxn>
                  <a:cxn ang="0">
                    <a:pos x="641" y="43"/>
                  </a:cxn>
                  <a:cxn ang="0">
                    <a:pos x="530" y="35"/>
                  </a:cxn>
                  <a:cxn ang="0">
                    <a:pos x="495" y="0"/>
                  </a:cxn>
                </a:cxnLst>
                <a:rect l="0" t="0" r="r" b="b"/>
                <a:pathLst>
                  <a:path w="1028" h="267">
                    <a:moveTo>
                      <a:pt x="495" y="0"/>
                    </a:moveTo>
                    <a:cubicBezTo>
                      <a:pt x="430" y="65"/>
                      <a:pt x="387" y="38"/>
                      <a:pt x="272" y="43"/>
                    </a:cubicBezTo>
                    <a:cubicBezTo>
                      <a:pt x="257" y="53"/>
                      <a:pt x="239" y="62"/>
                      <a:pt x="229" y="78"/>
                    </a:cubicBezTo>
                    <a:cubicBezTo>
                      <a:pt x="224" y="86"/>
                      <a:pt x="226" y="97"/>
                      <a:pt x="220" y="103"/>
                    </a:cubicBezTo>
                    <a:cubicBezTo>
                      <a:pt x="213" y="109"/>
                      <a:pt x="203" y="111"/>
                      <a:pt x="194" y="112"/>
                    </a:cubicBezTo>
                    <a:cubicBezTo>
                      <a:pt x="143" y="117"/>
                      <a:pt x="91" y="118"/>
                      <a:pt x="40" y="121"/>
                    </a:cubicBezTo>
                    <a:cubicBezTo>
                      <a:pt x="0" y="233"/>
                      <a:pt x="138" y="185"/>
                      <a:pt x="229" y="189"/>
                    </a:cubicBezTo>
                    <a:cubicBezTo>
                      <a:pt x="257" y="218"/>
                      <a:pt x="301" y="253"/>
                      <a:pt x="340" y="267"/>
                    </a:cubicBezTo>
                    <a:cubicBezTo>
                      <a:pt x="476" y="231"/>
                      <a:pt x="612" y="233"/>
                      <a:pt x="753" y="224"/>
                    </a:cubicBezTo>
                    <a:cubicBezTo>
                      <a:pt x="809" y="234"/>
                      <a:pt x="868" y="225"/>
                      <a:pt x="916" y="258"/>
                    </a:cubicBezTo>
                    <a:cubicBezTo>
                      <a:pt x="950" y="249"/>
                      <a:pt x="973" y="244"/>
                      <a:pt x="1002" y="224"/>
                    </a:cubicBezTo>
                    <a:cubicBezTo>
                      <a:pt x="1023" y="163"/>
                      <a:pt x="1015" y="190"/>
                      <a:pt x="1028" y="146"/>
                    </a:cubicBezTo>
                    <a:cubicBezTo>
                      <a:pt x="1022" y="126"/>
                      <a:pt x="1028" y="98"/>
                      <a:pt x="1011" y="86"/>
                    </a:cubicBezTo>
                    <a:cubicBezTo>
                      <a:pt x="984" y="66"/>
                      <a:pt x="917" y="128"/>
                      <a:pt x="891" y="138"/>
                    </a:cubicBezTo>
                    <a:cubicBezTo>
                      <a:pt x="818" y="129"/>
                      <a:pt x="827" y="123"/>
                      <a:pt x="770" y="103"/>
                    </a:cubicBezTo>
                    <a:cubicBezTo>
                      <a:pt x="731" y="66"/>
                      <a:pt x="710" y="81"/>
                      <a:pt x="667" y="60"/>
                    </a:cubicBezTo>
                    <a:cubicBezTo>
                      <a:pt x="658" y="55"/>
                      <a:pt x="651" y="45"/>
                      <a:pt x="641" y="43"/>
                    </a:cubicBezTo>
                    <a:cubicBezTo>
                      <a:pt x="605" y="36"/>
                      <a:pt x="567" y="38"/>
                      <a:pt x="530" y="35"/>
                    </a:cubicBezTo>
                    <a:cubicBezTo>
                      <a:pt x="495" y="23"/>
                      <a:pt x="507" y="35"/>
                      <a:pt x="495" y="0"/>
                    </a:cubicBezTo>
                    <a:close/>
                  </a:path>
                </a:pathLst>
              </a:custGeom>
              <a:gradFill rotWithShape="1">
                <a:gsLst>
                  <a:gs pos="0">
                    <a:srgbClr val="006600"/>
                  </a:gs>
                  <a:gs pos="50000">
                    <a:srgbClr val="009900"/>
                  </a:gs>
                  <a:gs pos="100000">
                    <a:srgbClr val="006600"/>
                  </a:gs>
                </a:gsLst>
                <a:lin ang="5400000" scaled="1"/>
              </a:gradFill>
              <a:ln w="9525">
                <a:solidFill>
                  <a:schemeClr val="tx1"/>
                </a:solidFill>
                <a:round/>
                <a:headEnd/>
                <a:tailEnd/>
              </a:ln>
              <a:effectLst/>
            </p:spPr>
            <p:txBody>
              <a:bodyPr/>
              <a:lstStyle/>
              <a:p>
                <a:endParaRPr lang="ru-RU"/>
              </a:p>
            </p:txBody>
          </p:sp>
        </p:gr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33123"/>
                                        </p:tgtEl>
                                        <p:attrNameLst>
                                          <p:attrName>style.visibility</p:attrName>
                                        </p:attrNameLst>
                                      </p:cBhvr>
                                      <p:to>
                                        <p:strVal val="visible"/>
                                      </p:to>
                                    </p:set>
                                    <p:anim calcmode="lin" valueType="num">
                                      <p:cBhvr>
                                        <p:cTn id="48" dur="500" fill="hold"/>
                                        <p:tgtEl>
                                          <p:spTgt spid="133123"/>
                                        </p:tgtEl>
                                        <p:attrNameLst>
                                          <p:attrName>ppt_w</p:attrName>
                                        </p:attrNameLst>
                                      </p:cBhvr>
                                      <p:tavLst>
                                        <p:tav tm="0">
                                          <p:val>
                                            <p:fltVal val="0"/>
                                          </p:val>
                                        </p:tav>
                                        <p:tav tm="100000">
                                          <p:val>
                                            <p:strVal val="#ppt_w"/>
                                          </p:val>
                                        </p:tav>
                                      </p:tavLst>
                                    </p:anim>
                                    <p:anim calcmode="lin" valueType="num">
                                      <p:cBhvr>
                                        <p:cTn id="49" dur="500" fill="hold"/>
                                        <p:tgtEl>
                                          <p:spTgt spid="133123"/>
                                        </p:tgtEl>
                                        <p:attrNameLst>
                                          <p:attrName>ppt_h</p:attrName>
                                        </p:attrNameLst>
                                      </p:cBhvr>
                                      <p:tavLst>
                                        <p:tav tm="0">
                                          <p:val>
                                            <p:fltVal val="0"/>
                                          </p:val>
                                        </p:tav>
                                        <p:tav tm="100000">
                                          <p:val>
                                            <p:strVal val="#ppt_h"/>
                                          </p:val>
                                        </p:tav>
                                      </p:tavLst>
                                    </p:anim>
                                    <p:animEffect transition="in" filter="fade">
                                      <p:cBhvr>
                                        <p:cTn id="50"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67283" y="2643182"/>
            <a:ext cx="332732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solidFill>
                  <a:srgbClr val="C00000"/>
                </a:solidFill>
                <a:latin typeface="Times New Roman" panose="02020603050405020304" pitchFamily="18" charset="0"/>
                <a:cs typeface="Times New Roman" panose="02020603050405020304" pitchFamily="18" charset="0"/>
              </a:rPr>
              <a:t>Заочные экскурсии</a:t>
            </a:r>
            <a:endParaRPr lang="ru-RU" sz="2800" b="1" cap="none" spc="0" dirty="0">
              <a:ln w="1143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605</Words>
  <Application>Microsoft Office PowerPoint</Application>
  <PresentationFormat>Экран (4:3)</PresentationFormat>
  <Paragraphs>103</Paragraphs>
  <Slides>20</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Century Gothic</vt:lpstr>
      <vt:lpstr>Comic Sans MS</vt:lpstr>
      <vt:lpstr>Times New Roman</vt:lpstr>
      <vt:lpstr>Wingdings</vt:lpstr>
      <vt:lpstr>Wingdings 3</vt:lpstr>
      <vt:lpstr>Легкий дым</vt:lpstr>
      <vt:lpstr>Презентация PowerPoint</vt:lpstr>
      <vt:lpstr> Игровые технологии  используются для решения следующих задач:</vt:lpstr>
      <vt:lpstr>Презентация PowerPoint</vt:lpstr>
      <vt:lpstr>Игровые формы на уроке литературы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Кроссворды        А. С. Пушкин. «Песнь о вещем Олеге».</vt:lpstr>
      <vt:lpstr>По горизонтали:</vt:lpstr>
      <vt:lpstr>По вертикали:</vt:lpstr>
      <vt:lpstr>Ответы на кроссворд.</vt:lpstr>
      <vt:lpstr>Презентация PowerPoint</vt:lpstr>
      <vt:lpstr>Презентация PowerPoint</vt:lpstr>
      <vt:lpstr>Ролевые игры.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27</cp:revision>
  <cp:lastPrinted>1601-01-01T00:00:00Z</cp:lastPrinted>
  <dcterms:created xsi:type="dcterms:W3CDTF">1601-01-01T00:00:00Z</dcterms:created>
  <dcterms:modified xsi:type="dcterms:W3CDTF">2025-01-19T17:04:48Z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