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8726A9-FA48-4B08-A5F5-11DFF0BD35DE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2A6DCC-22C6-4A0C-8312-39BBE57CFD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54726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диагностик измерений уровня развития мелкой </a:t>
            </a: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</a:t>
            </a:r>
            <a:b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МКОУ ДО ДДТ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  <a:b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Виценя Ирина Владимировна 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5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Неверно воспроизведенное количество элементов в детали рисунка не считается за ошибку, то есть неважно, сколько будет палочек в заборе, колечек дыма или линий в штриховке крыши.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</a:rPr>
              <a:t>4)Неправильное </a:t>
            </a:r>
            <a:r>
              <a:rPr lang="ru-RU" b="1" dirty="0">
                <a:latin typeface="Times New Roman"/>
                <a:ea typeface="Calibri"/>
              </a:rPr>
              <a:t>расположение деталей в пространстве рисунка (1 балл). </a:t>
            </a:r>
            <a:r>
              <a:rPr lang="ru-RU" dirty="0">
                <a:latin typeface="Times New Roman"/>
                <a:ea typeface="Calibri"/>
              </a:rPr>
              <a:t>К ошибкам этого рода относятся: расположение забора не на общей с основанием домика линии, а выше ее, домик как бы висит в воздухе, или ниже линии основания домика; смещение трубы к левому углу крыши; существенное смещение окна в какую-либо сторону от центра; расположение дыма более чем на 30° отклоняется от горизонтальной линии; основание крыши по размеру соответствует основанию домика, а не превышает его (на образце крыша нависает над домиком).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</a:rPr>
              <a:t>5)Отклонение </a:t>
            </a:r>
            <a:r>
              <a:rPr lang="ru-RU" b="1" dirty="0">
                <a:latin typeface="Times New Roman"/>
                <a:ea typeface="Calibri"/>
              </a:rPr>
              <a:t>прямых линий более чем на 30° </a:t>
            </a:r>
            <a:r>
              <a:rPr lang="ru-RU" dirty="0">
                <a:latin typeface="Times New Roman"/>
                <a:ea typeface="Calibri"/>
              </a:rPr>
              <a:t>от заданного направления (1 балл).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04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Сюда относится перекос (более чем на 30°) вертикальных и горизонтальных линий, из которых состоят домик и крыша; «заваливание» (более чем на 30°) палочек забора; изменение угла наклона боковых линий крыши (расположение их под прямым или тупым углом к основанию крыши вместо острого); отклонение линии основания забора более чем на 30° от горизонтальной линии.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</a:rPr>
              <a:t>6)Разрывы </a:t>
            </a:r>
            <a:r>
              <a:rPr lang="ru-RU" b="1" dirty="0">
                <a:latin typeface="Times New Roman"/>
                <a:ea typeface="Calibri"/>
              </a:rPr>
              <a:t>между линиями </a:t>
            </a:r>
            <a:r>
              <a:rPr lang="ru-RU" dirty="0">
                <a:latin typeface="Times New Roman"/>
                <a:ea typeface="Calibri"/>
              </a:rPr>
              <a:t>в тех местах, где они должны быть соединены (1 балл за каждый разрыв). В том случае, если линии штриховки на крыше не доходят до линии крыши, 1 балл ставится за всю штриховку в целом, а не за каждую неверную линию штриховки. 7. Залезание линий одна за другую (1 балл за каждое залезание).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5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В случае, когда линии штриховки на крыше залезают за линии крыши, 1 балл ставится за всю штриховку в целом, а не за каждую неверную линию штриховки.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Хорошее </a:t>
            </a:r>
            <a:r>
              <a:rPr lang="ru-RU" dirty="0">
                <a:latin typeface="Times New Roman"/>
                <a:ea typeface="Calibri"/>
              </a:rPr>
              <a:t>выполнение рисунка оценивается как «О» баллов. Таким образом, чем хуже выполнено задание, тем выше полученная испытуемым суммарная оценка.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Но </a:t>
            </a:r>
            <a:r>
              <a:rPr lang="ru-RU" dirty="0">
                <a:latin typeface="Times New Roman"/>
                <a:ea typeface="Calibri"/>
              </a:rPr>
              <a:t>при интерпретации результатов эксперимента необходимо учитывать возраст испытуемого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126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       При </a:t>
            </a:r>
            <a:r>
              <a:rPr lang="ru-RU" dirty="0">
                <a:latin typeface="Times New Roman"/>
                <a:ea typeface="Calibri"/>
              </a:rPr>
              <a:t>анализе детского рисунка необходимо обратить внимание на характер линий: очень жирные или «лохматые» линии могут свидетельствовать, согласно имеющейся по этому вопросу литературе, о состоянии тревожности ребенка. Но вывод о тревожности ни в коем случае нельзя делать на основании одного лишь рисунка. Возникшее подозрение необходимо проверить специальными экспериментальными методами по определению тревожности.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Методику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«Домик» можно проводить как индивидуально, так и в небольших группах. Результат выполнения методики в баллах обсчитывается не столько для сравнения одного ребенка с другим, сколько для прослеживания изменений в сенсомоторном развитии одного и того же ребенка в разном возрасте. Эксперимент нельзя проводить с плохо видящими детьми.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93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Тест на выявление переключаемости движений пальцев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рук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Кулак - ребро - ладонь» (А.Р.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Лурия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indent="0">
              <a:buNone/>
            </a:pPr>
            <a:endParaRPr lang="ru-RU" sz="2900" dirty="0" smtClean="0">
              <a:solidFill>
                <a:srgbClr val="000000"/>
              </a:solidFill>
              <a:latin typeface="Times New Roman"/>
            </a:endParaRPr>
          </a:p>
          <a:p>
            <a:pPr indent="0">
              <a:buNone/>
            </a:pPr>
            <a:r>
              <a:rPr lang="ru-RU" sz="2900" b="1" dirty="0" smtClean="0">
                <a:solidFill>
                  <a:srgbClr val="000000"/>
                </a:solidFill>
                <a:latin typeface="Times New Roman"/>
              </a:rPr>
              <a:t>Цель</a:t>
            </a:r>
            <a:r>
              <a:rPr lang="ru-RU" sz="2900" dirty="0">
                <a:solidFill>
                  <a:srgbClr val="000000"/>
                </a:solidFill>
                <a:latin typeface="Times New Roman"/>
              </a:rPr>
              <a:t>: определение уровня переключаемости движений пальцев доминантной руки.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>Ход тестирования</a:t>
            </a:r>
            <a:r>
              <a:rPr lang="ru-RU" sz="2900" dirty="0">
                <a:solidFill>
                  <a:srgbClr val="000000"/>
                </a:solidFill>
                <a:latin typeface="Times New Roman"/>
              </a:rPr>
              <a:t>: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Ребенку предлагается повторить по образцу, данному тестирующим, серию из девяти движений, которая состоит из трижды повторяющегося ряда движений «кулак -ребро - ладонь».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>«Игра на рояле»</a:t>
            </a:r>
            <a:endParaRPr lang="ru-RU" sz="2900" b="1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Ребенку предлагается поиграть на воображаемом рояле.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Могут быть нарушены: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  переключение с одного вида движений на другое;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  последовательность движений.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b="1" dirty="0">
                <a:solidFill>
                  <a:srgbClr val="000000"/>
                </a:solidFill>
                <a:latin typeface="Times New Roman"/>
              </a:rPr>
              <a:t>Интерпретация результатов тестирования</a:t>
            </a:r>
            <a:r>
              <a:rPr lang="ru-RU" sz="2900" dirty="0">
                <a:solidFill>
                  <a:srgbClr val="000000"/>
                </a:solidFill>
                <a:latin typeface="Times New Roman"/>
              </a:rPr>
              <a:t>: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Переключаемость оценивается как достаточная при безошибочном выполнении команд тестирующего.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sz="2900" dirty="0">
                <a:solidFill>
                  <a:srgbClr val="000000"/>
                </a:solidFill>
                <a:latin typeface="Times New Roman"/>
              </a:rPr>
              <a:t>Переключаемость считается недостаточно сформированной при нарушении переключаемости движений руки, когда характер действия тестируемого не соответствует командам тестирующего.</a:t>
            </a:r>
            <a:endParaRPr lang="ru-RU" sz="2900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lang="ru-RU" sz="2900" dirty="0"/>
              <a:t/>
            </a:r>
            <a:br>
              <a:rPr lang="ru-RU" sz="2900" dirty="0"/>
            </a:b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5353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Тест на определение уровня точности выполнения движений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пальцами</a:t>
            </a:r>
          </a:p>
          <a:p>
            <a:pPr indent="180340" algn="ctr"/>
            <a:r>
              <a:rPr lang="ru-RU" dirty="0">
                <a:solidFill>
                  <a:srgbClr val="000000"/>
                </a:solidFill>
                <a:latin typeface="Times New Roman"/>
              </a:rPr>
              <a:t>Колечки»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Цель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: определение уровня умения ребенка совершать движения пальцами рук с заданной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точностью.</a:t>
            </a:r>
            <a:endParaRPr lang="ru-RU" sz="2400" dirty="0" smtClean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Ход тестирования:</a:t>
            </a:r>
            <a:endParaRPr lang="ru-RU" sz="2400" b="1" dirty="0" smtClean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Тестирующий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предлагает ребенку последовательно делать колечки двумя пальцами ведущей руки: большим и указательным; большим и средним; большим и безымянным; большим и мизинцем.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Тестирование рекомендуется повторить 3 раза, слегка убыстряя темп движений.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056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«Зайчик»</a:t>
            </a:r>
            <a:endParaRPr lang="ru-RU" sz="2400" b="1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Ход тестирования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: Одновременно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вытянуть указательный и средний палец правой руки, остальные пальцы собраны в щепоть, потом левой, затем одновременно.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Интерпретация результатов тестирования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: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Точность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выполнения движений пальцами считается достаточной, если ребенок соединяет пальцы колечками ловко, не сбиваясь, не нарушая последовательности.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pPr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Точность выполнения движений пальцами считается недостаточной при нарушении точности, ловкости, последовательности соединения пальцев в колечки.</a:t>
            </a:r>
            <a:endParaRPr lang="ru-RU" sz="2400" dirty="0">
              <a:solidFill>
                <a:srgbClr val="000000"/>
              </a:solidFill>
              <a:latin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38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Используемая литература: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1.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.Лосев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П.,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Плутаева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Е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Развитие мелкой моторики у детей 5-7 лет.№3,5,6 2005.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20574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2. Воробьева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Л.В. Развивающие игры для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школьников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СПб, Издательский дом «Литера», 2006.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 Калинина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Т.В. Пальчиковые игры и упражнения для детей 2-7 лет. Издательство «Учитель», Волгоград, 2008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4 .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Синицына Е. «Умные пальчики» Москва, издательство «Лист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», 1999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5 .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Тимофеева Е.Ю. Пальчиковые шаги. Упражнения на развитие мелкой моторики» СПб, издательство «Корона-Век», 2007.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6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Стефанова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Н.Л. Развитие мелкой моторики и речи у детей 3-7 лет..</a:t>
            </a:r>
            <a:endParaRPr lang="ru-RU" sz="2000" dirty="0">
              <a:solidFill>
                <a:srgbClr val="000000"/>
              </a:solidFill>
              <a:latin typeface="Calibri"/>
            </a:endParaRPr>
          </a:p>
          <a:p>
            <a:pPr marL="0" indent="0" algn="just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04119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8326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Методика «Домик» Н. И. </a:t>
            </a:r>
            <a:r>
              <a:rPr lang="ru-RU" b="1" dirty="0" err="1" smtClean="0">
                <a:effectLst/>
                <a:latin typeface="Times New Roman"/>
                <a:ea typeface="Calibri"/>
                <a:cs typeface="Times New Roman"/>
              </a:rPr>
              <a:t>Гуткина</a:t>
            </a:r>
            <a:endParaRPr lang="ru-RU" b="1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Мелкая </a:t>
            </a:r>
            <a:r>
              <a:rPr lang="ru-RU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моторика – это способность выполнять мелкие и точные движения кистями и пальцами рук в результате скоординированных действий систем организма (Мышечной, нервной, костной с использованием зрительной системой) Чем предметнее двигательный акт, тем более высоким является «уровень построения движения» и тем более высокие уровни нервной системы вносят свой вклад в урегулирование этой задачи и реализации соответствующих движений.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28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4867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sz="1800" dirty="0" smtClean="0">
                <a:effectLst/>
                <a:latin typeface="Times New Roman"/>
                <a:ea typeface="Calibri"/>
                <a:cs typeface="Times New Roman"/>
              </a:rPr>
              <a:t>   Методика «Домик» (Н. И. </a:t>
            </a:r>
            <a:r>
              <a:rPr lang="ru-RU" sz="1800" dirty="0" err="1" smtClean="0">
                <a:effectLst/>
                <a:latin typeface="Times New Roman"/>
                <a:ea typeface="Calibri"/>
                <a:cs typeface="Times New Roman"/>
              </a:rPr>
              <a:t>Гуткина</a:t>
            </a:r>
            <a:r>
              <a:rPr lang="ru-RU" sz="1800" dirty="0" smtClean="0">
                <a:effectLst/>
                <a:latin typeface="Times New Roman"/>
                <a:ea typeface="Calibri"/>
                <a:cs typeface="Times New Roman"/>
              </a:rPr>
              <a:t>) представляет собой задание на срисовывание картинки, изображающей домик, отдельные детали которого составлены из элементов прописных букв.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r>
              <a:rPr lang="ru-RU" sz="1800" b="1" dirty="0" smtClean="0">
                <a:effectLst/>
                <a:latin typeface="Times New Roman"/>
                <a:ea typeface="Calibri"/>
                <a:cs typeface="Times New Roman"/>
              </a:rPr>
              <a:t>Цель исследования</a:t>
            </a:r>
            <a:r>
              <a:rPr lang="ru-RU" sz="1800" dirty="0" smtClean="0">
                <a:effectLst/>
                <a:latin typeface="Times New Roman"/>
                <a:ea typeface="Calibri"/>
                <a:cs typeface="Times New Roman"/>
              </a:rPr>
              <a:t>: определить способность ребенка копировать сложный образец. Задание позволяет выявить умение ребенка ориентироваться на образец, точно его копировать, определить особенности развития произвольного внимания, пространственного восприятия, сенсомоторной координации и тонкой моторики руки. Материал и оборудование: образец рисунка, лист бумаги, простой карандаш Процедура обследования </a:t>
            </a:r>
            <a:endParaRPr lang="ru-RU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14300" algn="l"/>
              </a:tabLst>
            </a:pPr>
            <a:endParaRPr lang="ru-RU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73016"/>
            <a:ext cx="432048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Перед выполнением задания ребенку дается следующая инструкция: «Перед тобой лежат лист бумаги и карандаш. Я прошу тебя на этом листе нарисовать точно такую картинку, как на этом листке (перед испытуемым кладется листок с изображением домика). Не торопись, будь внимателен, постарайся, чтобы твой рисунок был точно такой же, как на этом образце. Если ты что-то нарисуешь не так, не стирай ни резинкой, ни пальцем (необходимо проследить, чтобы у ребенка не было резинки). Надо поверх неправильного или рядом нарисовать правильно. Тебе понятно задание? Тогда приступай к работе».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7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По ходу выполнения задания необходимо зафиксировать: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1)какой </a:t>
            </a:r>
            <a:r>
              <a:rPr lang="ru-RU" dirty="0">
                <a:latin typeface="Times New Roman"/>
                <a:ea typeface="Calibri"/>
              </a:rPr>
              <a:t>рукой рисует ребенок (правой или левой); </a:t>
            </a:r>
            <a:r>
              <a:rPr lang="ru-RU" dirty="0" smtClean="0">
                <a:latin typeface="Times New Roman"/>
                <a:ea typeface="Calibri"/>
              </a:rPr>
              <a:t>2)как </a:t>
            </a:r>
            <a:r>
              <a:rPr lang="ru-RU" dirty="0">
                <a:latin typeface="Times New Roman"/>
                <a:ea typeface="Calibri"/>
              </a:rPr>
              <a:t>он работает с образцом: часто ли смотрит на него, проводит ли воздушные линии над рисунком-образцом, повторяющие контуры картинки, сверяет ли сделанное с образцом или, мельком взглянув на него, рисует по памяти</a:t>
            </a:r>
            <a:r>
              <a:rPr lang="ru-RU" dirty="0" smtClean="0">
                <a:latin typeface="Times New Roman"/>
                <a:ea typeface="Calibri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3)быстро или медленно проводит линии;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4)отвлекается ли во время работы;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5)высказывания и вопросы во время работы;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6)сверят ли после окончания работы свой рисунок с образцом. </a:t>
            </a:r>
          </a:p>
          <a:p>
            <a:pPr marL="0" indent="0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75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Когда ребёнок сообщает по окончании работы, ему предлагается проверить, все ли у него верно. Если он увидит неточности в своем рисунке, то может их исправить, но это должно быть зарегистрировано экспериментатором.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20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Обработка и анализ результатов</a:t>
            </a:r>
          </a:p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Обработка экспериментального материала проводится путем подсчета баллов, начисляемых за ошибки. Ошибки бывают следующими.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Calibri"/>
              </a:rPr>
              <a:t>1)Отсутствие </a:t>
            </a:r>
            <a:r>
              <a:rPr lang="ru-RU" b="1" dirty="0">
                <a:latin typeface="Times New Roman"/>
                <a:ea typeface="Calibri"/>
              </a:rPr>
              <a:t>какой-либо детали рисунка (4 балла). </a:t>
            </a:r>
            <a:r>
              <a:rPr lang="ru-RU" dirty="0">
                <a:latin typeface="Times New Roman"/>
                <a:ea typeface="Calibri"/>
              </a:rPr>
              <a:t>На рисунке могут отсутствовать забор (одна или две половины), дым, труба, крыша, штриховка на крыше, окно, линия, изображающая основание домика.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2) </a:t>
            </a:r>
            <a:r>
              <a:rPr lang="ru-RU" b="1" dirty="0">
                <a:latin typeface="Times New Roman"/>
                <a:ea typeface="Calibri"/>
              </a:rPr>
              <a:t>Увеличение отдельных деталей рисунка более чем в два раза</a:t>
            </a:r>
            <a:r>
              <a:rPr lang="ru-RU" dirty="0">
                <a:latin typeface="Times New Roman"/>
                <a:ea typeface="Calibri"/>
              </a:rPr>
              <a:t> при относительно правильном сохранении размера всего рисунка (3 балла за каждую увеличенную деталь).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3) </a:t>
            </a:r>
            <a:r>
              <a:rPr lang="ru-RU" b="1" dirty="0" smtClean="0">
                <a:latin typeface="Times New Roman"/>
                <a:ea typeface="Calibri"/>
              </a:rPr>
              <a:t>Неправильно </a:t>
            </a:r>
            <a:r>
              <a:rPr lang="ru-RU" b="1" dirty="0">
                <a:latin typeface="Times New Roman"/>
                <a:ea typeface="Calibri"/>
              </a:rPr>
              <a:t>изображенный элемент рисунка </a:t>
            </a:r>
            <a:r>
              <a:rPr lang="ru-RU" dirty="0">
                <a:latin typeface="Times New Roman"/>
                <a:ea typeface="Calibri"/>
              </a:rPr>
              <a:t>(3 балла).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Неправильно могут быть изображены колечки дыма, забор, штриховка на крыше, окно, труба. Причем если неправильно нарисованы палочки, из которых состоит правая (левая) часть забора, то 2 балла начисляется не за каждую неправильно изображенную палочку, а за всю правую (левую) часть забора целиком. То же самое относится и к колечкам дыма, выходящего из трубы, и к штриховке на крыше дома: 2 балла начисляется не за каждое неправильное колечко, а за весь неверно скопированный дым; не за каждую неправильную линию в штриховке, а за всю штриховку в целом.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47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/>
                <a:ea typeface="Calibri"/>
              </a:rPr>
              <a:t>Правая и левая части забора оцениваются отдельно: так, если неправильно срисована правая часть, а левая скопирована без ошибки (или наоборот), то испытуемый получает за нарисованный забор 2 балла; если же допущены ошибки и в правой, и в левой части, то испытуемый получает 4 балла (за каждую часть по 2 балла). Если часть правой (левой) стороны забора скопирована верно, а часть неверно, то за эту сторону забора начисляется 1 балл; то же самое относится и к колечкам дыма, и к штриховке на крыше: если только одна часть колечек дыма срисована правильно, то дым оценивается 1 баллом; если только одна часть штриховки на крыше воспроизведена верно, то вся штриховка оценивается 1 баллом.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0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1422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Сборник диагностик измерений уровня развития мелкой моторики    Составитель: педагог дополнительного образования МКОУ ДО ДДТ первой квалификационной категории Виценя Ирина Владимировна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Сборник диагностик измерений уровня развития мелкой моторики</dc:title>
  <dc:creator>Ira_Wizenya</dc:creator>
  <cp:lastModifiedBy>Ira_Wizenya</cp:lastModifiedBy>
  <cp:revision>6</cp:revision>
  <dcterms:created xsi:type="dcterms:W3CDTF">2020-09-16T13:38:56Z</dcterms:created>
  <dcterms:modified xsi:type="dcterms:W3CDTF">2020-09-16T15:28:37Z</dcterms:modified>
</cp:coreProperties>
</file>