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7967CE-B10C-4D03-B1AF-D79E7C198AC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D8443F-0B67-4BA5-BAEE-6D37EA3E69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5%D1%81%D1%82_%C2%AB%D0%9F%D0%B5%D1%80%D0%B5%D0%BF%D1%83%D1%82%D0%B0%D0%BD%D0%BD%D1%8B%D0%B5_%D0%BB%D0%B8%D0%BD%D0%B8%D0%B8%C2%BB#cite_ref-4" TargetMode="External"/><Relationship Id="rId2" Type="http://schemas.openxmlformats.org/officeDocument/2006/relationships/hyperlink" Target="https://ru.wikipedia.org/wiki/%D0%A2%D0%B5%D1%81%D1%82_%C2%AB%D0%9F%D0%B5%D1%80%D0%B5%D0%BF%D1%83%D1%82%D0%B0%D0%BD%D0%BD%D1%8B%D0%B5_%D0%BB%D0%B8%D0%BD%D0%B8%D0%B8%C2%BB#cite_ref-3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&#1058;&#1077;&#1089;&#1090;_" TargetMode="External"/><Relationship Id="rId4" Type="http://schemas.openxmlformats.org/officeDocument/2006/relationships/hyperlink" Target="https://cyberleninka.ru/article/v/test-perepletennyh-liniy-a-reya-metodika-issledovaniya-kontsentratsii-proizvolnogo-vnimaniya-mladshih-shkolniko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/>
              <a:t>Сборник диагностических методик измерения устойчивости внимания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</a:t>
            </a:r>
            <a:b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МКОУ ДО ДДТ</a:t>
            </a:r>
            <a:b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квалификационной категории</a:t>
            </a:r>
            <a:b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Виценя Ирина Владимировна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8330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5966666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b="0" dirty="0" smtClean="0">
                <a:solidFill>
                  <a:schemeClr val="tx1"/>
                </a:solidFill>
                <a:effectLst/>
                <a:latin typeface="Comic Sans MS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  <a:latin typeface="Comic Sans MS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Comic Sans MS"/>
              </a:rPr>
              <a:t>Тест </a:t>
            </a:r>
            <a:r>
              <a:rPr lang="ru-RU" b="0" dirty="0">
                <a:solidFill>
                  <a:schemeClr val="tx1"/>
                </a:solidFill>
                <a:effectLst/>
                <a:latin typeface="Comic Sans MS"/>
              </a:rPr>
              <a:t>«корректурная проба»</a:t>
            </a:r>
            <a:r>
              <a:rPr lang="ru-RU" b="0" dirty="0">
                <a:solidFill>
                  <a:srgbClr val="00B0F0"/>
                </a:solidFill>
                <a:effectLst/>
                <a:latin typeface="Comic Sans MS"/>
              </a:rPr>
              <a:t/>
            </a:r>
            <a:br>
              <a:rPr lang="ru-RU" b="0" dirty="0">
                <a:solidFill>
                  <a:srgbClr val="00B0F0"/>
                </a:solidFill>
                <a:effectLst/>
                <a:latin typeface="Comic Sans MS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8208912" cy="45365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000000"/>
                </a:solidFill>
                <a:latin typeface="trebuchet ms"/>
              </a:rPr>
              <a:t>Цель: </a:t>
            </a:r>
            <a:r>
              <a:rPr lang="ru-RU" dirty="0" err="1" smtClean="0">
                <a:solidFill>
                  <a:srgbClr val="000000"/>
                </a:solidFill>
                <a:latin typeface="trebuchet ms"/>
              </a:rPr>
              <a:t>ыявление</a:t>
            </a:r>
            <a:r>
              <a:rPr lang="ru-RU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dirty="0">
                <a:solidFill>
                  <a:srgbClr val="000000"/>
                </a:solidFill>
                <a:latin typeface="trebuchet ms"/>
              </a:rPr>
              <a:t>скорости распределения внимания, его объема и устойчивости.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trebuchet ms"/>
              </a:rPr>
              <a:t>Ребенку предлагается таблица с любыми знаками. Например, при буквенной форме корректурной пробы ребенок должен как можно быстрее находить и зачеркивать какую-либо букву. Фиксируется время, затраченное на выполнение задания, и количество ошибок.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trebuchet ms"/>
              </a:rPr>
              <a:t>Норма объема внимания для детей 6-7 лет — 400 знаков и выше, концентрации — 10 ошибок и менее; </a:t>
            </a:r>
            <a:endParaRPr lang="ru-RU" dirty="0" smtClean="0">
              <a:solidFill>
                <a:srgbClr val="000000"/>
              </a:solidFill>
              <a:latin typeface="trebuchet ms"/>
            </a:endParaRPr>
          </a:p>
          <a:p>
            <a:pPr algn="l"/>
            <a:r>
              <a:rPr lang="ru-RU" dirty="0" smtClean="0">
                <a:solidFill>
                  <a:srgbClr val="000000"/>
                </a:solidFill>
                <a:latin typeface="trebuchet ms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trebuchet ms"/>
              </a:rPr>
              <a:t>детей 8-10 лет — 600 знаков и выше, концентрации — 5 ошибок и менее.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trebuchet ms"/>
              </a:rPr>
              <a:t>Время работы — 5 минут.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trebuchet ms"/>
              </a:rPr>
              <a:t>Инструкция: «На бланке с буквами отчеркните первый ряд букв. Ваша задача заключается в том, чтобы, просматривая ряды букв слева направо, вычеркивать такие же буквы, как и первые.</a:t>
            </a:r>
            <a:br>
              <a:rPr lang="ru-RU" dirty="0">
                <a:solidFill>
                  <a:srgbClr val="000000"/>
                </a:solidFill>
                <a:latin typeface="trebuchet ms"/>
              </a:rPr>
            </a:br>
            <a:r>
              <a:rPr lang="ru-RU" dirty="0">
                <a:solidFill>
                  <a:srgbClr val="000000"/>
                </a:solidFill>
                <a:latin typeface="trebuchet ms"/>
              </a:rPr>
              <a:t>Работать надо быстро и точно. Время работы — 5 минут».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07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67" y="188640"/>
            <a:ext cx="7706476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4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5966666" cy="1472376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>
                <a:solidFill>
                  <a:schemeClr val="tx1"/>
                </a:solidFill>
                <a:effectLst/>
                <a:latin typeface="Comic Sans MS"/>
              </a:rPr>
              <a:t>«S-</a:t>
            </a:r>
            <a:r>
              <a:rPr lang="ru-RU" b="0" dirty="0">
                <a:solidFill>
                  <a:schemeClr val="tx1"/>
                </a:solidFill>
                <a:effectLst/>
                <a:latin typeface="Comic Sans MS"/>
              </a:rPr>
              <a:t>ТЕСТ»</a:t>
            </a:r>
            <a:br>
              <a:rPr lang="ru-RU" b="0" dirty="0">
                <a:solidFill>
                  <a:schemeClr val="tx1"/>
                </a:solidFill>
                <a:effectLst/>
                <a:latin typeface="Comic Sans MS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352928" cy="5184576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rgbClr val="000000"/>
                </a:solidFill>
                <a:latin typeface="trebuchet ms"/>
              </a:rPr>
              <a:t>Цель: </a:t>
            </a:r>
            <a:r>
              <a:rPr lang="ru-RU" dirty="0" smtClean="0">
                <a:solidFill>
                  <a:srgbClr val="000000"/>
                </a:solidFill>
                <a:latin typeface="trebuchet ms"/>
              </a:rPr>
              <a:t>определение </a:t>
            </a:r>
            <a:r>
              <a:rPr lang="ru-RU" dirty="0">
                <a:solidFill>
                  <a:srgbClr val="000000"/>
                </a:solidFill>
                <a:latin typeface="trebuchet ms"/>
              </a:rPr>
              <a:t>скорости распределения и переключения внимания.</a:t>
            </a:r>
          </a:p>
          <a:p>
            <a:pPr algn="l"/>
            <a:r>
              <a:rPr lang="ru-RU" b="1" dirty="0" smtClean="0">
                <a:solidFill>
                  <a:srgbClr val="000000"/>
                </a:solidFill>
                <a:latin typeface="trebuchet ms"/>
              </a:rPr>
              <a:t>Инструкция:</a:t>
            </a:r>
          </a:p>
          <a:p>
            <a:pPr algn="l"/>
            <a:r>
              <a:rPr lang="ru-RU" dirty="0" smtClean="0">
                <a:solidFill>
                  <a:srgbClr val="000000"/>
                </a:solidFill>
                <a:latin typeface="trebuchet ms"/>
              </a:rPr>
              <a:t>Ребенку </a:t>
            </a:r>
            <a:r>
              <a:rPr lang="ru-RU" dirty="0">
                <a:solidFill>
                  <a:srgbClr val="000000"/>
                </a:solidFill>
                <a:latin typeface="trebuchet ms"/>
              </a:rPr>
              <a:t>дается бланк с различными элементами фигур и целыми фигурами — эталонами.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trebuchet ms"/>
              </a:rPr>
              <a:t>Попросите ребенка внимательно на элементы фигур и, сравнивая их с эталонами, одним- двумя штрихами дополнить их до целостных фигур.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trebuchet ms"/>
              </a:rPr>
              <a:t>Проведите тренировку на отдельном листочке. Убедитесь, что ребенок понял задание.</a:t>
            </a:r>
          </a:p>
          <a:p>
            <a:pPr algn="l"/>
            <a:r>
              <a:rPr lang="ru-RU" b="1" dirty="0" smtClean="0">
                <a:solidFill>
                  <a:srgbClr val="000000"/>
                </a:solidFill>
                <a:latin typeface="trebuchet ms"/>
              </a:rPr>
              <a:t>Оценка:</a:t>
            </a:r>
          </a:p>
          <a:p>
            <a:pPr algn="l"/>
            <a:r>
              <a:rPr lang="ru-RU" dirty="0" smtClean="0">
                <a:solidFill>
                  <a:srgbClr val="000000"/>
                </a:solidFill>
                <a:latin typeface="trebuchet ms"/>
              </a:rPr>
              <a:t>Оценивается </a:t>
            </a:r>
            <a:r>
              <a:rPr lang="ru-RU" dirty="0">
                <a:solidFill>
                  <a:srgbClr val="000000"/>
                </a:solidFill>
                <a:latin typeface="trebuchet ms"/>
              </a:rPr>
              <a:t>число правильно дополненных фигур, а также скорость выполнения всего задания.</a:t>
            </a:r>
          </a:p>
          <a:p>
            <a:pPr algn="l"/>
            <a:r>
              <a:rPr lang="ru-RU" dirty="0">
                <a:solidFill>
                  <a:srgbClr val="000000"/>
                </a:solidFill>
                <a:latin typeface="trebuchet ms"/>
              </a:rPr>
              <a:t>Дети 6-7 лет справляются со всем заданием за 3-4 минуты и делают не более 5 ошибок.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476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9859"/>
            <a:ext cx="5400600" cy="658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365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966666" cy="161639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2276872"/>
            <a:ext cx="7704856" cy="41044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Альманах </a:t>
            </a:r>
            <a:r>
              <a:rPr lang="ru-RU" dirty="0"/>
              <a:t>психологических тестов – М.: Изд-во КСП, 1996. – 400 с. </a:t>
            </a:r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Бурлачук</a:t>
            </a:r>
            <a:r>
              <a:rPr lang="ru-RU" dirty="0"/>
              <a:t> Л. Ф., Морозов С. М. Словарь-справочник по психодиагностике. – СПб.: Питер, 2000. – 528 с.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. Рубинштейн С. Л. Основы общей психологии: В 2-х т. Т. II. – М.: Педагогика, 1989. – 327 с. </a:t>
            </a:r>
            <a:endParaRPr lang="ru-RU" dirty="0" smtClean="0"/>
          </a:p>
          <a:p>
            <a:pPr algn="just"/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Киршбаум</a:t>
            </a:r>
            <a:r>
              <a:rPr lang="ru-RU" dirty="0"/>
              <a:t> Э. И., </a:t>
            </a:r>
            <a:r>
              <a:rPr lang="ru-RU" dirty="0" err="1"/>
              <a:t>Еремеева</a:t>
            </a:r>
            <a:r>
              <a:rPr lang="ru-RU" dirty="0"/>
              <a:t> А. И. Психические состояния. – Владивосток: Изд-во </a:t>
            </a:r>
            <a:r>
              <a:rPr lang="ru-RU" dirty="0" err="1"/>
              <a:t>Дальневост</a:t>
            </a:r>
            <a:r>
              <a:rPr lang="ru-RU" dirty="0"/>
              <a:t>. Ун-та. – 1990. – 144 с. </a:t>
            </a:r>
            <a:endParaRPr lang="ru-RU" dirty="0" smtClean="0"/>
          </a:p>
          <a:p>
            <a:pPr algn="just"/>
            <a:r>
              <a:rPr lang="ru-RU" dirty="0" smtClean="0"/>
              <a:t>5</a:t>
            </a:r>
            <a:r>
              <a:rPr lang="ru-RU" dirty="0"/>
              <a:t>. Климов Е. А. Основы психологии. Практикум: Учеб. пособие для вузов. – М.: ЮНИТИ, 1999. – 175 с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6. Словарь практического психолога / Под ред. С. Ю. Головин. – Минск.: </a:t>
            </a:r>
            <a:r>
              <a:rPr lang="ru-RU" dirty="0" err="1"/>
              <a:t>Харвест</a:t>
            </a:r>
            <a:r>
              <a:rPr lang="ru-RU" dirty="0"/>
              <a:t>, 1997. – 800 с. </a:t>
            </a:r>
            <a:endParaRPr lang="ru-RU" dirty="0" smtClean="0"/>
          </a:p>
          <a:p>
            <a:pPr algn="just"/>
            <a:r>
              <a:rPr lang="ru-RU" dirty="0" smtClean="0"/>
              <a:t>7</a:t>
            </a:r>
            <a:r>
              <a:rPr lang="ru-RU" dirty="0"/>
              <a:t>. Современная психология: Справочное руководство. – М.: ИНФРА, 1999. – 668 с</a:t>
            </a:r>
          </a:p>
        </p:txBody>
      </p:sp>
    </p:spTree>
    <p:extLst>
      <p:ext uri="{BB962C8B-B14F-4D97-AF65-F5344CB8AC3E}">
        <p14:creationId xmlns:p14="http://schemas.microsoft.com/office/powerpoint/2010/main" val="118027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8136904" cy="645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«Перепутанные линии»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effectLst/>
                <a:latin typeface="Times New Roman"/>
                <a:ea typeface="Calibri"/>
              </a:rPr>
              <a:t>измерение степени концентрации и устойчивости зрительного внимания.</a:t>
            </a: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202122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Calibri"/>
                <a:cs typeface="Times New Roman"/>
              </a:rPr>
              <a:t>Диагностика может проводиться как индивидуально, так и в группе.</a:t>
            </a:r>
          </a:p>
          <a:p>
            <a:pPr indent="180340">
              <a:spcAft>
                <a:spcPts val="0"/>
              </a:spcAft>
            </a:pPr>
            <a:endParaRPr lang="ru-RU" sz="1400" dirty="0" smtClean="0">
              <a:solidFill>
                <a:srgbClr val="202122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180340">
              <a:spcAft>
                <a:spcPts val="0"/>
              </a:spcAft>
            </a:pPr>
            <a:r>
              <a:rPr lang="ru-RU" b="1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Инструкция испытуемому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«Перед Вами на бланке ряд перепутанных между собой линий. Каждая из них начинается слева и заканчивается справа. Ваша задача — проследить каждую линию слева направо и в той клетке, где она заканчивается, проставить ее номер. Начинать нужно с линии 1, затем перейти к линии 2 и т. д. до конца. Следить за линиями надо только глазами; помогать себе пальцами, карандашом нельзя. Старайтесь работать быстро и не делать ошибок». </a:t>
            </a:r>
          </a:p>
          <a:p>
            <a:pPr indent="180340">
              <a:spcAft>
                <a:spcPts val="0"/>
              </a:spcAft>
            </a:pP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</a:rPr>
              <a:t>Ели опыт проводится коллективно, то в инструкцию можно добавить: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180340">
              <a:spcAft>
                <a:spcPts val="0"/>
              </a:spcAft>
            </a:pP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</a:rPr>
              <a:t>1 вариант: «Выполнив задание, поднимите руку. Я запишу ваше время на нижней части вашего бланка».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Calibri"/>
              </a:rPr>
              <a:t>   2 вариант: Задается определённое время для выполнения задания, после чего дается команда «Стоп», и работа прекращается. В данном варианте заданное время для прохождения теста зависит от возрастной категории испытуемых.</a:t>
            </a:r>
            <a:r>
              <a:rPr lang="ru-RU" dirty="0" smtClean="0">
                <a:solidFill>
                  <a:srgbClr val="202122"/>
                </a:solidFill>
                <a:effectLst/>
                <a:latin typeface="Calibri"/>
                <a:ea typeface="Calibri"/>
                <a:cs typeface="Times New Roman"/>
              </a:rPr>
              <a:t> Здесь учитывается только количество правильных ответов за установленное время</a:t>
            </a:r>
            <a:endParaRPr lang="ru-RU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1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89689"/>
            <a:ext cx="396044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3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424936" cy="5082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При выполнении задания необходимо отслеживать, что преобладает у испытуемого: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установка на скорость или точность;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уверен ли в себе испытуемый, проверяет ли себя;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испытывает ли трудности при прослеживании по линии (в начале, в середине или в конце);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пытается ли он помочь себе ( не смотря на запрет) пальцем либо карандашом.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При этом необходимо фиксировать время, за которое испытуемый прослеживает каждые пять линий по порядку (с 1 по 5, с 6 по 10 и т.д.), что даст возможность судить о влиянии утомления на выполнение задания. В этом случае бланк протокола имеет следующий вид:</a:t>
            </a: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67677"/>
              </p:ext>
            </p:extLst>
          </p:nvPr>
        </p:nvGraphicFramePr>
        <p:xfrm>
          <a:off x="611560" y="4293096"/>
          <a:ext cx="2722245" cy="1770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845"/>
                <a:gridCol w="1215390"/>
                <a:gridCol w="842010"/>
              </a:tblGrid>
              <a:tr h="295275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/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№ линий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 в секундах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Примечания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5275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1-5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4480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6-10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5275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11-15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5275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16-20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5275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21-25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14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664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Обработка результатов.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 варианте с ограничением времени обработка сводится к подсчету (с помощью заранее заготовленного «ключа») числа правильно прослеженных линий (количество ошибок и числа линий, оставшихся не прослеженными); в варианте без ограничения времени добавляется еще и время выполнения задания. В последнем случае можно вычислить показатель успешности выполнения задания (У):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У=Т*25/Н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Где Т- время выполнения задания (мин);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25- количество линий в бланке;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Н- количество правильно отслеженных линий.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180340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</a:rPr>
              <a:t>Полученные показатели  интерпретируют, исходя из того, что ошибки в прослеживании линий и медленный темп работы (большое время поиска) при нормальной остроте зрения свидетельствует о слабой концентрации внимания. Об устойчивости (или наоборот, истощаемости) концентрированного внимания судят по сохранению (либо) снижению темпа работы от начала к концу задания.</a:t>
            </a:r>
            <a:br>
              <a:rPr lang="ru-RU" dirty="0" smtClean="0">
                <a:effectLst/>
                <a:latin typeface="Times New Roman"/>
                <a:ea typeface="Calibri"/>
              </a:rPr>
            </a:br>
            <a:r>
              <a:rPr lang="ru-RU" dirty="0" smtClean="0">
                <a:effectLst/>
                <a:latin typeface="Times New Roman"/>
                <a:ea typeface="Calibri"/>
              </a:rPr>
              <a:t>После получения индивидуальных оценок успешности (У) или показателей количества правильно прослеженных линий (в варианте с ограничением времени) вычисляются соответствующие средне-групповые оценки, строятся 95%-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ные</a:t>
            </a:r>
            <a:r>
              <a:rPr lang="ru-RU" dirty="0" smtClean="0">
                <a:effectLst/>
                <a:latin typeface="Times New Roman"/>
                <a:ea typeface="Calibri"/>
              </a:rPr>
              <a:t> доверительные интервалы и делаются диагностические  выводы. Результаты можно сравнивать с данными, полученными на различных контингентах испытуемых.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090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7522"/>
              </p:ext>
            </p:extLst>
          </p:nvPr>
        </p:nvGraphicFramePr>
        <p:xfrm>
          <a:off x="2339752" y="889346"/>
          <a:ext cx="4896543" cy="98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517"/>
                <a:gridCol w="1061026"/>
                <a:gridCol w="923279"/>
                <a:gridCol w="1978721"/>
              </a:tblGrid>
              <a:tr h="491480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19 и более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-отлично;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4 - 9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 удовлетворительно;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1480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10 - 18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 хорошо;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и менее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 неудовлетворительно.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3688" y="260648"/>
            <a:ext cx="57584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Критерии оценки по методике "Перепутанные линии":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2557" y="213285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Ключ к методики «Перепутанные линии»</a:t>
            </a:r>
            <a:endParaRPr lang="ru-RU" dirty="0"/>
          </a:p>
        </p:txBody>
      </p:sp>
      <p:pic>
        <p:nvPicPr>
          <p:cNvPr id="6" name="Рисунок 5" descr="Перепутанные лин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100" y="2636912"/>
            <a:ext cx="3360092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383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52736"/>
            <a:ext cx="8784976" cy="316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</a:rPr>
              <a:t>Используемая литература: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2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u="none" strike="noStrike" dirty="0" smtClean="0">
                <a:solidFill>
                  <a:srgbClr val="0B0080"/>
                </a:solidFill>
                <a:effectLst/>
                <a:latin typeface="Times New Roman"/>
                <a:ea typeface="Times New Roman"/>
                <a:cs typeface="Times New Roman"/>
                <a:hlinkClick r:id="rId2" tooltip="Обратно к тексту"/>
              </a:rPr>
              <a:t>↑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i="1" dirty="0" err="1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Шадриков</a:t>
            </a:r>
            <a:r>
              <a:rPr lang="ru-RU" i="1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 В.Д.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 Диагностика познавательных способностей : методики и тесты / Гос. ун-т,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Высш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шк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. экономики. — Москва: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Альма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 Матер : Академический Проект, 2009 (Йошкар-Ола : Марийский ПИК), 2009. — 532 с.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u="none" strike="noStrike" dirty="0" smtClean="0">
                <a:solidFill>
                  <a:srgbClr val="0B0080"/>
                </a:solidFill>
                <a:effectLst/>
                <a:latin typeface="Times New Roman"/>
                <a:ea typeface="Times New Roman"/>
                <a:cs typeface="Times New Roman"/>
                <a:hlinkClick r:id="rId3" tooltip="Обратно к тексту"/>
              </a:rPr>
              <a:t>↑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i="1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Чупров Л.Ф.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u="sng" dirty="0" smtClean="0">
                <a:solidFill>
                  <a:srgbClr val="BB6633"/>
                </a:solidFill>
                <a:effectLst/>
                <a:latin typeface="Times New Roman"/>
                <a:ea typeface="Times New Roman"/>
                <a:cs typeface="Times New Roman"/>
                <a:hlinkClick r:id="rId4"/>
              </a:rPr>
              <a:t>Тест переплетенных линий </a:t>
            </a:r>
            <a:r>
              <a:rPr lang="ru-RU" u="sng" dirty="0" err="1" smtClean="0">
                <a:solidFill>
                  <a:srgbClr val="BB6633"/>
                </a:solidFill>
                <a:effectLst/>
                <a:latin typeface="Times New Roman"/>
                <a:ea typeface="Times New Roman"/>
                <a:cs typeface="Times New Roman"/>
                <a:hlinkClick r:id="rId4"/>
              </a:rPr>
              <a:t>А.Рея</a:t>
            </a:r>
            <a:r>
              <a:rPr lang="ru-RU" u="sng" dirty="0" smtClean="0">
                <a:solidFill>
                  <a:srgbClr val="BB6633"/>
                </a:solidFill>
                <a:effectLst/>
                <a:latin typeface="Times New Roman"/>
                <a:ea typeface="Times New Roman"/>
                <a:cs typeface="Times New Roman"/>
                <a:hlinkClick r:id="rId4"/>
              </a:rPr>
              <a:t>: методика исследования концентрации произвольного внимания младших школьников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72777D"/>
                </a:solidFill>
                <a:effectLst/>
                <a:latin typeface="Times New Roman"/>
                <a:ea typeface="Times New Roman"/>
                <a:cs typeface="Times New Roman"/>
              </a:rPr>
              <a:t>(рус.)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/>
                <a:ea typeface="Times New Roman"/>
                <a:cs typeface="Times New Roman"/>
              </a:rPr>
              <a:t> // Вестник по педагогике и психологии Южной Сибири. - №2, - 2012.. — 2012.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u="sng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  <a:hlinkClick r:id="rId5"/>
              </a:rPr>
              <a:t>https://ru.wikipedia.org/wiki/Тест_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42900" algn="l"/>
              </a:tabLs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470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5966666" cy="1184344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36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Тест «Кольца»</a:t>
            </a:r>
            <a:br>
              <a:rPr lang="ru-RU" sz="36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8136904" cy="5184576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оценка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устойчивости, распределения и переключения внимания.</a:t>
            </a:r>
          </a:p>
          <a:p>
            <a:pPr algn="l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теста необходима таблица с кольцами, имеющих разрыв в разных частях.</a:t>
            </a:r>
          </a:p>
          <a:p>
            <a:pPr algn="l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устойчивости внимания ребенка просят как можно быстрее находить и зачеркивать кольца с разрывом в строго определенном месте (например, справа)</a:t>
            </a:r>
          </a:p>
          <a:p>
            <a:pPr algn="l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 2 мин. Ребенок 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6-9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лет просматривает 10-11 строк. Но при первой попытке делает много ошибок. При дальнейшей тренировке ошибок становится значительно меньше, а продуктивность повышается.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09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015" y="260648"/>
            <a:ext cx="6273337" cy="640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56140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511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Сборник диагностических методик измерения устойчивости внимания  Составитель: педагог дополнительного образования МКОУ ДО ДДТ первой квалификационной категории Виценя Ирина Владимировна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 «Кольца» </vt:lpstr>
      <vt:lpstr>Презентация PowerPoint</vt:lpstr>
      <vt:lpstr> Тест «корректурная проба» </vt:lpstr>
      <vt:lpstr>Презентация PowerPoint</vt:lpstr>
      <vt:lpstr>«S-ТЕСТ» </vt:lpstr>
      <vt:lpstr>Презентация PowerPoint</vt:lpstr>
      <vt:lpstr>Используемая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Сборник диагностических методик</dc:title>
  <dc:creator>Ira_Wizenya</dc:creator>
  <cp:lastModifiedBy>Ira_Wizenya</cp:lastModifiedBy>
  <cp:revision>5</cp:revision>
  <dcterms:created xsi:type="dcterms:W3CDTF">2020-09-16T13:25:53Z</dcterms:created>
  <dcterms:modified xsi:type="dcterms:W3CDTF">2020-09-16T15:10:30Z</dcterms:modified>
</cp:coreProperties>
</file>